
<file path=[Content_Types].xml><?xml version="1.0" encoding="utf-8"?>
<Types xmlns="http://schemas.openxmlformats.org/package/2006/content-types">
  <Default Extension="bin" ContentType="application/vnd.openxmlformats-officedocument.oleObject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25" r:id="rId2"/>
    <p:sldMasterId id="2147483742" r:id="rId3"/>
  </p:sldMasterIdLst>
  <p:notesMasterIdLst>
    <p:notesMasterId r:id="rId36"/>
  </p:notesMasterIdLst>
  <p:handoutMasterIdLst>
    <p:handoutMasterId r:id="rId37"/>
  </p:handoutMasterIdLst>
  <p:sldIdLst>
    <p:sldId id="257" r:id="rId4"/>
    <p:sldId id="262" r:id="rId5"/>
    <p:sldId id="265" r:id="rId6"/>
    <p:sldId id="266" r:id="rId7"/>
    <p:sldId id="268" r:id="rId8"/>
    <p:sldId id="269" r:id="rId9"/>
    <p:sldId id="270" r:id="rId10"/>
    <p:sldId id="258" r:id="rId11"/>
    <p:sldId id="271" r:id="rId12"/>
    <p:sldId id="272" r:id="rId13"/>
    <p:sldId id="273" r:id="rId14"/>
    <p:sldId id="276" r:id="rId15"/>
    <p:sldId id="277" r:id="rId16"/>
    <p:sldId id="259" r:id="rId17"/>
    <p:sldId id="260" r:id="rId18"/>
    <p:sldId id="261" r:id="rId19"/>
    <p:sldId id="278" r:id="rId20"/>
    <p:sldId id="279" r:id="rId21"/>
    <p:sldId id="264" r:id="rId22"/>
    <p:sldId id="280" r:id="rId23"/>
    <p:sldId id="267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74" r:id="rId32"/>
    <p:sldId id="275" r:id="rId33"/>
    <p:sldId id="263" r:id="rId34"/>
    <p:sldId id="288" r:id="rId3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3F2B"/>
    <a:srgbClr val="2E3722"/>
    <a:srgbClr val="3488A0"/>
    <a:srgbClr val="344529"/>
    <a:srgbClr val="2B3922"/>
    <a:srgbClr val="FCF7F1"/>
    <a:srgbClr val="B8D233"/>
    <a:srgbClr val="5CC6D6"/>
    <a:srgbClr val="F8D22F"/>
    <a:srgbClr val="5790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74" autoAdjust="0"/>
    <p:restoredTop sz="94660"/>
  </p:normalViewPr>
  <p:slideViewPr>
    <p:cSldViewPr snapToGrid="0">
      <p:cViewPr>
        <p:scale>
          <a:sx n="76" d="100"/>
          <a:sy n="76" d="100"/>
        </p:scale>
        <p:origin x="773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4" d="100"/>
          <a:sy n="124" d="100"/>
        </p:scale>
        <p:origin x="495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viewProps" Target="viewProps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6B5C320A-F5C8-4FD6-86FF-35D2EBF085B6}" type="datetime1">
              <a:rPr lang="ru-RU" smtClean="0"/>
              <a:t>06.02.2024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7ACF5E7-ACB0-497B-A8C6-F2E617B463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533960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15C702C7-E599-40D9-B30E-0392896973B5}" type="datetime1">
              <a:rPr lang="ru-RU" smtClean="0"/>
              <a:t>06.02.2024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"/>
              <a:t>Щелкните, чтобы изменить стили текста образца слайда</a:t>
            </a:r>
            <a:endParaRPr lang="en-US"/>
          </a:p>
          <a:p>
            <a:pPr lvl="1" rtl="0"/>
            <a:r>
              <a:rPr lang="ru"/>
              <a:t>Второй уровень</a:t>
            </a:r>
          </a:p>
          <a:p>
            <a:pPr lvl="2" rtl="0"/>
            <a:r>
              <a:rPr lang="ru"/>
              <a:t>Третий уровень</a:t>
            </a:r>
          </a:p>
          <a:p>
            <a:pPr lvl="3" rtl="0"/>
            <a:r>
              <a:rPr lang="ru"/>
              <a:t>Четвертый уровень</a:t>
            </a:r>
          </a:p>
          <a:p>
            <a:pPr lvl="4" rtl="0"/>
            <a:r>
              <a:rPr lang="ru"/>
              <a:t>Пятый уровень</a:t>
            </a:r>
            <a:endParaRPr lang="en-US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37A705E3-E620-489D-9973-6221209A4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581830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506E9A3-1561-45B7-908B-DACC52528ABB}" type="datetime1">
              <a:rPr lang="ru-RU" smtClean="0"/>
              <a:t>06.02.2024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65951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1068A786-B8BF-4988-ACBA-DD9B5BC8D522}" type="datetime1">
              <a:rPr lang="ru-RU" smtClean="0"/>
              <a:t>06.02.2024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035667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1068A786-B8BF-4988-ACBA-DD9B5BC8D522}" type="datetime1">
              <a:rPr lang="ru-RU" smtClean="0"/>
              <a:t>06.02.2024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17292710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1068A786-B8BF-4988-ACBA-DD9B5BC8D522}" type="datetime1">
              <a:rPr lang="ru-RU" smtClean="0"/>
              <a:t>06.02.2024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355728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1068A786-B8BF-4988-ACBA-DD9B5BC8D522}" type="datetime1">
              <a:rPr lang="ru-RU" smtClean="0"/>
              <a:t>06.02.2024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52774246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1068A786-B8BF-4988-ACBA-DD9B5BC8D522}" type="datetime1">
              <a:rPr lang="ru-RU" smtClean="0"/>
              <a:t>06.02.2024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396040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3E92B999-6CB2-48D4-8AF6-3D1A5D13436B}" type="datetime1">
              <a:rPr lang="ru-RU" smtClean="0"/>
              <a:t>06.02.2024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5838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B52C98DB-1092-48C4-AD4E-BD3E9D2E2345}" type="datetime1">
              <a:rPr lang="ru-RU" smtClean="0"/>
              <a:t>06.02.2024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0645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56759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3258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04089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29C2F20-7994-4D1E-A01C-96ECBA4612EB}" type="datetime1">
              <a:rPr lang="ru-RU" smtClean="0"/>
              <a:t>06.02.2024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132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81678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2/6/2024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59308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2/6/2024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25882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2/6/2024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448320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98087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286601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359916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6447794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39802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526981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7B2CE4EA-3B49-4A00-ADF3-7C7272A626C1}" type="datetime1">
              <a:rPr lang="ru-RU" smtClean="0"/>
              <a:t>06.02.2024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4B7E4EF-A1BD-40F4-AB7B-04F084DD99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952080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091437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217733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410895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BDCCC-AD8F-47CF-954C-E0FDA4B30F49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D1000-F37A-46A7-9613-1CDCE4D5C4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697405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BDCCC-AD8F-47CF-954C-E0FDA4B30F49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D1000-F37A-46A7-9613-1CDCE4D5C4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217446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BDCCC-AD8F-47CF-954C-E0FDA4B30F49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D1000-F37A-46A7-9613-1CDCE4D5C4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347872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BDCCC-AD8F-47CF-954C-E0FDA4B30F49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D1000-F37A-46A7-9613-1CDCE4D5C4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308010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BDCCC-AD8F-47CF-954C-E0FDA4B30F49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D1000-F37A-46A7-9613-1CDCE4D5C4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489979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BDCCC-AD8F-47CF-954C-E0FDA4B30F49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D1000-F37A-46A7-9613-1CDCE4D5C4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06714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BDCCC-AD8F-47CF-954C-E0FDA4B30F49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D1000-F37A-46A7-9613-1CDCE4D5C4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57398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1068A786-B8BF-4988-ACBA-DD9B5BC8D522}" type="datetime1">
              <a:rPr lang="ru-RU" smtClean="0"/>
              <a:t>06.02.2024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607462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BDCCC-AD8F-47CF-954C-E0FDA4B30F49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D1000-F37A-46A7-9613-1CDCE4D5C4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184502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BDCCC-AD8F-47CF-954C-E0FDA4B30F49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D1000-F37A-46A7-9613-1CDCE4D5C4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965868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BDCCC-AD8F-47CF-954C-E0FDA4B30F49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D1000-F37A-46A7-9613-1CDCE4D5C4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482071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BDCCC-AD8F-47CF-954C-E0FDA4B30F49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D1000-F37A-46A7-9613-1CDCE4D5C4F4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8131833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BDCCC-AD8F-47CF-954C-E0FDA4B30F49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D1000-F37A-46A7-9613-1CDCE4D5C4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37107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BDCCC-AD8F-47CF-954C-E0FDA4B30F49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D1000-F37A-46A7-9613-1CDCE4D5C4F4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1937448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BDCCC-AD8F-47CF-954C-E0FDA4B30F49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D1000-F37A-46A7-9613-1CDCE4D5C4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896952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BDCCC-AD8F-47CF-954C-E0FDA4B30F49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D1000-F37A-46A7-9613-1CDCE4D5C4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195753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BDCCC-AD8F-47CF-954C-E0FDA4B30F49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D1000-F37A-46A7-9613-1CDCE4D5C4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5993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23090412-2DE5-405A-816E-F08FB54EB168}" type="datetime1">
              <a:rPr lang="ru-RU" smtClean="0"/>
              <a:t>06.02.2024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8326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F4C2D7CB-4DC1-4BB7-BF00-4C36160857E0}" type="datetime1">
              <a:rPr lang="ru-RU" smtClean="0"/>
              <a:t>06.02.2024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704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4060D38F-E364-4ED4-9BF4-D7F00FFBE76A}" type="datetime1">
              <a:rPr lang="ru-RU" smtClean="0"/>
              <a:t>06.02.2024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4435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F183FEFD-AB08-4CB5-AE4D-2F6B12D8E3B0}" type="datetime1">
              <a:rPr lang="ru-RU" smtClean="0"/>
              <a:t>06.02.2024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929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EBEA1583-5CEF-4E36-A7FC-D34B7E954D76}" type="datetime1">
              <a:rPr lang="ru-RU" smtClean="0"/>
              <a:t>06.02.2024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 rtl="0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219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45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48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5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1068A786-B8BF-4988-ACBA-DD9B5BC8D522}" type="datetime1">
              <a:rPr lang="ru-RU" smtClean="0"/>
              <a:t>06.02.2024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 rtl="0"/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17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</p:sldLayoutIdLst>
  <p:hf sldNum="0" hdr="0" ftr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2/6/2024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2348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  <p:sldLayoutId id="2147483738" r:id="rId13"/>
    <p:sldLayoutId id="2147483739" r:id="rId14"/>
    <p:sldLayoutId id="2147483740" r:id="rId15"/>
    <p:sldLayoutId id="214748374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6BDCCC-AD8F-47CF-954C-E0FDA4B30F49}" type="datetimeFigureOut">
              <a:rPr lang="ru-RU" smtClean="0"/>
              <a:t>06.02.2024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383D1000-F37A-46A7-9613-1CDCE4D5C4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8937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  <p:sldLayoutId id="2147483754" r:id="rId12"/>
    <p:sldLayoutId id="2147483755" r:id="rId13"/>
    <p:sldLayoutId id="2147483756" r:id="rId14"/>
    <p:sldLayoutId id="2147483757" r:id="rId15"/>
    <p:sldLayoutId id="214748375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13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15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180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gi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Крупный план логотипа&#10;&#10;Автоматически созданное описание">
            <a:extLst>
              <a:ext uri="{FF2B5EF4-FFF2-40B4-BE49-F238E27FC236}">
                <a16:creationId xmlns:a16="http://schemas.microsoft.com/office/drawing/2014/main" id="{8045422F-7258-40AC-BD2E-2469AA44892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/>
          <a:stretch/>
        </p:blipFill>
        <p:spPr>
          <a:xfrm>
            <a:off x="107407" y="60416"/>
            <a:ext cx="11977185" cy="6737168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C3B467-088C-4F3D-A9A7-105C4E1E20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8339" y="5707464"/>
            <a:ext cx="3975534" cy="1002924"/>
          </a:xfrm>
        </p:spPr>
        <p:txBody>
          <a:bodyPr rtlCol="0">
            <a:noAutofit/>
          </a:bodyPr>
          <a:lstStyle/>
          <a:p>
            <a:r>
              <a:rPr lang="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Методик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работы над </a:t>
            </a:r>
            <a:br>
              <a:rPr lang="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геометрической задачей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8A96E82-018C-4B40-8ED3-719EF6FCF9B3}"/>
              </a:ext>
            </a:extLst>
          </p:cNvPr>
          <p:cNvSpPr txBox="1"/>
          <p:nvPr/>
        </p:nvSpPr>
        <p:spPr>
          <a:xfrm>
            <a:off x="244774" y="3234831"/>
            <a:ext cx="271803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C00000"/>
                </a:solidFill>
                <a:effectLst/>
                <a:latin typeface="-apple-system"/>
              </a:rPr>
              <a:t>„Всё вокруг — геометрия!“ —  </a:t>
            </a:r>
            <a:endParaRPr lang="en-US" sz="2800" b="1" i="1" dirty="0">
              <a:solidFill>
                <a:srgbClr val="C00000"/>
              </a:solidFill>
              <a:effectLst/>
              <a:latin typeface="-apple-system"/>
            </a:endParaRPr>
          </a:p>
          <a:p>
            <a:r>
              <a:rPr lang="ru-RU" sz="2800" b="1" i="1" dirty="0">
                <a:solidFill>
                  <a:srgbClr val="C00000"/>
                </a:solidFill>
                <a:effectLst/>
                <a:latin typeface="-apple-system"/>
              </a:rPr>
              <a:t>Ле Корбюзье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2807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5E357E-3E62-49D6-AEBD-C86324776B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572" y="311217"/>
            <a:ext cx="8596668" cy="1320800"/>
          </a:xfrm>
        </p:spPr>
        <p:txBody>
          <a:bodyPr/>
          <a:lstStyle/>
          <a:p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трапеции 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|| 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диагонали пересекаются в точке </a:t>
            </a:r>
            <a:r>
              <a:rPr kumimoji="0" lang="ru-RU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DB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биссектриса угла 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ADC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угол 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ABD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прямой, </a:t>
            </a:r>
            <a:r>
              <a:rPr kumimoji="0" lang="ru-RU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6. Найдите 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6022DD0-A284-4ED1-8D5D-84696C81F8E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16104" y="971617"/>
            <a:ext cx="4395281" cy="5886383"/>
          </a:xfr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Char char=""/>
              <a:tabLst/>
              <a:defRPr/>
            </a:pP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Методы решения геометрических задач</a:t>
            </a:r>
            <a:endParaRPr kumimoji="0" lang="en-US" sz="24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Char char="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“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Методическая копилка геометрических идей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”: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Char char=""/>
              <a:tabLst/>
              <a:defRPr/>
            </a:pPr>
            <a:r>
              <a:rPr lang="ru-RU" sz="2400" dirty="0">
                <a:solidFill>
                  <a:schemeClr val="tx1"/>
                </a:solidFill>
                <a:latin typeface="Trebuchet MS" panose="020B0603020202020204"/>
              </a:rPr>
              <a:t>НО! В данном случае ситуация немного отличается от выше рассмотренных…</a:t>
            </a:r>
          </a:p>
          <a:p>
            <a:pPr>
              <a:buClr>
                <a:srgbClr val="90C226"/>
              </a:buClr>
              <a:defRPr/>
            </a:pPr>
            <a:r>
              <a:rPr lang="ru-RU" sz="2400" b="1" i="1" dirty="0">
                <a:solidFill>
                  <a:srgbClr val="0070C0"/>
                </a:solidFill>
              </a:rPr>
              <a:t>Используй теоремы геометрии или ищи АССОЦИАЦИИ с ними</a:t>
            </a:r>
            <a:r>
              <a:rPr lang="en-US" sz="2400" b="1" i="1" dirty="0">
                <a:solidFill>
                  <a:srgbClr val="0070C0"/>
                </a:solidFill>
              </a:rPr>
              <a:t>,</a:t>
            </a:r>
            <a:r>
              <a:rPr lang="ru-RU" sz="2400" b="1" i="1" dirty="0">
                <a:solidFill>
                  <a:srgbClr val="0070C0"/>
                </a:solidFill>
              </a:rPr>
              <a:t> изобретая новые!</a:t>
            </a:r>
            <a:endParaRPr lang="en-US" sz="2400" b="1" i="1" dirty="0">
              <a:solidFill>
                <a:srgbClr val="0070C0"/>
              </a:solidFill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Char char=""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rebuchet MS" panose="020B0603020202020204"/>
              </a:rPr>
              <a:t>Правда ли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rebuchet MS" panose="020B0603020202020204"/>
              </a:rPr>
              <a:t>,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rebuchet MS" panose="020B0603020202020204"/>
              </a:rPr>
              <a:t> что 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kumimoji="0" lang="ru-RU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медиана прямоугольного треугольника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Trebuchet MS" panose="020B0603020202020204"/>
            </a:endParaRPr>
          </a:p>
          <a:p>
            <a:pPr>
              <a:buClr>
                <a:srgbClr val="90C226"/>
              </a:buClr>
              <a:defRPr/>
            </a:pPr>
            <a:endParaRPr lang="en-US" sz="2000" b="1" i="1" dirty="0">
              <a:solidFill>
                <a:srgbClr val="0070C0"/>
              </a:solidFill>
            </a:endParaRPr>
          </a:p>
          <a:p>
            <a:pPr>
              <a:buClr>
                <a:srgbClr val="90C226"/>
              </a:buClr>
              <a:defRPr/>
            </a:pPr>
            <a:endParaRPr lang="ru-RU" sz="2000" b="1" i="1" dirty="0">
              <a:solidFill>
                <a:srgbClr val="0070C0"/>
              </a:solidFill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Char char=""/>
              <a:tabLst/>
              <a:defRPr/>
            </a:pPr>
            <a:endParaRPr lang="ru-RU" sz="2400" dirty="0">
              <a:solidFill>
                <a:schemeClr val="tx1"/>
              </a:solidFill>
              <a:latin typeface="Trebuchet MS" panose="020B0603020202020204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Char char=""/>
              <a:tabLst/>
              <a:defRPr/>
            </a:pPr>
            <a:endParaRPr kumimoji="0" lang="ru-RU" sz="240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endParaRPr lang="ru-RU" dirty="0"/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21B061DC-F4EF-4B83-B183-64B6BD3A042C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5007492" y="1751300"/>
          <a:ext cx="4395281" cy="38954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Точечный рисунок" r:id="rId2" imgW="2429214" imgH="2152951" progId="Paint.Picture">
                  <p:embed/>
                </p:oleObj>
              </mc:Choice>
              <mc:Fallback>
                <p:oleObj name="Точечный рисунок" r:id="rId2" imgW="2429214" imgH="2152951" progId="Paint.Picture">
                  <p:embed/>
                  <p:pic>
                    <p:nvPicPr>
                      <p:cNvPr id="6" name="Объект 5">
                        <a:extLst>
                          <a:ext uri="{FF2B5EF4-FFF2-40B4-BE49-F238E27FC236}">
                            <a16:creationId xmlns:a16="http://schemas.microsoft.com/office/drawing/2014/main" id="{21B061DC-F4EF-4B83-B183-64B6BD3A042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7492" y="1751300"/>
                        <a:ext cx="4395281" cy="389542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07451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F158F7-D93E-407B-A41B-45775ABE0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3035" y="165057"/>
            <a:ext cx="8596668" cy="824837"/>
          </a:xfrm>
        </p:spPr>
        <p:txBody>
          <a:bodyPr>
            <a:normAutofit fontScale="90000"/>
          </a:bodyPr>
          <a:lstStyle/>
          <a:p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трапеции 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|| 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диагонали пересекаются в точке </a:t>
            </a:r>
            <a:r>
              <a:rPr kumimoji="0" lang="ru-RU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DB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биссектриса угла 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ADC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угол 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ABD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прямой, </a:t>
            </a:r>
            <a:r>
              <a:rPr kumimoji="0" lang="ru-RU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6. Найдите 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F93F91D-07C8-4F6C-AF2B-0D834436EF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5300" y="798897"/>
            <a:ext cx="5419725" cy="6059103"/>
          </a:xfrm>
        </p:spPr>
        <p:txBody>
          <a:bodyPr>
            <a:normAutofit fontScale="92500" lnSpcReduction="20000"/>
          </a:bodyPr>
          <a:lstStyle/>
          <a:p>
            <a:pPr hangingPunct="0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ru-RU" sz="2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Пусть продолжения боковых сторон данной трапеции пересекаются в точке</a:t>
            </a:r>
            <a:r>
              <a:rPr lang="en-US" sz="2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ru-RU" sz="2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ru-RU" sz="2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Тогда треугольник </a:t>
            </a:r>
            <a:r>
              <a:rPr lang="ru-RU" sz="22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XBD</a:t>
            </a:r>
            <a:r>
              <a:rPr lang="ru-RU" sz="2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прямоугольный</a:t>
            </a:r>
            <a:r>
              <a:rPr lang="en-US" sz="2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hangingPunct="0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ru-RU" sz="2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 равенства </a:t>
            </a:r>
            <a:r>
              <a:rPr lang="ru-RU" sz="22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ru-RU" sz="2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2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ru-RU" sz="2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доказанного выше, следует, что </a:t>
            </a:r>
            <a:r>
              <a:rPr lang="ru-RU" sz="22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ru-RU" sz="2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его медиана, то есть </a:t>
            </a:r>
            <a:r>
              <a:rPr lang="ru-RU" sz="22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середина </a:t>
            </a:r>
            <a:r>
              <a:rPr lang="en-US" sz="22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XD</a:t>
            </a:r>
            <a:r>
              <a:rPr lang="ru-RU" sz="2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ru-RU" sz="2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 как </a:t>
            </a:r>
            <a:r>
              <a:rPr lang="ru-RU" sz="22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DB</a:t>
            </a:r>
            <a:r>
              <a:rPr lang="ru-RU" sz="2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биссектриса и высота треугольника </a:t>
            </a:r>
            <a:r>
              <a:rPr lang="ru-RU" sz="22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AXD</a:t>
            </a:r>
            <a:r>
              <a:rPr lang="ru-RU" sz="2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то этот треугольник – равнобедренный.</a:t>
            </a:r>
          </a:p>
          <a:p>
            <a:pPr marL="342900" marR="0" lvl="0" indent="-34290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Char char=""/>
              <a:tabLst/>
              <a:defRPr/>
            </a:pPr>
            <a:r>
              <a:rPr lang="ru-RU" sz="2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Продолжайте наблюдать</a:t>
            </a:r>
            <a:r>
              <a:rPr lang="en-US" sz="22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</a:t>
            </a:r>
            <a:endParaRPr kumimoji="0" lang="en-US" sz="2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342900" marR="0" lvl="0" indent="-34290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Char char=""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ПОЛУЧАЙТЕ НОВЫЕ ФАКТЫ!</a:t>
            </a:r>
            <a:endParaRPr lang="ru-RU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ru-RU" sz="16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1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огда </a:t>
            </a:r>
            <a:r>
              <a:rPr lang="ru-RU" sz="19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DB</a:t>
            </a:r>
            <a:r>
              <a:rPr lang="ru-RU" sz="1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его медиана. Таким образом, </a:t>
            </a:r>
            <a:r>
              <a:rPr lang="ru-RU" sz="19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точка пересечения медиан треугольника </a:t>
            </a:r>
            <a:r>
              <a:rPr lang="ru-RU" sz="19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AXD</a:t>
            </a:r>
            <a:r>
              <a:rPr lang="ru-RU" sz="1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значит, </a:t>
            </a:r>
            <a:r>
              <a:rPr lang="ru-RU" sz="19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OD</a:t>
            </a:r>
            <a:r>
              <a:rPr lang="ru-RU" sz="1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2</a:t>
            </a:r>
            <a:r>
              <a:rPr lang="ru-RU" sz="19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OB</a:t>
            </a:r>
            <a:r>
              <a:rPr lang="ru-RU" sz="1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12.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ru-RU" sz="1900" b="1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Ура! Ура! Ура! </a:t>
            </a:r>
            <a:endParaRPr lang="ru-RU" sz="19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A96D5ABF-EF78-4A0D-B851-E388F6BAA5CB}"/>
              </a:ext>
            </a:extLst>
          </p:cNvPr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127104418"/>
              </p:ext>
            </p:extLst>
          </p:nvPr>
        </p:nvGraphicFramePr>
        <p:xfrm>
          <a:off x="6200103" y="1719041"/>
          <a:ext cx="4681468" cy="41490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Точечный рисунок" r:id="rId2" imgW="2429214" imgH="2152951" progId="Paint.Picture">
                  <p:embed/>
                </p:oleObj>
              </mc:Choice>
              <mc:Fallback>
                <p:oleObj name="Точечный рисунок" r:id="rId2" imgW="2429214" imgH="2152951" progId="Paint.Picture">
                  <p:embed/>
                  <p:pic>
                    <p:nvPicPr>
                      <p:cNvPr id="6" name="Объект 5">
                        <a:extLst>
                          <a:ext uri="{FF2B5EF4-FFF2-40B4-BE49-F238E27FC236}">
                            <a16:creationId xmlns:a16="http://schemas.microsoft.com/office/drawing/2014/main" id="{21B061DC-F4EF-4B83-B183-64B6BD3A042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00103" y="1719041"/>
                        <a:ext cx="4681468" cy="414906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Рисунок 6" descr="Изображение выглядит как еда&#10;&#10;Автоматически созданное описание">
            <a:extLst>
              <a:ext uri="{FF2B5EF4-FFF2-40B4-BE49-F238E27FC236}">
                <a16:creationId xmlns:a16="http://schemas.microsoft.com/office/drawing/2014/main" id="{F29D0C11-2C92-4DF8-B2CE-CE2E618260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6977" y="989894"/>
            <a:ext cx="2109887" cy="1545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085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677334" y="736979"/>
                <a:ext cx="8596668" cy="5304383"/>
              </a:xfrm>
            </p:spPr>
            <p:txBody>
              <a:bodyPr anchor="ctr">
                <a:normAutofit/>
              </a:bodyPr>
              <a:lstStyle/>
              <a:p>
                <a:pPr marL="0" indent="0" algn="ctr">
                  <a:buNone/>
                </a:pPr>
                <a:r>
                  <a:rPr kumimoji="0" lang="ru-RU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90C226"/>
                    </a:solidFill>
                    <a:effectLst/>
                    <a:uLnTx/>
                    <a:uFillTx/>
                    <a:latin typeface="Trebuchet MS" panose="020B0603020202020204"/>
                    <a:ea typeface="+mj-ea"/>
                    <a:cs typeface="+mj-cs"/>
                  </a:rPr>
                  <a:t>Задача 2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j-ea"/>
                    <a:cs typeface="Times New Roman" panose="02020603050405020304" pitchFamily="18" charset="0"/>
                  </a:rPr>
                  <a:t>.</a:t>
                </a:r>
                <a:endParaRPr lang="ru-RU" sz="4000" dirty="0"/>
              </a:p>
              <a:p>
                <a:pPr marL="0" indent="0" algn="ctr">
                  <a:buNone/>
                </a:pPr>
                <a:r>
                  <a:rPr lang="ru-RU" sz="4000" dirty="0"/>
                  <a:t>Трапеция с основаниями </a:t>
                </a:r>
                <a14:m>
                  <m:oMath xmlns:m="http://schemas.openxmlformats.org/officeDocument/2006/math">
                    <m:r>
                      <a:rPr lang="ru-RU" sz="4000" i="1" dirty="0" smtClean="0">
                        <a:latin typeface="Cambria Math" panose="02040503050406030204" pitchFamily="18" charset="0"/>
                      </a:rPr>
                      <m:t>𝐴𝐷</m:t>
                    </m:r>
                  </m:oMath>
                </a14:m>
                <a:r>
                  <a:rPr lang="ru-RU" sz="4000" dirty="0"/>
                  <a:t> и </a:t>
                </a:r>
                <a14:m>
                  <m:oMath xmlns:m="http://schemas.openxmlformats.org/officeDocument/2006/math">
                    <m:r>
                      <a:rPr lang="ru-RU" sz="4000" i="1" dirty="0" smtClean="0">
                        <a:latin typeface="Cambria Math" panose="02040503050406030204" pitchFamily="18" charset="0"/>
                      </a:rPr>
                      <m:t>𝐵𝐶</m:t>
                    </m:r>
                  </m:oMath>
                </a14:m>
                <a:r>
                  <a:rPr lang="ru-RU" sz="4000" dirty="0"/>
                  <a:t> описана вокруг окружности, </a:t>
                </a:r>
                <a14:m>
                  <m:oMath xmlns:m="http://schemas.openxmlformats.org/officeDocument/2006/math">
                    <m:r>
                      <a:rPr lang="ru-RU" sz="4000" i="1" dirty="0" smtClean="0">
                        <a:latin typeface="Cambria Math" panose="02040503050406030204" pitchFamily="18" charset="0"/>
                      </a:rPr>
                      <m:t>𝐸</m:t>
                    </m:r>
                  </m:oMath>
                </a14:m>
                <a:r>
                  <a:rPr lang="ru-RU" sz="4000" dirty="0"/>
                  <a:t> —точка пересечения ее диагоналей. Докажите, что угол </a:t>
                </a:r>
                <a14:m>
                  <m:oMath xmlns:m="http://schemas.openxmlformats.org/officeDocument/2006/math">
                    <m:r>
                      <a:rPr lang="ru-RU" sz="4000" i="1" dirty="0" smtClean="0">
                        <a:latin typeface="Cambria Math" panose="02040503050406030204" pitchFamily="18" charset="0"/>
                      </a:rPr>
                      <m:t>𝐴𝐸𝐷</m:t>
                    </m:r>
                  </m:oMath>
                </a14:m>
                <a:r>
                  <a:rPr lang="ru-RU" sz="4000" dirty="0"/>
                  <a:t> — тупой.</a:t>
                </a: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77334" y="736979"/>
                <a:ext cx="8596668" cy="5304383"/>
              </a:xfrm>
              <a:blipFill>
                <a:blip r:embed="rId2"/>
                <a:stretch>
                  <a:fillRect l="-1560" r="-354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036942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677334" y="422415"/>
                <a:ext cx="8596668" cy="2907639"/>
              </a:xfrm>
            </p:spPr>
            <p:txBody>
              <a:bodyPr anchor="ctr">
                <a:normAutofit lnSpcReduction="10000"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rgbClr val="90C226"/>
                  </a:buClr>
                  <a:buSzPct val="80000"/>
                  <a:buFont typeface="Wingdings 3" charset="2"/>
                  <a:buNone/>
                  <a:tabLst/>
                  <a:defRPr/>
                </a:pPr>
                <a:r>
                  <a:rPr kumimoji="0" lang="ru-RU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90C226"/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rPr>
                  <a:t>Задача 2</a:t>
                </a:r>
                <a:r>
                  <a:rPr kumimoji="0" 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Times New Roman" panose="02020603050405020304" pitchFamily="18" charset="0"/>
                  </a:rPr>
                  <a:t>.</a:t>
                </a:r>
                <a:endParaRPr lang="ru-RU" sz="4000" dirty="0"/>
              </a:p>
              <a:p>
                <a:pPr marL="0" indent="0" algn="ctr">
                  <a:buNone/>
                </a:pPr>
                <a:r>
                  <a:rPr lang="ru-RU" sz="4000" dirty="0"/>
                  <a:t>Трапеция с основаниями </a:t>
                </a:r>
                <a14:m>
                  <m:oMath xmlns:m="http://schemas.openxmlformats.org/officeDocument/2006/math">
                    <m:r>
                      <a:rPr lang="ru-RU" sz="4000" i="1" dirty="0" smtClean="0">
                        <a:latin typeface="Cambria Math" panose="02040503050406030204" pitchFamily="18" charset="0"/>
                      </a:rPr>
                      <m:t>𝐴𝐷</m:t>
                    </m:r>
                  </m:oMath>
                </a14:m>
                <a:r>
                  <a:rPr lang="ru-RU" sz="4000" dirty="0"/>
                  <a:t> и </a:t>
                </a:r>
                <a14:m>
                  <m:oMath xmlns:m="http://schemas.openxmlformats.org/officeDocument/2006/math">
                    <m:r>
                      <a:rPr lang="ru-RU" sz="4000" i="1" dirty="0" smtClean="0">
                        <a:latin typeface="Cambria Math" panose="02040503050406030204" pitchFamily="18" charset="0"/>
                      </a:rPr>
                      <m:t>𝐵𝐶</m:t>
                    </m:r>
                  </m:oMath>
                </a14:m>
                <a:r>
                  <a:rPr lang="ru-RU" sz="4000" dirty="0"/>
                  <a:t> описана вокруг окружности, </a:t>
                </a:r>
                <a14:m>
                  <m:oMath xmlns:m="http://schemas.openxmlformats.org/officeDocument/2006/math">
                    <m:r>
                      <a:rPr lang="ru-RU" sz="4000" i="1" dirty="0" smtClean="0">
                        <a:latin typeface="Cambria Math" panose="02040503050406030204" pitchFamily="18" charset="0"/>
                      </a:rPr>
                      <m:t>𝐸</m:t>
                    </m:r>
                  </m:oMath>
                </a14:m>
                <a:r>
                  <a:rPr lang="ru-RU" sz="4000" dirty="0"/>
                  <a:t> —точка пересечения ее диагоналей. Докажите, что угол </a:t>
                </a:r>
                <a14:m>
                  <m:oMath xmlns:m="http://schemas.openxmlformats.org/officeDocument/2006/math">
                    <m:r>
                      <a:rPr lang="ru-RU" sz="4000" i="1" dirty="0" smtClean="0">
                        <a:latin typeface="Cambria Math" panose="02040503050406030204" pitchFamily="18" charset="0"/>
                      </a:rPr>
                      <m:t>𝐴𝐸𝐷</m:t>
                    </m:r>
                  </m:oMath>
                </a14:m>
                <a:r>
                  <a:rPr lang="ru-RU" sz="4000" dirty="0"/>
                  <a:t> — тупой.</a:t>
                </a: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77334" y="422415"/>
                <a:ext cx="8596668" cy="2907639"/>
              </a:xfrm>
              <a:blipFill>
                <a:blip r:embed="rId2"/>
                <a:stretch>
                  <a:fillRect l="-1560" r="-3546" b="-628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27168" t="22396" r="22169" b="7143"/>
          <a:stretch/>
        </p:blipFill>
        <p:spPr>
          <a:xfrm>
            <a:off x="2880736" y="3330054"/>
            <a:ext cx="4189863" cy="310553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F831006-7114-4644-8C1D-B62BED50F280}"/>
              </a:ext>
            </a:extLst>
          </p:cNvPr>
          <p:cNvSpPr txBox="1"/>
          <p:nvPr/>
        </p:nvSpPr>
        <p:spPr>
          <a:xfrm>
            <a:off x="440422" y="3527947"/>
            <a:ext cx="609879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Char char=""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Чертёж!</a:t>
            </a:r>
          </a:p>
        </p:txBody>
      </p:sp>
    </p:spTree>
    <p:extLst>
      <p:ext uri="{BB962C8B-B14F-4D97-AF65-F5344CB8AC3E}">
        <p14:creationId xmlns:p14="http://schemas.microsoft.com/office/powerpoint/2010/main" val="953295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25909" t="25938" r="27413" b="9309"/>
          <a:stretch/>
        </p:blipFill>
        <p:spPr>
          <a:xfrm>
            <a:off x="2347413" y="1132763"/>
            <a:ext cx="6073255" cy="449011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05ED1D5-3544-4CB2-B9EC-4E79E4C26552}"/>
              </a:ext>
            </a:extLst>
          </p:cNvPr>
          <p:cNvSpPr txBox="1"/>
          <p:nvPr/>
        </p:nvSpPr>
        <p:spPr>
          <a:xfrm>
            <a:off x="801148" y="547988"/>
            <a:ext cx="609879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Char char=""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Чертёж!</a:t>
            </a:r>
          </a:p>
        </p:txBody>
      </p:sp>
    </p:spTree>
    <p:extLst>
      <p:ext uri="{BB962C8B-B14F-4D97-AF65-F5344CB8AC3E}">
        <p14:creationId xmlns:p14="http://schemas.microsoft.com/office/powerpoint/2010/main" val="37893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6224" t="27317" r="27727" b="9898"/>
          <a:stretch/>
        </p:blipFill>
        <p:spPr>
          <a:xfrm>
            <a:off x="2388356" y="1228299"/>
            <a:ext cx="5991368" cy="4353635"/>
          </a:xfrm>
          <a:prstGeom prst="rect">
            <a:avLst/>
          </a:prstGeom>
        </p:spPr>
      </p:pic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1" y="0"/>
            <a:ext cx="4694830" cy="1228299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ru-RU" sz="3600" dirty="0"/>
              <a:t>Попробуем найти</a:t>
            </a:r>
            <a:br>
              <a:rPr lang="ru-RU" sz="3600" dirty="0"/>
            </a:br>
            <a:r>
              <a:rPr lang="ru-RU" sz="3600" dirty="0"/>
              <a:t>очевидные факты…</a:t>
            </a: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5638801" y="5629701"/>
            <a:ext cx="3969223" cy="12282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Не помогло 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  <a:sym typeface="Wingdings" panose="05000000000000000000" pitchFamily="2" charset="2"/>
              </a:rPr>
              <a:t>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7696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2763" t="26726" r="13462" b="9702"/>
          <a:stretch/>
        </p:blipFill>
        <p:spPr>
          <a:xfrm>
            <a:off x="1037234" y="1269242"/>
            <a:ext cx="8297839" cy="4408227"/>
          </a:xfrm>
          <a:prstGeom prst="rect">
            <a:avLst/>
          </a:prstGeom>
        </p:spPr>
      </p:pic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8775509" cy="1228299"/>
          </a:xfrm>
        </p:spPr>
        <p:txBody>
          <a:bodyPr anchor="ctr">
            <a:normAutofit lnSpcReduction="10000"/>
          </a:bodyPr>
          <a:lstStyle/>
          <a:p>
            <a:pPr marL="0" indent="0" algn="ctr">
              <a:buNone/>
            </a:pPr>
            <a:r>
              <a:rPr lang="ru-RU" sz="3600" dirty="0"/>
              <a:t>В задаче упоминается окружность?</a:t>
            </a:r>
          </a:p>
          <a:p>
            <a:pPr marL="0" indent="0" algn="ctr">
              <a:buNone/>
            </a:pPr>
            <a:r>
              <a:rPr lang="ru-RU" sz="3600" dirty="0"/>
              <a:t>Давайте построим еще…</a:t>
            </a:r>
          </a:p>
        </p:txBody>
      </p:sp>
    </p:spTree>
    <p:extLst>
      <p:ext uri="{BB962C8B-B14F-4D97-AF65-F5344CB8AC3E}">
        <p14:creationId xmlns:p14="http://schemas.microsoft.com/office/powerpoint/2010/main" val="2101490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2868" t="26726" r="13672" b="10292"/>
          <a:stretch/>
        </p:blipFill>
        <p:spPr>
          <a:xfrm>
            <a:off x="715321" y="1139587"/>
            <a:ext cx="8256896" cy="4367284"/>
          </a:xfrm>
          <a:prstGeom prst="rect">
            <a:avLst/>
          </a:prstGeom>
        </p:spPr>
      </p:pic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8775509" cy="1228299"/>
          </a:xfrm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ru-RU" sz="3600" dirty="0"/>
              <a:t>О! Синие окружности касаются, и зеленая прямая есть средняя линия. </a:t>
            </a:r>
            <a:r>
              <a:rPr lang="ru-RU" sz="3600" dirty="0" err="1"/>
              <a:t>Хмммм</a:t>
            </a:r>
            <a:r>
              <a:rPr lang="ru-RU" sz="3600" dirty="0"/>
              <a:t>…</a:t>
            </a: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415070" y="5418159"/>
            <a:ext cx="8857397" cy="12282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На самом деле на этом «очевидном» факте основано первое официальное решение…</a:t>
            </a:r>
          </a:p>
        </p:txBody>
      </p:sp>
    </p:spTree>
    <p:extLst>
      <p:ext uri="{BB962C8B-B14F-4D97-AF65-F5344CB8AC3E}">
        <p14:creationId xmlns:p14="http://schemas.microsoft.com/office/powerpoint/2010/main" val="1410809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25909" t="25938" r="27413" b="9309"/>
          <a:stretch/>
        </p:blipFill>
        <p:spPr>
          <a:xfrm>
            <a:off x="2347413" y="1132763"/>
            <a:ext cx="6073255" cy="4490115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8775509" cy="1228299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ru-RU" sz="3600" dirty="0"/>
              <a:t>Давайте что-нибудь попроще…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3084394" y="5506871"/>
            <a:ext cx="8857397" cy="12282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В трапециях бывает полезно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А) продлевать боковые стороны,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Б) переносить стороны и/или диагонали</a:t>
            </a:r>
          </a:p>
        </p:txBody>
      </p:sp>
    </p:spTree>
    <p:extLst>
      <p:ext uri="{BB962C8B-B14F-4D97-AF65-F5344CB8AC3E}">
        <p14:creationId xmlns:p14="http://schemas.microsoft.com/office/powerpoint/2010/main" val="65665798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8881" t="25349" r="13043" b="11080"/>
          <a:stretch/>
        </p:blipFill>
        <p:spPr>
          <a:xfrm>
            <a:off x="2374709" y="1201003"/>
            <a:ext cx="8857398" cy="4408227"/>
          </a:xfrm>
          <a:prstGeom prst="rect">
            <a:avLst/>
          </a:prstGeom>
        </p:spPr>
      </p:pic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8775509" cy="1228299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ru-RU" sz="3600" dirty="0"/>
              <a:t>Перенесем диагональ?</a:t>
            </a:r>
          </a:p>
        </p:txBody>
      </p:sp>
    </p:spTree>
    <p:extLst>
      <p:ext uri="{BB962C8B-B14F-4D97-AF65-F5344CB8AC3E}">
        <p14:creationId xmlns:p14="http://schemas.microsoft.com/office/powerpoint/2010/main" val="2262092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AA5199-A422-403A-8CAA-DD4F3581F9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2292369" cy="782972"/>
          </a:xfrm>
        </p:spPr>
        <p:txBody>
          <a:bodyPr/>
          <a:lstStyle/>
          <a:p>
            <a:r>
              <a:rPr lang="ru-RU" dirty="0"/>
              <a:t>Задача 1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8E12CF6-79E6-4967-9EBB-A337076C2E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4721" y="1392572"/>
            <a:ext cx="4184035" cy="3627815"/>
          </a:xfrm>
        </p:spPr>
        <p:txBody>
          <a:bodyPr>
            <a:normAutofit/>
          </a:bodyPr>
          <a:lstStyle/>
          <a:p>
            <a:pPr hangingPunct="0"/>
            <a:r>
              <a:rPr lang="ru-RU" sz="2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трапеции </a:t>
            </a:r>
            <a:r>
              <a:rPr lang="en-US" sz="29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</a:p>
          <a:p>
            <a:pPr marL="0" indent="0" hangingPunct="0">
              <a:buNone/>
            </a:pPr>
            <a:r>
              <a:rPr lang="en-US" sz="2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9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en-US" sz="2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|| </a:t>
            </a:r>
            <a:r>
              <a:rPr lang="en-US" sz="29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en-US" sz="2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диагонали пересекаются в точке </a:t>
            </a:r>
            <a:r>
              <a:rPr lang="ru-RU" sz="29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9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DB</a:t>
            </a:r>
            <a:r>
              <a:rPr lang="en-US" sz="2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биссектриса угла </a:t>
            </a:r>
            <a:r>
              <a:rPr lang="en-US" sz="29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ADC</a:t>
            </a:r>
            <a:r>
              <a:rPr lang="en-US" sz="2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угол </a:t>
            </a:r>
            <a:r>
              <a:rPr lang="en-US" sz="29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ABD</a:t>
            </a:r>
            <a:r>
              <a:rPr lang="en-US" sz="2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прямой, </a:t>
            </a:r>
            <a:r>
              <a:rPr lang="ru-RU" sz="29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</a:t>
            </a:r>
            <a:r>
              <a:rPr lang="ru-RU" sz="2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6. Найдите </a:t>
            </a:r>
            <a:r>
              <a:rPr lang="en-US" sz="29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OD</a:t>
            </a:r>
            <a:r>
              <a:rPr lang="en-US" sz="2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52B294C-6726-4F3C-8E5A-B7B3C254F4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947358" y="151002"/>
            <a:ext cx="4591278" cy="6442745"/>
          </a:xfrm>
        </p:spPr>
        <p:txBody>
          <a:bodyPr>
            <a:normAutofit/>
          </a:bodyPr>
          <a:lstStyle/>
          <a:p>
            <a:endParaRPr lang="en-US" dirty="0"/>
          </a:p>
          <a:p>
            <a:pPr>
              <a:spcBef>
                <a:spcPts val="0"/>
              </a:spcBef>
            </a:pPr>
            <a:r>
              <a:rPr lang="ru-RU" dirty="0">
                <a:solidFill>
                  <a:schemeClr val="tx1"/>
                </a:solidFill>
              </a:rPr>
              <a:t>Мысли</a:t>
            </a:r>
            <a:r>
              <a:rPr lang="en-US" dirty="0">
                <a:solidFill>
                  <a:schemeClr val="tx1"/>
                </a:solidFill>
              </a:rPr>
              <a:t>,</a:t>
            </a:r>
            <a:r>
              <a:rPr lang="ru-RU" dirty="0">
                <a:solidFill>
                  <a:schemeClr val="tx1"/>
                </a:solidFill>
              </a:rPr>
              <a:t> чувства…..</a:t>
            </a:r>
          </a:p>
          <a:p>
            <a:pPr>
              <a:spcBef>
                <a:spcPts val="0"/>
              </a:spcBef>
            </a:pPr>
            <a:r>
              <a:rPr lang="ru-RU" dirty="0">
                <a:solidFill>
                  <a:schemeClr val="tx1"/>
                </a:solidFill>
              </a:rPr>
              <a:t>Конечно</a:t>
            </a:r>
            <a:r>
              <a:rPr lang="en-US" dirty="0">
                <a:solidFill>
                  <a:schemeClr val="tx1"/>
                </a:solidFill>
              </a:rPr>
              <a:t>,</a:t>
            </a:r>
            <a:r>
              <a:rPr lang="ru-RU" dirty="0">
                <a:solidFill>
                  <a:schemeClr val="tx1"/>
                </a:solidFill>
              </a:rPr>
              <a:t> хотел бы решить!</a:t>
            </a:r>
          </a:p>
          <a:p>
            <a:pPr>
              <a:spcBef>
                <a:spcPts val="0"/>
              </a:spcBef>
            </a:pPr>
            <a:r>
              <a:rPr lang="ru-RU" dirty="0">
                <a:solidFill>
                  <a:schemeClr val="tx1"/>
                </a:solidFill>
              </a:rPr>
              <a:t>Почему</a:t>
            </a:r>
            <a:r>
              <a:rPr lang="en-US" dirty="0">
                <a:solidFill>
                  <a:schemeClr val="tx1"/>
                </a:solidFill>
              </a:rPr>
              <a:t>?</a:t>
            </a:r>
          </a:p>
          <a:p>
            <a:pPr>
              <a:spcBef>
                <a:spcPts val="0"/>
              </a:spcBef>
            </a:pPr>
            <a:r>
              <a:rPr lang="ru-RU" b="0" i="0" dirty="0">
                <a:solidFill>
                  <a:schemeClr val="tx1"/>
                </a:solidFill>
                <a:effectLst/>
                <a:latin typeface="-apple-system"/>
              </a:rPr>
              <a:t>„</a:t>
            </a:r>
            <a:r>
              <a:rPr lang="ru-RU" b="0" i="0" dirty="0" err="1">
                <a:solidFill>
                  <a:schemeClr val="tx1"/>
                </a:solidFill>
                <a:effectLst/>
                <a:latin typeface="-apple-system"/>
              </a:rPr>
              <a:t>В.И.Арнольд</a:t>
            </a:r>
            <a:r>
              <a:rPr lang="ru-RU" b="0" i="0" dirty="0">
                <a:solidFill>
                  <a:schemeClr val="tx1"/>
                </a:solidFill>
                <a:effectLst/>
                <a:latin typeface="-apple-system"/>
              </a:rPr>
              <a:t> говорит, что математика — это часть физики. А я дополняю: физика — часть геометрии!“ —  Игорь Фёдорович Шарыгин</a:t>
            </a:r>
            <a:endParaRPr lang="en-US" b="0" i="0" dirty="0">
              <a:solidFill>
                <a:schemeClr val="tx1"/>
              </a:solidFill>
              <a:effectLst/>
              <a:latin typeface="-apple-system"/>
            </a:endParaRPr>
          </a:p>
          <a:p>
            <a:pPr>
              <a:spcBef>
                <a:spcPts val="0"/>
              </a:spcBef>
            </a:pPr>
            <a:r>
              <a:rPr lang="ru-RU" b="0" i="0" dirty="0">
                <a:solidFill>
                  <a:schemeClr val="tx1"/>
                </a:solidFill>
                <a:effectLst/>
                <a:latin typeface="-apple-system"/>
              </a:rPr>
              <a:t>„Бог всегда остается геометром.“ —  Платон</a:t>
            </a:r>
            <a:endParaRPr lang="en-US" b="0" i="0" dirty="0">
              <a:solidFill>
                <a:schemeClr val="tx1"/>
              </a:solidFill>
              <a:effectLst/>
              <a:latin typeface="-apple-system"/>
            </a:endParaRPr>
          </a:p>
          <a:p>
            <a:pPr>
              <a:spcBef>
                <a:spcPts val="0"/>
              </a:spcBef>
            </a:pPr>
            <a:r>
              <a:rPr lang="ru-RU" b="0" i="0" dirty="0">
                <a:solidFill>
                  <a:schemeClr val="tx1"/>
                </a:solidFill>
                <a:effectLst/>
                <a:latin typeface="-apple-system"/>
              </a:rPr>
              <a:t>„Драматическое искусство — это геометрия, переходящая в музыку.“ —  Гюстав Флобер</a:t>
            </a:r>
            <a:endParaRPr lang="en-US" b="0" i="0" dirty="0">
              <a:solidFill>
                <a:schemeClr val="tx1"/>
              </a:solidFill>
              <a:effectLst/>
              <a:latin typeface="-apple-system"/>
            </a:endParaRPr>
          </a:p>
          <a:p>
            <a:pPr>
              <a:spcBef>
                <a:spcPts val="0"/>
              </a:spcBef>
            </a:pPr>
            <a:r>
              <a:rPr lang="ru-RU" b="0" i="0" dirty="0">
                <a:solidFill>
                  <a:schemeClr val="tx1"/>
                </a:solidFill>
                <a:effectLst/>
                <a:latin typeface="-apple-system"/>
              </a:rPr>
              <a:t>„Вдохновение нужно в поэзии, как в геометрии.“ —  Александр Сергеевич Пушкин</a:t>
            </a:r>
            <a:endParaRPr lang="en-US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r>
              <a:rPr lang="ru-RU" dirty="0">
                <a:solidFill>
                  <a:schemeClr val="tx1"/>
                </a:solidFill>
              </a:rPr>
              <a:t>Хочу выиграть олимпиаду!</a:t>
            </a:r>
          </a:p>
          <a:p>
            <a:pPr>
              <a:spcBef>
                <a:spcPts val="0"/>
              </a:spcBef>
            </a:pPr>
            <a:r>
              <a:rPr lang="ru-RU" dirty="0">
                <a:solidFill>
                  <a:schemeClr val="tx1"/>
                </a:solidFill>
              </a:rPr>
              <a:t>Но как</a:t>
            </a:r>
            <a:r>
              <a:rPr lang="en-US" dirty="0">
                <a:solidFill>
                  <a:schemeClr val="tx1"/>
                </a:solidFill>
              </a:rPr>
              <a:t>?</a:t>
            </a:r>
            <a:endParaRPr lang="ru-RU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r>
              <a:rPr lang="ru-RU" dirty="0">
                <a:solidFill>
                  <a:schemeClr val="tx1"/>
                </a:solidFill>
              </a:rPr>
              <a:t>Вопросы…</a:t>
            </a:r>
            <a:endParaRPr lang="en-US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r>
              <a:rPr lang="ru-RU" dirty="0">
                <a:solidFill>
                  <a:schemeClr val="tx1"/>
                </a:solidFill>
              </a:rPr>
              <a:t>Как решить</a:t>
            </a:r>
            <a:r>
              <a:rPr lang="en-US" dirty="0">
                <a:solidFill>
                  <a:schemeClr val="tx1"/>
                </a:solidFill>
              </a:rPr>
              <a:t>? </a:t>
            </a:r>
            <a:r>
              <a:rPr lang="ru-RU" dirty="0">
                <a:solidFill>
                  <a:schemeClr val="tx1"/>
                </a:solidFill>
              </a:rPr>
              <a:t>Куда бежать</a:t>
            </a:r>
            <a:r>
              <a:rPr lang="en-US" dirty="0">
                <a:solidFill>
                  <a:schemeClr val="tx1"/>
                </a:solidFill>
              </a:rPr>
              <a:t>?</a:t>
            </a:r>
            <a:r>
              <a:rPr lang="ru-RU" dirty="0">
                <a:solidFill>
                  <a:schemeClr val="tx1"/>
                </a:solidFill>
              </a:rPr>
              <a:t> Что делать</a:t>
            </a:r>
            <a:r>
              <a:rPr lang="en-US" dirty="0">
                <a:solidFill>
                  <a:schemeClr val="tx1"/>
                </a:solidFill>
              </a:rPr>
              <a:t>?</a:t>
            </a:r>
          </a:p>
          <a:p>
            <a:pPr>
              <a:spcBef>
                <a:spcPts val="0"/>
              </a:spcBef>
            </a:pPr>
            <a:r>
              <a:rPr lang="ru-RU" sz="3200" dirty="0">
                <a:solidFill>
                  <a:schemeClr val="tx1"/>
                </a:solidFill>
              </a:rPr>
              <a:t>Как решить задачу</a:t>
            </a:r>
            <a:r>
              <a:rPr lang="en-US" sz="3200" dirty="0">
                <a:solidFill>
                  <a:schemeClr val="tx1"/>
                </a:solidFill>
              </a:rPr>
              <a:t>???</a:t>
            </a:r>
          </a:p>
          <a:p>
            <a:pPr>
              <a:spcBef>
                <a:spcPts val="0"/>
              </a:spcBef>
            </a:pPr>
            <a:endParaRPr lang="en-US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pic>
        <p:nvPicPr>
          <p:cNvPr id="7" name="Picture 10" descr="Гифка математический математика гиф картинка, скачать ...">
            <a:extLst>
              <a:ext uri="{FF2B5EF4-FFF2-40B4-BE49-F238E27FC236}">
                <a16:creationId xmlns:a16="http://schemas.microsoft.com/office/drawing/2014/main" id="{1C315B3C-9302-440C-BBAD-3C1B9B4AA48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6855" y="4751017"/>
            <a:ext cx="2051719" cy="210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8451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 tmFilter="0,0; .5, 1; 1, 1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 tmFilter="0,0; .5, 1; 1, 1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8672" t="25348" r="14092" b="11670"/>
          <a:stretch/>
        </p:blipFill>
        <p:spPr>
          <a:xfrm>
            <a:off x="2347413" y="1201003"/>
            <a:ext cx="8748215" cy="4367283"/>
          </a:xfrm>
          <a:prstGeom prst="rect">
            <a:avLst/>
          </a:prstGeom>
        </p:spPr>
      </p:pic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8775509" cy="1228299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ru-RU" sz="3600" dirty="0"/>
              <a:t>Перенесем диагональ!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Объект 2"/>
              <p:cNvSpPr txBox="1">
                <a:spLocks/>
              </p:cNvSpPr>
              <p:nvPr/>
            </p:nvSpPr>
            <p:spPr>
              <a:xfrm>
                <a:off x="4038600" y="5568286"/>
                <a:ext cx="6579358" cy="1228299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rmAutofit fontScale="62500" lnSpcReduction="20000"/>
              </a:bodyPr>
              <a:lstStyle>
                <a:lvl1pPr marL="342900" indent="-3429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8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6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4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rgbClr val="90C226"/>
                  </a:buClr>
                  <a:buSzPct val="80000"/>
                  <a:buFont typeface="Wingdings 3" charset="2"/>
                  <a:buNone/>
                  <a:tabLst/>
                  <a:defRPr/>
                </a:pPr>
                <a:r>
                  <a:rPr kumimoji="0" lang="ru-RU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rPr>
                  <a:t>Получим</a:t>
                </a:r>
                <a:r>
                  <a:rPr kumimoji="0" lang="en-US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rPr>
                  <a:t>:</a:t>
                </a:r>
              </a:p>
              <a:p>
                <a:pPr marL="342900" marR="0" lvl="0" indent="-342900" algn="l" defTabSz="457200" rtl="0" eaLnBrk="1" fontAlgn="auto" latinLnBrk="0" hangingPunct="1">
                  <a:lnSpc>
                    <a:spcPct val="10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rgbClr val="90C226"/>
                  </a:buClr>
                  <a:buSzPct val="80000"/>
                  <a:buFont typeface="Wingdings 3" charset="2"/>
                  <a:buChar char=""/>
                  <a:tabLst/>
                  <a:defRPr/>
                </a:pPr>
                <a:r>
                  <a:rPr kumimoji="0" lang="ru-RU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rPr>
                  <a:t>Подобные</a:t>
                </a:r>
                <a:r>
                  <a:rPr kumimoji="0" lang="en-US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rPr>
                  <a:t> </a:t>
                </a:r>
                <a:r>
                  <a:rPr kumimoji="0" lang="ru-RU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rPr>
                  <a:t>треугольники </a:t>
                </a:r>
                <a14:m>
                  <m:oMath xmlns:m="http://schemas.openxmlformats.org/officeDocument/2006/math">
                    <m:r>
                      <a:rPr kumimoji="0" lang="en-US" sz="3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𝐴𝐸𝐷</m:t>
                    </m:r>
                  </m:oMath>
                </a14:m>
                <a:r>
                  <a:rPr kumimoji="0" lang="en-US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rPr>
                  <a:t> </a:t>
                </a:r>
                <a:r>
                  <a:rPr kumimoji="0" lang="ru-RU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rPr>
                  <a:t>и </a:t>
                </a:r>
                <a14:m>
                  <m:oMath xmlns:m="http://schemas.openxmlformats.org/officeDocument/2006/math">
                    <m:r>
                      <a:rPr kumimoji="0" lang="en-US" sz="3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𝐴𝐶𝐽</m:t>
                    </m:r>
                  </m:oMath>
                </a14:m>
                <a:endParaRPr kumimoji="0" lang="ru-RU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  <a:p>
                <a:pPr marL="342900" marR="0" lvl="0" indent="-342900" algn="l" defTabSz="457200" rtl="0" eaLnBrk="1" fontAlgn="auto" latinLnBrk="0" hangingPunct="1">
                  <a:lnSpc>
                    <a:spcPct val="10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rgbClr val="90C226"/>
                  </a:buClr>
                  <a:buSzPct val="80000"/>
                  <a:buFont typeface="Wingdings 3" charset="2"/>
                  <a:buChar char=""/>
                  <a:tabLst/>
                  <a:defRPr/>
                </a:pPr>
                <a:r>
                  <a:rPr kumimoji="0" lang="ru-RU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rPr>
                  <a:t>Факт, что </a:t>
                </a:r>
                <a14:m>
                  <m:oMath xmlns:m="http://schemas.openxmlformats.org/officeDocument/2006/math">
                    <m:r>
                      <a:rPr kumimoji="0" lang="en-US" sz="3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𝐴𝐽</m:t>
                    </m:r>
                    <m:r>
                      <a:rPr kumimoji="0" lang="en-US" sz="3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  <m:r>
                      <a:rPr kumimoji="0" lang="en-US" sz="3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𝐴𝐷</m:t>
                    </m:r>
                    <m:r>
                      <a:rPr kumimoji="0" lang="en-US" sz="3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+</m:t>
                    </m:r>
                    <m:r>
                      <a:rPr kumimoji="0" lang="en-US" sz="3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𝐷𝐽</m:t>
                    </m:r>
                    <m:r>
                      <a:rPr kumimoji="0" lang="en-US" sz="3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  <m:r>
                      <a:rPr kumimoji="0" lang="en-US" sz="3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𝐴𝐷</m:t>
                    </m:r>
                    <m:r>
                      <a:rPr kumimoji="0" lang="en-US" sz="3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+</m:t>
                    </m:r>
                    <m:r>
                      <a:rPr kumimoji="0" lang="en-US" sz="3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𝐵𝐶</m:t>
                    </m:r>
                  </m:oMath>
                </a14:m>
                <a:endParaRPr kumimoji="0" lang="ru-RU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5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8600" y="5568286"/>
                <a:ext cx="6579358" cy="1228299"/>
              </a:xfrm>
              <a:prstGeom prst="rect">
                <a:avLst/>
              </a:prstGeom>
              <a:blipFill>
                <a:blip r:embed="rId3"/>
                <a:stretch>
                  <a:fillRect l="-1390" t="-7921" b="-940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Объект 2"/>
              <p:cNvSpPr txBox="1">
                <a:spLocks/>
              </p:cNvSpPr>
              <p:nvPr/>
            </p:nvSpPr>
            <p:spPr>
              <a:xfrm rot="16200000">
                <a:off x="-1338878" y="2923608"/>
                <a:ext cx="5372101" cy="2319262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marL="342900" indent="-3429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8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6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4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rgbClr val="90C226"/>
                  </a:buClr>
                  <a:buSzPct val="80000"/>
                  <a:buFont typeface="Wingdings 3" charset="2"/>
                  <a:buNone/>
                  <a:tabLst/>
                  <a:defRPr/>
                </a:pPr>
                <a:r>
                  <a:rPr kumimoji="0" lang="ru-RU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rPr>
                  <a:t>То есть, если</a:t>
                </a:r>
                <a:b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rPr>
                </a:b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∠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𝐴𝐸𝐷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=∠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𝐴𝐶𝐽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&gt;90°</m:t>
                    </m:r>
                  </m:oMath>
                </a14:m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rPr>
                  <a:t>, </a:t>
                </a:r>
                <a:r>
                  <a:rPr kumimoji="0" lang="ru-RU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rPr>
                  <a:t>то медиана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𝐶𝐿</m:t>
                    </m:r>
                  </m:oMath>
                </a14:m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rPr>
                  <a:t> </a:t>
                </a:r>
                <a:r>
                  <a:rPr kumimoji="0" lang="ru-RU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rPr>
                  <a:t>должна быть меньше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𝐴𝐽</m:t>
                        </m:r>
                      </m:num>
                      <m:den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</m:t>
                        </m:r>
                      </m:den>
                    </m:f>
                  </m:oMath>
                </a14:m>
                <a:endParaRPr kumimoji="0" lang="ru-RU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6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-1338878" y="2923608"/>
                <a:ext cx="5372101" cy="2319262"/>
              </a:xfrm>
              <a:prstGeom prst="rect">
                <a:avLst/>
              </a:prstGeom>
              <a:blipFill>
                <a:blip r:embed="rId4"/>
                <a:stretch>
                  <a:fillRect l="-1842" t="-1022" r="-236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78257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9196" t="24955" r="14511" b="9307"/>
          <a:stretch/>
        </p:blipFill>
        <p:spPr>
          <a:xfrm>
            <a:off x="2415652" y="1173707"/>
            <a:ext cx="8625386" cy="455835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Объект 2"/>
              <p:cNvSpPr txBox="1">
                <a:spLocks/>
              </p:cNvSpPr>
              <p:nvPr/>
            </p:nvSpPr>
            <p:spPr>
              <a:xfrm rot="16200000">
                <a:off x="-1498269" y="3012319"/>
                <a:ext cx="5372101" cy="2319262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marL="342900" indent="-3429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8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6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4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rgbClr val="90C226"/>
                  </a:buClr>
                  <a:buSzPct val="80000"/>
                  <a:buFont typeface="Wingdings 3" charset="2"/>
                  <a:buNone/>
                  <a:tabLst/>
                  <a:defRPr/>
                </a:pPr>
                <a:r>
                  <a:rPr kumimoji="0" lang="ru-RU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rPr>
                  <a:t>То есть, если</a:t>
                </a:r>
                <a:b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rPr>
                </a:b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∠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𝐴𝐸𝐷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=∠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𝐴𝐶𝐽</m:t>
                    </m:r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&gt;90°</m:t>
                    </m:r>
                  </m:oMath>
                </a14:m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rPr>
                  <a:t>, </a:t>
                </a:r>
                <a:r>
                  <a:rPr kumimoji="0" lang="ru-RU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rPr>
                  <a:t>то медиана </a:t>
                </a:r>
                <a14:m>
                  <m:oMath xmlns:m="http://schemas.openxmlformats.org/officeDocument/2006/math">
                    <m:r>
                      <a:rPr kumimoji="0" lang="en-US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𝐶𝐿</m:t>
                    </m:r>
                  </m:oMath>
                </a14:m>
                <a:r>
                  <a:rPr kumimoji="0" 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rPr>
                  <a:t> </a:t>
                </a:r>
                <a:r>
                  <a:rPr kumimoji="0" lang="ru-RU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rPr>
                  <a:t>должна быть меньше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𝐴𝐽</m:t>
                        </m:r>
                      </m:num>
                      <m:den>
                        <m:r>
                          <a:rPr kumimoji="0" lang="en-US" sz="3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</m:t>
                        </m:r>
                      </m:den>
                    </m:f>
                  </m:oMath>
                </a14:m>
                <a:endParaRPr kumimoji="0" lang="ru-RU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4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-1498269" y="3012319"/>
                <a:ext cx="5372101" cy="2319262"/>
              </a:xfrm>
              <a:prstGeom prst="rect">
                <a:avLst/>
              </a:prstGeom>
              <a:blipFill>
                <a:blip r:embed="rId3"/>
                <a:stretch>
                  <a:fillRect l="-1842" t="-1135" r="-236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676401" y="0"/>
                <a:ext cx="7181850" cy="1228299"/>
              </a:xfrm>
            </p:spPr>
            <p:txBody>
              <a:bodyPr anchor="ctr">
                <a:normAutofit/>
              </a:bodyPr>
              <a:lstStyle/>
              <a:p>
                <a:pPr marL="0" indent="0" algn="ctr">
                  <a:buNone/>
                </a:pPr>
                <a:r>
                  <a:rPr lang="ru-RU" sz="3600" dirty="0"/>
                  <a:t>Чтобы это доказать, перенесем еще и сторону </a:t>
                </a:r>
                <a14:m>
                  <m:oMath xmlns:m="http://schemas.openxmlformats.org/officeDocument/2006/math">
                    <m:r>
                      <a:rPr lang="en-US" sz="3600" b="0" i="1" smtClean="0">
                        <a:latin typeface="Cambria Math" panose="02040503050406030204" pitchFamily="18" charset="0"/>
                      </a:rPr>
                      <m:t>𝐴𝐵</m:t>
                    </m:r>
                  </m:oMath>
                </a14:m>
                <a:r>
                  <a:rPr lang="en-US" sz="3600" dirty="0"/>
                  <a:t> </a:t>
                </a:r>
                <a:r>
                  <a:rPr lang="en-US" sz="3600" dirty="0">
                    <a:sym typeface="Wingdings" panose="05000000000000000000" pitchFamily="2" charset="2"/>
                  </a:rPr>
                  <a:t></a:t>
                </a:r>
                <a:endParaRPr lang="ru-RU" sz="3600" dirty="0"/>
              </a:p>
            </p:txBody>
          </p:sp>
        </mc:Choice>
        <mc:Fallback xmlns="">
          <p:sp>
            <p:nvSpPr>
              <p:cNvPr id="5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676401" y="0"/>
                <a:ext cx="7181850" cy="1228299"/>
              </a:xfrm>
              <a:blipFill>
                <a:blip r:embed="rId4"/>
                <a:stretch>
                  <a:fillRect l="-594" t="-5473" r="-2632" b="-1791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19906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1962151" y="2152650"/>
            <a:ext cx="7181850" cy="2476500"/>
          </a:xfrm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ru-RU" sz="6600" dirty="0"/>
              <a:t>ИТОГО на текущий момент</a:t>
            </a:r>
          </a:p>
        </p:txBody>
      </p:sp>
    </p:spTree>
    <p:extLst>
      <p:ext uri="{BB962C8B-B14F-4D97-AF65-F5344CB8AC3E}">
        <p14:creationId xmlns:p14="http://schemas.microsoft.com/office/powerpoint/2010/main" val="38541340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9196" t="24955" r="14511" b="9307"/>
          <a:stretch/>
        </p:blipFill>
        <p:spPr>
          <a:xfrm>
            <a:off x="28151" y="811757"/>
            <a:ext cx="8625386" cy="455835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Объект 2"/>
              <p:cNvSpPr txBox="1">
                <a:spLocks/>
              </p:cNvSpPr>
              <p:nvPr/>
            </p:nvSpPr>
            <p:spPr>
              <a:xfrm>
                <a:off x="5912181" y="556999"/>
                <a:ext cx="2526969" cy="1849840"/>
              </a:xfrm>
              <a:prstGeom prst="rect">
                <a:avLst/>
              </a:prstGeom>
              <a:ln w="28575">
                <a:solidFill>
                  <a:srgbClr val="00B0F0"/>
                </a:solidFill>
              </a:ln>
            </p:spPr>
            <p:txBody>
              <a:bodyPr vert="horz" lIns="91440" tIns="45720" rIns="91440" bIns="45720" rtlCol="0" anchor="ctr">
                <a:noAutofit/>
              </a:bodyPr>
              <a:lstStyle>
                <a:lvl1pPr marL="342900" indent="-3429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8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6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4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rgbClr val="90C226"/>
                  </a:buClr>
                  <a:buSzPct val="80000"/>
                  <a:buFont typeface="Wingdings 3" charset="2"/>
                  <a:buNone/>
                  <a:tabLst/>
                  <a:defRPr/>
                </a:pPr>
                <a:r>
                  <a:rPr kumimoji="0" lang="ru-RU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rPr>
                  <a:t>Хотим:</a:t>
                </a:r>
                <a:endParaRPr kumimoji="0" lang="en-US" sz="36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mbria Math" panose="02040503050406030204" pitchFamily="18" charset="0"/>
                  <a:ea typeface="+mn-ea"/>
                  <a:cs typeface="+mn-cs"/>
                </a:endParaRPr>
              </a:p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rgbClr val="90C226"/>
                  </a:buClr>
                  <a:buSzPct val="80000"/>
                  <a:buFont typeface="Wingdings 3" charset="2"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3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𝐶𝐿</m:t>
                      </m:r>
                      <m:r>
                        <a:rPr kumimoji="0" lang="en-US" sz="36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&lt;</m:t>
                      </m:r>
                      <m:f>
                        <m:fPr>
                          <m:ctrlPr>
                            <a:rPr kumimoji="0" lang="en-US" sz="3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>
                                  <a:lumMod val="75000"/>
                                  <a:lumOff val="25000"/>
                                </a:prst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3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>
                                  <a:lumMod val="75000"/>
                                  <a:lumOff val="25000"/>
                                </a:prst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𝐴𝐽</m:t>
                          </m:r>
                        </m:num>
                        <m:den>
                          <m:r>
                            <a:rPr kumimoji="0" lang="en-US" sz="3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>
                                  <a:lumMod val="75000"/>
                                  <a:lumOff val="25000"/>
                                </a:prst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kumimoji="0" lang="ru-RU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4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2181" y="556999"/>
                <a:ext cx="2526969" cy="184984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28575">
                <a:solidFill>
                  <a:srgbClr val="00B0F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28150" y="209550"/>
            <a:ext cx="8625387" cy="656799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ru-RU" sz="3600" dirty="0"/>
              <a:t>Имеем:</a:t>
            </a:r>
          </a:p>
        </p:txBody>
      </p:sp>
    </p:spTree>
    <p:extLst>
      <p:ext uri="{BB962C8B-B14F-4D97-AF65-F5344CB8AC3E}">
        <p14:creationId xmlns:p14="http://schemas.microsoft.com/office/powerpoint/2010/main" val="5078977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9196" t="24955" r="14511" b="9307"/>
          <a:stretch/>
        </p:blipFill>
        <p:spPr>
          <a:xfrm>
            <a:off x="28151" y="811757"/>
            <a:ext cx="8625386" cy="455835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Объект 2"/>
              <p:cNvSpPr txBox="1">
                <a:spLocks/>
              </p:cNvSpPr>
              <p:nvPr/>
            </p:nvSpPr>
            <p:spPr>
              <a:xfrm>
                <a:off x="5912181" y="556999"/>
                <a:ext cx="2526969" cy="1849840"/>
              </a:xfrm>
              <a:prstGeom prst="rect">
                <a:avLst/>
              </a:prstGeom>
              <a:ln w="28575">
                <a:solidFill>
                  <a:srgbClr val="00B0F0"/>
                </a:solidFill>
              </a:ln>
            </p:spPr>
            <p:txBody>
              <a:bodyPr vert="horz" lIns="91440" tIns="45720" rIns="91440" bIns="45720" rtlCol="0" anchor="ctr">
                <a:noAutofit/>
              </a:bodyPr>
              <a:lstStyle>
                <a:lvl1pPr marL="342900" indent="-3429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8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6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4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rgbClr val="90C226"/>
                  </a:buClr>
                  <a:buSzPct val="80000"/>
                  <a:buFont typeface="Wingdings 3" charset="2"/>
                  <a:buNone/>
                  <a:tabLst/>
                  <a:defRPr/>
                </a:pPr>
                <a:r>
                  <a:rPr kumimoji="0" lang="ru-RU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rPr>
                  <a:t>Хотим:</a:t>
                </a:r>
                <a:endParaRPr kumimoji="0" lang="en-US" sz="36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mbria Math" panose="02040503050406030204" pitchFamily="18" charset="0"/>
                  <a:ea typeface="+mn-ea"/>
                  <a:cs typeface="+mn-cs"/>
                </a:endParaRPr>
              </a:p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rgbClr val="90C226"/>
                  </a:buClr>
                  <a:buSzPct val="80000"/>
                  <a:buFont typeface="Wingdings 3" charset="2"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3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𝐶𝐿</m:t>
                      </m:r>
                      <m:r>
                        <a:rPr kumimoji="0" lang="en-US" sz="36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&lt;</m:t>
                      </m:r>
                      <m:f>
                        <m:fPr>
                          <m:ctrlPr>
                            <a:rPr kumimoji="0" lang="en-US" sz="3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>
                                  <a:lumMod val="75000"/>
                                  <a:lumOff val="25000"/>
                                </a:prst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3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>
                                  <a:lumMod val="75000"/>
                                  <a:lumOff val="25000"/>
                                </a:prst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𝐴𝐽</m:t>
                          </m:r>
                        </m:num>
                        <m:den>
                          <m:r>
                            <a:rPr kumimoji="0" lang="en-US" sz="3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>
                                  <a:lumMod val="75000"/>
                                  <a:lumOff val="25000"/>
                                </a:prst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kumimoji="0" lang="ru-RU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4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2181" y="556999"/>
                <a:ext cx="2526969" cy="184984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28575">
                <a:solidFill>
                  <a:srgbClr val="00B0F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28150" y="209550"/>
            <a:ext cx="8625387" cy="656799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ru-RU" sz="3600" dirty="0"/>
              <a:t>Имеем: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Объект 2"/>
              <p:cNvSpPr txBox="1">
                <a:spLocks/>
              </p:cNvSpPr>
              <p:nvPr/>
            </p:nvSpPr>
            <p:spPr>
              <a:xfrm>
                <a:off x="28150" y="5488959"/>
                <a:ext cx="11401850" cy="1159491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rmAutofit/>
              </a:bodyPr>
              <a:lstStyle>
                <a:lvl1pPr marL="342900" indent="-3429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8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6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4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rgbClr val="90C226"/>
                  </a:buClr>
                  <a:buSzPct val="80000"/>
                  <a:buFont typeface="Wingdings 3" charset="2"/>
                  <a:buNone/>
                  <a:tabLst/>
                  <a:defRPr/>
                </a:pPr>
                <a:r>
                  <a:rPr kumimoji="0" lang="ru-RU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rPr>
                  <a:t>Заметим, что </a:t>
                </a:r>
                <a14:m>
                  <m:oMath xmlns:m="http://schemas.openxmlformats.org/officeDocument/2006/math">
                    <m:r>
                      <a:rPr kumimoji="0" lang="en-US" sz="3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𝐶𝐿</m:t>
                    </m:r>
                    <m:r>
                      <a:rPr kumimoji="0" lang="en-US" sz="3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&lt;</m:t>
                    </m:r>
                    <m:f>
                      <m:fPr>
                        <m:ctrlPr>
                          <a:rPr kumimoji="0" lang="en-US" sz="3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US" sz="3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𝐾𝐶</m:t>
                        </m:r>
                        <m:r>
                          <a:rPr kumimoji="0" lang="en-US" sz="3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+</m:t>
                        </m:r>
                        <m:r>
                          <a:rPr kumimoji="0" lang="en-US" sz="3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𝐶𝐷</m:t>
                        </m:r>
                      </m:num>
                      <m:den>
                        <m:r>
                          <a:rPr kumimoji="0" lang="en-US" sz="3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</m:t>
                        </m:r>
                      </m:den>
                    </m:f>
                  </m:oMath>
                </a14:m>
                <a:endParaRPr kumimoji="0" lang="ru-RU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6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50" y="5488959"/>
                <a:ext cx="11401850" cy="1159491"/>
              </a:xfrm>
              <a:prstGeom prst="rect">
                <a:avLst/>
              </a:prstGeom>
              <a:blipFill>
                <a:blip r:embed="rId4"/>
                <a:stretch>
                  <a:fillRect l="-165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9350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9196" t="24955" r="14511" b="9307"/>
          <a:stretch/>
        </p:blipFill>
        <p:spPr>
          <a:xfrm>
            <a:off x="28151" y="811757"/>
            <a:ext cx="8625386" cy="455835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Объект 2"/>
              <p:cNvSpPr txBox="1">
                <a:spLocks/>
              </p:cNvSpPr>
              <p:nvPr/>
            </p:nvSpPr>
            <p:spPr>
              <a:xfrm>
                <a:off x="5912181" y="556999"/>
                <a:ext cx="2526969" cy="1849840"/>
              </a:xfrm>
              <a:prstGeom prst="rect">
                <a:avLst/>
              </a:prstGeom>
              <a:ln w="28575">
                <a:solidFill>
                  <a:srgbClr val="00B0F0"/>
                </a:solidFill>
              </a:ln>
            </p:spPr>
            <p:txBody>
              <a:bodyPr vert="horz" lIns="91440" tIns="45720" rIns="91440" bIns="45720" rtlCol="0" anchor="ctr">
                <a:noAutofit/>
              </a:bodyPr>
              <a:lstStyle>
                <a:lvl1pPr marL="342900" indent="-3429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8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6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4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rgbClr val="90C226"/>
                  </a:buClr>
                  <a:buSzPct val="80000"/>
                  <a:buFont typeface="Wingdings 3" charset="2"/>
                  <a:buNone/>
                  <a:tabLst/>
                  <a:defRPr/>
                </a:pPr>
                <a:r>
                  <a:rPr kumimoji="0" lang="ru-RU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rPr>
                  <a:t>Хотим:</a:t>
                </a:r>
                <a:endParaRPr kumimoji="0" lang="en-US" sz="36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mbria Math" panose="02040503050406030204" pitchFamily="18" charset="0"/>
                  <a:ea typeface="+mn-ea"/>
                  <a:cs typeface="+mn-cs"/>
                </a:endParaRPr>
              </a:p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rgbClr val="90C226"/>
                  </a:buClr>
                  <a:buSzPct val="80000"/>
                  <a:buFont typeface="Wingdings 3" charset="2"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3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𝐶𝐿</m:t>
                      </m:r>
                      <m:r>
                        <a:rPr kumimoji="0" lang="en-US" sz="36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&lt;</m:t>
                      </m:r>
                      <m:f>
                        <m:fPr>
                          <m:ctrlPr>
                            <a:rPr kumimoji="0" lang="en-US" sz="3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>
                                  <a:lumMod val="75000"/>
                                  <a:lumOff val="25000"/>
                                </a:prst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3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>
                                  <a:lumMod val="75000"/>
                                  <a:lumOff val="25000"/>
                                </a:prst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𝐴𝐽</m:t>
                          </m:r>
                        </m:num>
                        <m:den>
                          <m:r>
                            <a:rPr kumimoji="0" lang="en-US" sz="3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>
                                  <a:lumMod val="75000"/>
                                  <a:lumOff val="25000"/>
                                </a:prst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kumimoji="0" lang="ru-RU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4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2181" y="556999"/>
                <a:ext cx="2526969" cy="184984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28575">
                <a:solidFill>
                  <a:srgbClr val="00B0F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28150" y="209550"/>
            <a:ext cx="8625387" cy="656799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ru-RU" sz="3600" dirty="0"/>
              <a:t>Имеем: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Объект 2"/>
              <p:cNvSpPr txBox="1">
                <a:spLocks/>
              </p:cNvSpPr>
              <p:nvPr/>
            </p:nvSpPr>
            <p:spPr>
              <a:xfrm>
                <a:off x="790150" y="5488959"/>
                <a:ext cx="11401850" cy="1159491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rmAutofit/>
              </a:bodyPr>
              <a:lstStyle>
                <a:lvl1pPr marL="342900" indent="-3429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8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6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4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rgbClr val="90C226"/>
                  </a:buClr>
                  <a:buSzPct val="80000"/>
                  <a:buFont typeface="Wingdings 3" charset="2"/>
                  <a:buNone/>
                  <a:tabLst/>
                  <a:defRPr/>
                </a:pPr>
                <a:r>
                  <a:rPr kumimoji="0" lang="ru-RU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rPr>
                  <a:t>Заметим, что </a:t>
                </a:r>
                <a14:m>
                  <m:oMath xmlns:m="http://schemas.openxmlformats.org/officeDocument/2006/math">
                    <m:r>
                      <a:rPr kumimoji="0" lang="en-US" sz="3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𝐶𝐿</m:t>
                    </m:r>
                    <m:r>
                      <a:rPr kumimoji="0" lang="en-US" sz="3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&lt;</m:t>
                    </m:r>
                    <m:f>
                      <m:fPr>
                        <m:ctrlPr>
                          <a:rPr kumimoji="0" lang="en-US" sz="3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US" sz="3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𝐾𝐶</m:t>
                        </m:r>
                        <m:r>
                          <a:rPr kumimoji="0" lang="en-US" sz="3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+</m:t>
                        </m:r>
                        <m:r>
                          <a:rPr kumimoji="0" lang="en-US" sz="3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𝐶𝐷</m:t>
                        </m:r>
                      </m:num>
                      <m:den>
                        <m:r>
                          <a:rPr kumimoji="0" lang="en-US" sz="3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</m:t>
                        </m:r>
                      </m:den>
                    </m:f>
                    <m:r>
                      <a:rPr kumimoji="0" lang="en-US" sz="3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  <m:f>
                      <m:fPr>
                        <m:ctrlPr>
                          <a:rPr kumimoji="0" lang="en-US" sz="3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US" sz="3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𝐴𝐵</m:t>
                        </m:r>
                        <m:r>
                          <a:rPr kumimoji="0" lang="en-US" sz="3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+</m:t>
                        </m:r>
                        <m:r>
                          <a:rPr kumimoji="0" lang="en-US" sz="3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𝐶𝐷</m:t>
                        </m:r>
                      </m:num>
                      <m:den>
                        <m:r>
                          <a:rPr kumimoji="0" lang="en-US" sz="3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</m:t>
                        </m:r>
                      </m:den>
                    </m:f>
                  </m:oMath>
                </a14:m>
                <a:endParaRPr kumimoji="0" lang="ru-RU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6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0150" y="5488959"/>
                <a:ext cx="11401850" cy="1159491"/>
              </a:xfrm>
              <a:prstGeom prst="rect">
                <a:avLst/>
              </a:prstGeom>
              <a:blipFill>
                <a:blip r:embed="rId4"/>
                <a:stretch>
                  <a:fillRect l="-165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99603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9196" t="24955" r="14511" b="9307"/>
          <a:stretch/>
        </p:blipFill>
        <p:spPr>
          <a:xfrm>
            <a:off x="28151" y="811757"/>
            <a:ext cx="8625386" cy="455835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Объект 2"/>
              <p:cNvSpPr txBox="1">
                <a:spLocks/>
              </p:cNvSpPr>
              <p:nvPr/>
            </p:nvSpPr>
            <p:spPr>
              <a:xfrm>
                <a:off x="5912181" y="556999"/>
                <a:ext cx="2526969" cy="1849840"/>
              </a:xfrm>
              <a:prstGeom prst="rect">
                <a:avLst/>
              </a:prstGeom>
              <a:ln w="28575">
                <a:solidFill>
                  <a:srgbClr val="00B0F0"/>
                </a:solidFill>
              </a:ln>
            </p:spPr>
            <p:txBody>
              <a:bodyPr vert="horz" lIns="91440" tIns="45720" rIns="91440" bIns="45720" rtlCol="0" anchor="ctr">
                <a:noAutofit/>
              </a:bodyPr>
              <a:lstStyle>
                <a:lvl1pPr marL="342900" indent="-3429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8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6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4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rgbClr val="90C226"/>
                  </a:buClr>
                  <a:buSzPct val="80000"/>
                  <a:buFont typeface="Wingdings 3" charset="2"/>
                  <a:buNone/>
                  <a:tabLst/>
                  <a:defRPr/>
                </a:pPr>
                <a:r>
                  <a:rPr kumimoji="0" lang="ru-RU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rPr>
                  <a:t>Хотим:</a:t>
                </a:r>
                <a:endParaRPr kumimoji="0" lang="en-US" sz="36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mbria Math" panose="02040503050406030204" pitchFamily="18" charset="0"/>
                  <a:ea typeface="+mn-ea"/>
                  <a:cs typeface="+mn-cs"/>
                </a:endParaRPr>
              </a:p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rgbClr val="90C226"/>
                  </a:buClr>
                  <a:buSzPct val="80000"/>
                  <a:buFont typeface="Wingdings 3" charset="2"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3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𝐶𝐿</m:t>
                      </m:r>
                      <m:r>
                        <a:rPr kumimoji="0" lang="en-US" sz="36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&lt;</m:t>
                      </m:r>
                      <m:f>
                        <m:fPr>
                          <m:ctrlPr>
                            <a:rPr kumimoji="0" lang="en-US" sz="3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>
                                  <a:lumMod val="75000"/>
                                  <a:lumOff val="25000"/>
                                </a:prst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3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>
                                  <a:lumMod val="75000"/>
                                  <a:lumOff val="25000"/>
                                </a:prst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𝐴𝐽</m:t>
                          </m:r>
                        </m:num>
                        <m:den>
                          <m:r>
                            <a:rPr kumimoji="0" lang="en-US" sz="3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>
                                  <a:lumMod val="75000"/>
                                  <a:lumOff val="25000"/>
                                </a:prst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kumimoji="0" lang="ru-RU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4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2181" y="556999"/>
                <a:ext cx="2526969" cy="184984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28575">
                <a:solidFill>
                  <a:srgbClr val="00B0F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28150" y="209550"/>
            <a:ext cx="8625387" cy="656799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ru-RU" sz="3600" dirty="0"/>
              <a:t>Имеем: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Объект 2"/>
              <p:cNvSpPr txBox="1">
                <a:spLocks/>
              </p:cNvSpPr>
              <p:nvPr/>
            </p:nvSpPr>
            <p:spPr>
              <a:xfrm>
                <a:off x="395075" y="5141510"/>
                <a:ext cx="11401850" cy="1159491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rmAutofit/>
              </a:bodyPr>
              <a:lstStyle>
                <a:lvl1pPr marL="342900" indent="-3429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8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6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4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rgbClr val="90C226"/>
                  </a:buClr>
                  <a:buSzPct val="80000"/>
                  <a:buFont typeface="Wingdings 3" charset="2"/>
                  <a:buNone/>
                  <a:tabLst/>
                  <a:defRPr/>
                </a:pPr>
                <a:r>
                  <a:rPr kumimoji="0" lang="ru-RU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rPr>
                  <a:t>Заметим, что </a:t>
                </a:r>
                <a14:m>
                  <m:oMath xmlns:m="http://schemas.openxmlformats.org/officeDocument/2006/math">
                    <m:r>
                      <a:rPr kumimoji="0" lang="en-US" sz="3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𝐶𝐿</m:t>
                    </m:r>
                    <m:r>
                      <a:rPr kumimoji="0" lang="en-US" sz="3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&lt;</m:t>
                    </m:r>
                    <m:f>
                      <m:fPr>
                        <m:ctrlPr>
                          <a:rPr kumimoji="0" lang="en-US" sz="3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US" sz="3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𝐾𝐶</m:t>
                        </m:r>
                        <m:r>
                          <a:rPr kumimoji="0" lang="en-US" sz="3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+</m:t>
                        </m:r>
                        <m:r>
                          <a:rPr kumimoji="0" lang="en-US" sz="3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𝐶𝐷</m:t>
                        </m:r>
                      </m:num>
                      <m:den>
                        <m:r>
                          <a:rPr kumimoji="0" lang="en-US" sz="3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</m:t>
                        </m:r>
                      </m:den>
                    </m:f>
                    <m:r>
                      <a:rPr kumimoji="0" lang="en-US" sz="3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  <m:f>
                      <m:fPr>
                        <m:ctrlPr>
                          <a:rPr kumimoji="0" lang="en-US" sz="3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US" sz="3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𝐴𝐵</m:t>
                        </m:r>
                        <m:r>
                          <a:rPr kumimoji="0" lang="en-US" sz="3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+</m:t>
                        </m:r>
                        <m:r>
                          <a:rPr kumimoji="0" lang="en-US" sz="3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𝐶𝐷</m:t>
                        </m:r>
                      </m:num>
                      <m:den>
                        <m:r>
                          <a:rPr kumimoji="0" lang="en-US" sz="3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</m:t>
                        </m:r>
                      </m:den>
                    </m:f>
                    <m:r>
                      <a:rPr kumimoji="0" lang="en-US" sz="3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  <m:f>
                      <m:fPr>
                        <m:ctrlPr>
                          <a:rPr kumimoji="0" lang="en-US" sz="3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US" sz="3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𝐵𝐶</m:t>
                        </m:r>
                        <m:r>
                          <a:rPr kumimoji="0" lang="en-US" sz="3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+</m:t>
                        </m:r>
                        <m:r>
                          <a:rPr kumimoji="0" lang="en-US" sz="3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𝐴𝐷</m:t>
                        </m:r>
                      </m:num>
                      <m:den>
                        <m:r>
                          <a:rPr kumimoji="0" lang="en-US" sz="3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</m:t>
                        </m:r>
                      </m:den>
                    </m:f>
                  </m:oMath>
                </a14:m>
                <a:endParaRPr kumimoji="0" lang="ru-RU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6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075" y="5141510"/>
                <a:ext cx="11401850" cy="1159491"/>
              </a:xfrm>
              <a:prstGeom prst="rect">
                <a:avLst/>
              </a:prstGeom>
              <a:blipFill>
                <a:blip r:embed="rId4"/>
                <a:stretch>
                  <a:fillRect l="-165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Объект 2"/>
          <p:cNvSpPr txBox="1">
            <a:spLocks/>
          </p:cNvSpPr>
          <p:nvPr/>
        </p:nvSpPr>
        <p:spPr>
          <a:xfrm rot="21325056">
            <a:off x="5262350" y="5974009"/>
            <a:ext cx="6353600" cy="6567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(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ведь трапеция описанная)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F80CB5-CC04-47D5-81BE-2EC00DFA9514}"/>
              </a:ext>
            </a:extLst>
          </p:cNvPr>
          <p:cNvSpPr txBox="1"/>
          <p:nvPr/>
        </p:nvSpPr>
        <p:spPr>
          <a:xfrm>
            <a:off x="8570503" y="134049"/>
            <a:ext cx="3443680" cy="51501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Char char=""/>
              <a:tabLst/>
              <a:defRPr/>
            </a:pP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Методы решения геометрических задач</a:t>
            </a:r>
            <a:endParaRPr kumimoji="0" lang="en-US" sz="24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Char char="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“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Методическая копилка геометрических идей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”: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Char char=""/>
              <a:tabLst/>
              <a:defRPr/>
            </a:pP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Используй теоремы геометрии или ищи АССОЦИАЦИИ с ними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,</a:t>
            </a: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 изобретая новые!</a:t>
            </a:r>
          </a:p>
        </p:txBody>
      </p:sp>
    </p:spTree>
    <p:extLst>
      <p:ext uri="{BB962C8B-B14F-4D97-AF65-F5344CB8AC3E}">
        <p14:creationId xmlns:p14="http://schemas.microsoft.com/office/powerpoint/2010/main" val="305529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9196" t="24955" r="14511" b="9307"/>
          <a:stretch/>
        </p:blipFill>
        <p:spPr>
          <a:xfrm>
            <a:off x="28151" y="811757"/>
            <a:ext cx="8625386" cy="455835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Объект 2"/>
              <p:cNvSpPr txBox="1">
                <a:spLocks/>
              </p:cNvSpPr>
              <p:nvPr/>
            </p:nvSpPr>
            <p:spPr>
              <a:xfrm>
                <a:off x="5912181" y="556999"/>
                <a:ext cx="2526969" cy="1849840"/>
              </a:xfrm>
              <a:prstGeom prst="rect">
                <a:avLst/>
              </a:prstGeom>
              <a:ln w="28575">
                <a:solidFill>
                  <a:srgbClr val="00B0F0"/>
                </a:solidFill>
              </a:ln>
            </p:spPr>
            <p:txBody>
              <a:bodyPr vert="horz" lIns="91440" tIns="45720" rIns="91440" bIns="45720" rtlCol="0" anchor="ctr">
                <a:noAutofit/>
              </a:bodyPr>
              <a:lstStyle>
                <a:lvl1pPr marL="342900" indent="-3429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8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6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4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rgbClr val="90C226"/>
                  </a:buClr>
                  <a:buSzPct val="80000"/>
                  <a:buFont typeface="Wingdings 3" charset="2"/>
                  <a:buNone/>
                  <a:tabLst/>
                  <a:defRPr/>
                </a:pPr>
                <a:r>
                  <a:rPr kumimoji="0" lang="ru-RU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rPr>
                  <a:t>Хотим:</a:t>
                </a:r>
                <a:endParaRPr kumimoji="0" lang="en-US" sz="36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Cambria Math" panose="02040503050406030204" pitchFamily="18" charset="0"/>
                  <a:ea typeface="+mn-ea"/>
                  <a:cs typeface="+mn-cs"/>
                </a:endParaRPr>
              </a:p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rgbClr val="90C226"/>
                  </a:buClr>
                  <a:buSzPct val="80000"/>
                  <a:buFont typeface="Wingdings 3" charset="2"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36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𝐶𝐿</m:t>
                      </m:r>
                      <m:r>
                        <a:rPr kumimoji="0" lang="en-US" sz="36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&lt;</m:t>
                      </m:r>
                      <m:f>
                        <m:fPr>
                          <m:ctrlPr>
                            <a:rPr kumimoji="0" lang="en-US" sz="3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>
                                  <a:lumMod val="75000"/>
                                  <a:lumOff val="25000"/>
                                </a:prst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en-US" sz="3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>
                                  <a:lumMod val="75000"/>
                                  <a:lumOff val="25000"/>
                                </a:prst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𝐴𝐽</m:t>
                          </m:r>
                        </m:num>
                        <m:den>
                          <m:r>
                            <a:rPr kumimoji="0" lang="en-US" sz="3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>
                                  <a:lumMod val="75000"/>
                                  <a:lumOff val="25000"/>
                                </a:prstClr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kumimoji="0" lang="ru-RU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4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2181" y="556999"/>
                <a:ext cx="2526969" cy="184984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28575">
                <a:solidFill>
                  <a:srgbClr val="00B0F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28150" y="209550"/>
            <a:ext cx="8625387" cy="656799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ru-RU" sz="3600" dirty="0"/>
              <a:t>Имеем: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Объект 2"/>
              <p:cNvSpPr txBox="1">
                <a:spLocks/>
              </p:cNvSpPr>
              <p:nvPr/>
            </p:nvSpPr>
            <p:spPr>
              <a:xfrm>
                <a:off x="28150" y="5488959"/>
                <a:ext cx="11401850" cy="1159491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rmAutofit fontScale="92500"/>
              </a:bodyPr>
              <a:lstStyle>
                <a:lvl1pPr marL="342900" indent="-3429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8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6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4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ts val="1000"/>
                  </a:spcBef>
                  <a:spcAft>
                    <a:spcPts val="0"/>
                  </a:spcAft>
                  <a:buClr>
                    <a:schemeClr val="accent1"/>
                  </a:buClr>
                  <a:buSzPct val="80000"/>
                  <a:buFont typeface="Wingdings 3" charset="2"/>
                  <a:buChar char=""/>
                  <a:defRPr sz="12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rgbClr val="90C226"/>
                  </a:buClr>
                  <a:buSzPct val="80000"/>
                  <a:buFont typeface="Wingdings 3" charset="2"/>
                  <a:buNone/>
                  <a:tabLst/>
                  <a:defRPr/>
                </a:pPr>
                <a:r>
                  <a:rPr kumimoji="0" lang="ru-RU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Trebuchet MS" panose="020B0603020202020204"/>
                    <a:ea typeface="+mn-ea"/>
                    <a:cs typeface="+mn-cs"/>
                  </a:rPr>
                  <a:t>Заметим, что </a:t>
                </a:r>
                <a14:m>
                  <m:oMath xmlns:m="http://schemas.openxmlformats.org/officeDocument/2006/math">
                    <m:r>
                      <a:rPr kumimoji="0" lang="en-US" sz="3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𝐶𝐿</m:t>
                    </m:r>
                    <m:r>
                      <a:rPr kumimoji="0" lang="en-US" sz="3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&lt;</m:t>
                    </m:r>
                    <m:f>
                      <m:fPr>
                        <m:ctrlPr>
                          <a:rPr kumimoji="0" lang="en-US" sz="3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US" sz="3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𝐾𝐶</m:t>
                        </m:r>
                        <m:r>
                          <a:rPr kumimoji="0" lang="en-US" sz="3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+</m:t>
                        </m:r>
                        <m:r>
                          <a:rPr kumimoji="0" lang="en-US" sz="3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𝐶𝐷</m:t>
                        </m:r>
                      </m:num>
                      <m:den>
                        <m:r>
                          <a:rPr kumimoji="0" lang="en-US" sz="3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</m:t>
                        </m:r>
                      </m:den>
                    </m:f>
                    <m:r>
                      <a:rPr kumimoji="0" lang="en-US" sz="3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  <m:f>
                      <m:fPr>
                        <m:ctrlPr>
                          <a:rPr kumimoji="0" lang="en-US" sz="3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US" sz="3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𝐴𝐵</m:t>
                        </m:r>
                        <m:r>
                          <a:rPr kumimoji="0" lang="en-US" sz="3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+</m:t>
                        </m:r>
                        <m:r>
                          <a:rPr kumimoji="0" lang="en-US" sz="3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𝐶𝐷</m:t>
                        </m:r>
                      </m:num>
                      <m:den>
                        <m:r>
                          <a:rPr kumimoji="0" lang="en-US" sz="3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</m:t>
                        </m:r>
                      </m:den>
                    </m:f>
                    <m:r>
                      <a:rPr kumimoji="0" lang="en-US" sz="3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  <m:f>
                      <m:fPr>
                        <m:ctrlPr>
                          <a:rPr kumimoji="0" lang="en-US" sz="3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US" sz="3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𝐵𝐶</m:t>
                        </m:r>
                        <m:r>
                          <a:rPr kumimoji="0" lang="en-US" sz="3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+</m:t>
                        </m:r>
                        <m:r>
                          <a:rPr kumimoji="0" lang="en-US" sz="3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𝐴𝐷</m:t>
                        </m:r>
                      </m:num>
                      <m:den>
                        <m:r>
                          <a:rPr kumimoji="0" lang="en-US" sz="3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</m:t>
                        </m:r>
                      </m:den>
                    </m:f>
                    <m:r>
                      <a:rPr kumimoji="0" lang="ru-RU" sz="3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  <m:f>
                      <m:fPr>
                        <m:ctrlPr>
                          <a:rPr kumimoji="0" lang="en-US" sz="3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US" sz="3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𝐷𝐽</m:t>
                        </m:r>
                        <m:r>
                          <a:rPr kumimoji="0" lang="en-US" sz="3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+</m:t>
                        </m:r>
                        <m:r>
                          <a:rPr kumimoji="0" lang="en-US" sz="3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𝐴𝐷</m:t>
                        </m:r>
                      </m:num>
                      <m:den>
                        <m:r>
                          <a:rPr kumimoji="0" lang="en-US" sz="3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</m:t>
                        </m:r>
                      </m:den>
                    </m:f>
                    <m:r>
                      <a:rPr kumimoji="0" lang="en-US" sz="3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  <m:f>
                      <m:fPr>
                        <m:ctrlPr>
                          <a:rPr kumimoji="0" lang="en-US" sz="3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en-US" sz="3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𝐴𝐽</m:t>
                        </m:r>
                      </m:num>
                      <m:den>
                        <m:r>
                          <a:rPr kumimoji="0" lang="en-US" sz="3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>
                                <a:lumMod val="75000"/>
                                <a:lumOff val="25000"/>
                              </a:prstClr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2</m:t>
                        </m:r>
                      </m:den>
                    </m:f>
                  </m:oMath>
                </a14:m>
                <a:endParaRPr kumimoji="0" lang="ru-RU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Trebuchet MS" panose="020B060302020202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6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50" y="5488959"/>
                <a:ext cx="11401850" cy="1159491"/>
              </a:xfrm>
              <a:prstGeom prst="rect">
                <a:avLst/>
              </a:prstGeom>
              <a:blipFill>
                <a:blip r:embed="rId4"/>
                <a:stretch>
                  <a:fillRect l="-144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58776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22222E-6 L 0.13542 -2.22222E-6 C 0.19597 -2.22222E-6 0.27084 0.12107 0.27084 0.21968 L 0.27084 0.43959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42" y="219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1962151" y="2152650"/>
            <a:ext cx="7181850" cy="2476500"/>
          </a:xfrm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ru-RU" sz="6600" dirty="0"/>
              <a:t>УРА</a:t>
            </a:r>
          </a:p>
        </p:txBody>
      </p:sp>
    </p:spTree>
    <p:extLst>
      <p:ext uri="{BB962C8B-B14F-4D97-AF65-F5344CB8AC3E}">
        <p14:creationId xmlns:p14="http://schemas.microsoft.com/office/powerpoint/2010/main" val="22451825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6B8FE1-6459-4F51-86EF-5BAF921F04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5" y="76201"/>
            <a:ext cx="8596668" cy="880144"/>
          </a:xfrm>
        </p:spPr>
        <p:txBody>
          <a:bodyPr/>
          <a:lstStyle/>
          <a:p>
            <a:r>
              <a:rPr lang="ru-RU" dirty="0"/>
              <a:t>Предварительные итоги</a:t>
            </a:r>
            <a:r>
              <a:rPr lang="en-US" dirty="0"/>
              <a:t>: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4DEB2F3-6AFC-4428-80B9-248B2278BF9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1450" y="695326"/>
            <a:ext cx="4689919" cy="6086474"/>
          </a:xfrm>
        </p:spPr>
        <p:txBody>
          <a:bodyPr>
            <a:normAutofit fontScale="85000" lnSpcReduction="20000"/>
          </a:bodyPr>
          <a:lstStyle/>
          <a:p>
            <a:pPr>
              <a:spcBef>
                <a:spcPts val="0"/>
              </a:spcBef>
            </a:pP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Методы решения геометрических задач</a:t>
            </a:r>
          </a:p>
          <a:p>
            <a:pPr>
              <a:spcBef>
                <a:spcPts val="0"/>
              </a:spcBef>
            </a:pP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rebuchet MS" panose="020B0603020202020204"/>
              <a:ea typeface="+mj-ea"/>
              <a:cs typeface="+mj-cs"/>
            </a:endParaRPr>
          </a:p>
          <a:p>
            <a:pPr>
              <a:spcBef>
                <a:spcPts val="0"/>
              </a:spcBef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“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Методическая копилка геометрических идей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”: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Trebuchet MS" panose="020B0603020202020204"/>
              <a:ea typeface="+mj-ea"/>
              <a:cs typeface="+mj-cs"/>
            </a:endParaRPr>
          </a:p>
          <a:p>
            <a:pPr>
              <a:spcBef>
                <a:spcPts val="0"/>
              </a:spcBef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Trebuchet MS" panose="020B0603020202020204"/>
              <a:ea typeface="+mj-ea"/>
              <a:cs typeface="+mj-cs"/>
            </a:endParaRPr>
          </a:p>
          <a:p>
            <a:pPr>
              <a:spcBef>
                <a:spcPts val="0"/>
              </a:spcBef>
            </a:pP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ДОПОЛНИТЕЛЬНЫЕ ПОСТРОЕНИЯ!</a:t>
            </a:r>
          </a:p>
          <a:p>
            <a:pPr>
              <a:spcBef>
                <a:spcPts val="0"/>
              </a:spcBef>
            </a:pP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rebuchet MS" panose="020B0603020202020204"/>
              <a:ea typeface="+mj-ea"/>
              <a:cs typeface="+mj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Char char=""/>
              <a:tabLst/>
              <a:defRPr/>
            </a:pP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rebuchet MS" panose="020B0603020202020204"/>
              </a:rPr>
              <a:t>Используй теоремы геометрии или ищи АССОЦИАЦИИ с ними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rebuchet MS" panose="020B0603020202020204"/>
              </a:rPr>
              <a:t>,</a:t>
            </a: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rebuchet MS" panose="020B0603020202020204"/>
              </a:rPr>
              <a:t> изобретая новые!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Char char=""/>
              <a:tabLst/>
              <a:defRPr/>
            </a:pPr>
            <a:endParaRPr kumimoji="0" lang="en-US" sz="2400" b="1" i="1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rebuchet MS" panose="020B0603020202020204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Char char=""/>
              <a:tabLst/>
              <a:defRPr/>
            </a:pPr>
            <a:r>
              <a:rPr lang="ru-RU" sz="2400" b="1" i="1" dirty="0">
                <a:solidFill>
                  <a:srgbClr val="0070C0"/>
                </a:solidFill>
                <a:latin typeface="Trebuchet MS" panose="020B0603020202020204"/>
                <a:ea typeface="+mj-ea"/>
                <a:cs typeface="+mj-cs"/>
              </a:rPr>
              <a:t>Наблюдайте!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rebuchet MS" panose="020B0603020202020204"/>
              </a:rPr>
              <a:t>ПОЛУЧАЙТЕ НОВЫЕ ФАКТЫ!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Char char=""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Метод от противного!</a:t>
            </a:r>
          </a:p>
          <a:p>
            <a:pPr>
              <a:spcBef>
                <a:spcPts val="0"/>
              </a:spcBef>
            </a:pP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rebuchet MS" panose="020B0603020202020204"/>
              <a:ea typeface="+mj-ea"/>
              <a:cs typeface="+mj-cs"/>
            </a:endParaRPr>
          </a:p>
          <a:p>
            <a:pPr>
              <a:spcBef>
                <a:spcPts val="0"/>
              </a:spcBef>
            </a:pP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Алгебраический подход!</a:t>
            </a:r>
          </a:p>
          <a:p>
            <a:pPr>
              <a:spcBef>
                <a:spcPts val="0"/>
              </a:spcBef>
            </a:pP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rebuchet MS" panose="020B0603020202020204"/>
              <a:ea typeface="+mj-ea"/>
              <a:cs typeface="+mj-cs"/>
            </a:endParaRPr>
          </a:p>
          <a:p>
            <a:pPr>
              <a:spcBef>
                <a:spcPts val="0"/>
              </a:spcBef>
            </a:pPr>
            <a:r>
              <a:rPr lang="ru-RU" sz="2400" b="1" i="1" dirty="0">
                <a:solidFill>
                  <a:srgbClr val="0070C0"/>
                </a:solidFill>
                <a:latin typeface="Trebuchet MS" panose="020B0603020202020204"/>
                <a:ea typeface="+mj-ea"/>
                <a:cs typeface="+mj-cs"/>
              </a:rPr>
              <a:t>….</a:t>
            </a:r>
            <a:b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</a:br>
            <a:endParaRPr lang="ru-RU" sz="2400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D2B5CC3-7164-493C-91D7-188481229B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16583" y="184558"/>
            <a:ext cx="4987635" cy="6492467"/>
          </a:xfrm>
        </p:spPr>
        <p:txBody>
          <a:bodyPr>
            <a:normAutofit fontScale="85000" lnSpcReduction="20000"/>
          </a:bodyPr>
          <a:lstStyle/>
          <a:p>
            <a:pPr algn="just" hangingPunct="0">
              <a:lnSpc>
                <a:spcPct val="107000"/>
              </a:lnSpc>
              <a:spcAft>
                <a:spcPts val="800"/>
              </a:spcAft>
            </a:pPr>
            <a:endParaRPr lang="ru-RU" b="1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hangingPunct="0">
              <a:lnSpc>
                <a:spcPct val="107000"/>
              </a:lnSpc>
              <a:spcAft>
                <a:spcPts val="800"/>
              </a:spcAft>
            </a:pPr>
            <a:r>
              <a:rPr lang="ru-RU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Самостоятельный подход</a:t>
            </a:r>
            <a:r>
              <a:rPr lang="en-US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 hangingPunct="0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Четырёхугольник 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АВСD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вписанный. Лучи 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DС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пересекаются в точке 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 лучи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ВС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в точке 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Известно, что 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ВМ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DN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Докажите, что 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CN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7171" name="Picture 3">
            <a:extLst>
              <a:ext uri="{FF2B5EF4-FFF2-40B4-BE49-F238E27FC236}">
                <a16:creationId xmlns:a16="http://schemas.microsoft.com/office/drawing/2014/main" id="{9F8E8767-FBF0-47A8-A151-33450D58B2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7636" y="2324380"/>
            <a:ext cx="4286367" cy="3946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140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9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4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5D60144-781D-4BEF-8CB6-0924726737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9700" y="510139"/>
            <a:ext cx="4184035" cy="5078835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Чертёж!</a:t>
            </a:r>
          </a:p>
          <a:p>
            <a:r>
              <a:rPr lang="ru-RU" sz="3600" dirty="0"/>
              <a:t>Необходимое условие успеха!</a:t>
            </a:r>
          </a:p>
          <a:p>
            <a:r>
              <a:rPr lang="ru-RU" sz="3600" dirty="0"/>
              <a:t>Правильность </a:t>
            </a:r>
          </a:p>
          <a:p>
            <a:r>
              <a:rPr lang="ru-RU" sz="3600" dirty="0"/>
              <a:t>Наглядность</a:t>
            </a:r>
          </a:p>
          <a:p>
            <a:r>
              <a:rPr lang="ru-RU" sz="3600" dirty="0"/>
              <a:t>Простота</a:t>
            </a:r>
          </a:p>
          <a:p>
            <a:r>
              <a:rPr lang="ru-RU" sz="3600" dirty="0"/>
              <a:t>Размер</a:t>
            </a:r>
          </a:p>
          <a:p>
            <a:endParaRPr lang="ru-RU" sz="3200" dirty="0"/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F87202AE-B2F8-4055-B997-D9A50696C73B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5003800" y="3610769"/>
          <a:ext cx="4183063" cy="76200"/>
        </p:xfrm>
        <a:graphic>
          <a:graphicData uri="http://schemas.openxmlformats.org/drawingml/2006/table">
            <a:tbl>
              <a:tblPr/>
              <a:tblGrid>
                <a:gridCol w="4183063">
                  <a:extLst>
                    <a:ext uri="{9D8B030D-6E8A-4147-A177-3AD203B41FA5}">
                      <a16:colId xmlns:a16="http://schemas.microsoft.com/office/drawing/2014/main" val="3055867953"/>
                    </a:ext>
                  </a:extLst>
                </a:gridCol>
              </a:tblGrid>
              <a:tr h="74160">
                <a:tc>
                  <a:txBody>
                    <a:bodyPr/>
                    <a:lstStyle/>
                    <a:p>
                      <a:pPr algn="just" hangingPunct="0"/>
                      <a:endParaRPr lang="ru-RU" sz="5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620" marR="5562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2062383"/>
                  </a:ext>
                </a:extLst>
              </a:tr>
            </a:tbl>
          </a:graphicData>
        </a:graphic>
      </p:graphicFrame>
      <p:sp>
        <p:nvSpPr>
          <p:cNvPr id="5" name="Дата 4">
            <a:extLst>
              <a:ext uri="{FF2B5EF4-FFF2-40B4-BE49-F238E27FC236}">
                <a16:creationId xmlns:a16="http://schemas.microsoft.com/office/drawing/2014/main" id="{ECF3262A-7A44-4A6D-810F-6A842C5CC3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1068A786-B8BF-4988-ACBA-DD9B5BC8D522}" type="datetime1">
              <a:rPr lang="ru-RU" smtClean="0"/>
              <a:t>06.02.2024</a:t>
            </a:fld>
            <a:endParaRPr lang="en-US" dirty="0"/>
          </a:p>
        </p:txBody>
      </p:sp>
      <p:graphicFrame>
        <p:nvGraphicFramePr>
          <p:cNvPr id="7" name="Объект 6">
            <a:extLst>
              <a:ext uri="{FF2B5EF4-FFF2-40B4-BE49-F238E27FC236}">
                <a16:creationId xmlns:a16="http://schemas.microsoft.com/office/drawing/2014/main" id="{0E0A96DF-6A6C-4025-A18C-AEC4BE17C2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3664886"/>
              </p:ext>
            </p:extLst>
          </p:nvPr>
        </p:nvGraphicFramePr>
        <p:xfrm>
          <a:off x="4273919" y="1708202"/>
          <a:ext cx="5370896" cy="4760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Точечный рисунок" r:id="rId2" imgW="2429214" imgH="2152951" progId="Paint.Picture">
                  <p:embed/>
                </p:oleObj>
              </mc:Choice>
              <mc:Fallback>
                <p:oleObj name="Точечный рисунок" r:id="rId2" imgW="2429214" imgH="2152951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3919" y="1708202"/>
                        <a:ext cx="5370896" cy="47600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4CCC9A4D-3B1A-4957-9DA3-8CFAF88C23F9}"/>
              </a:ext>
            </a:extLst>
          </p:cNvPr>
          <p:cNvSpPr/>
          <p:nvPr/>
        </p:nvSpPr>
        <p:spPr>
          <a:xfrm>
            <a:off x="6468177" y="1646399"/>
            <a:ext cx="2281188" cy="2282259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33CDF0-961A-483E-9F18-4D4AE0824B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7182" y="657483"/>
            <a:ext cx="5214186" cy="2477988"/>
          </a:xfrm>
        </p:spPr>
        <p:txBody>
          <a:bodyPr>
            <a:normAutofit fontScale="90000"/>
          </a:bodyPr>
          <a:lstStyle/>
          <a:p>
            <a:pPr marL="342900" marR="0" lvl="0" indent="-342900" defTabSz="457200" rtl="0" eaLnBrk="1" fontAlgn="auto" latinLnBrk="0" hangingPunct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tabLst/>
              <a:defRPr/>
            </a:pPr>
            <a:r>
              <a:rPr kumimoji="0" 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Задача 1</a:t>
            </a:r>
            <a:r>
              <a:rPr lang="en-US" sz="27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. </a:t>
            </a:r>
            <a:r>
              <a:rPr kumimoji="0" lang="ru-RU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трапеции </a:t>
            </a:r>
            <a:r>
              <a:rPr kumimoji="0" lang="en-US" sz="27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kumimoji="0" lang="en-US" sz="27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|| </a:t>
            </a:r>
            <a:r>
              <a:rPr kumimoji="0" lang="en-US" sz="27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kumimoji="0" lang="ru-RU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диагонали пересекаются </a:t>
            </a:r>
            <a:b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точке </a:t>
            </a:r>
            <a:r>
              <a:rPr kumimoji="0" lang="ru-RU" sz="27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kumimoji="0" lang="ru-RU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sz="27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DB</a:t>
            </a: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биссектриса угла </a:t>
            </a:r>
            <a:r>
              <a:rPr kumimoji="0" lang="en-US" sz="27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ADC</a:t>
            </a: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ru-RU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угол </a:t>
            </a:r>
            <a:r>
              <a:rPr kumimoji="0" lang="en-US" sz="27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ABD</a:t>
            </a: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прямой, </a:t>
            </a:r>
            <a:b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sz="27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</a:t>
            </a:r>
            <a:r>
              <a:rPr kumimoji="0" lang="ru-RU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6. Найдите </a:t>
            </a:r>
            <a:r>
              <a:rPr kumimoji="0" lang="en-US" sz="27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OD</a:t>
            </a: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kumimoji="0" lang="ru-RU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4022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1E25E8-9F1F-47F4-8AF9-5E65862FDF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474664"/>
            <a:ext cx="8596668" cy="1320800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Четырёхугольник </a:t>
            </a:r>
            <a:r>
              <a:rPr lang="ru-RU" sz="2400" b="1" i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АВСD</a:t>
            </a:r>
            <a:r>
              <a:rPr lang="ru-RU" sz="24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вписанный. Лучи </a:t>
            </a:r>
            <a:r>
              <a:rPr lang="ru-RU" sz="2400" b="1" i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</a:t>
            </a:r>
            <a:r>
              <a:rPr lang="ru-RU" sz="24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400" b="1" i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DС </a:t>
            </a:r>
            <a:r>
              <a:rPr lang="ru-RU" sz="24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пересекаются в точке </a:t>
            </a:r>
            <a:r>
              <a:rPr lang="ru-RU" sz="2400" b="1" i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ru-RU" sz="24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 лучи</a:t>
            </a:r>
            <a:r>
              <a:rPr lang="ru-RU" sz="2400" b="1" i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ВС</a:t>
            </a:r>
            <a:r>
              <a:rPr lang="ru-RU" sz="24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400" b="1" i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 </a:t>
            </a:r>
            <a:r>
              <a:rPr lang="ru-RU" sz="24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в точке </a:t>
            </a:r>
            <a:r>
              <a:rPr lang="ru-RU" sz="2400" b="1" i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24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Известно, что </a:t>
            </a:r>
            <a:r>
              <a:rPr lang="ru-RU" sz="2400" b="1" i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ВМ</a:t>
            </a:r>
            <a:r>
              <a:rPr lang="ru-RU" sz="24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400" b="1" i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DN</a:t>
            </a:r>
            <a:r>
              <a:rPr lang="ru-RU" sz="24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Докажите, что </a:t>
            </a:r>
            <a:r>
              <a:rPr lang="ru-RU" sz="2400" b="1" i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ru-RU" sz="24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400" b="1" i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CN</a:t>
            </a:r>
            <a:r>
              <a:rPr lang="ru-RU" sz="24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25" name="Объект 24">
            <a:extLst>
              <a:ext uri="{FF2B5EF4-FFF2-40B4-BE49-F238E27FC236}">
                <a16:creationId xmlns:a16="http://schemas.microsoft.com/office/drawing/2014/main" id="{B209B4B8-ACB0-4322-9DCF-688BF09A0BF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76225" y="2021643"/>
            <a:ext cx="4578562" cy="4208781"/>
          </a:xfr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12DBEE2E-B759-49DF-A6C1-6A08BF1ACD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89970" y="1600201"/>
            <a:ext cx="4682680" cy="44411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06353D5-77A8-4F1D-8F4D-F049161072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1068A786-B8BF-4988-ACBA-DD9B5BC8D522}" type="datetime1">
              <a:rPr lang="ru-RU" smtClean="0"/>
              <a:t>06.02.2024</a:t>
            </a:fld>
            <a:endParaRPr lang="en-US" dirty="0"/>
          </a:p>
        </p:txBody>
      </p:sp>
      <p:pic>
        <p:nvPicPr>
          <p:cNvPr id="8206" name="Picture 14">
            <a:extLst>
              <a:ext uri="{FF2B5EF4-FFF2-40B4-BE49-F238E27FC236}">
                <a16:creationId xmlns:a16="http://schemas.microsoft.com/office/drawing/2014/main" id="{2EC16016-38E1-4C82-8639-087735C266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2078" y="1780766"/>
            <a:ext cx="3429257" cy="3002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7" name="Picture 15">
            <a:extLst>
              <a:ext uri="{FF2B5EF4-FFF2-40B4-BE49-F238E27FC236}">
                <a16:creationId xmlns:a16="http://schemas.microsoft.com/office/drawing/2014/main" id="{D1F1E563-3ED0-4911-A3D9-66ADF859EF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0316" y="2760507"/>
            <a:ext cx="4608809" cy="3927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516875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CD172E-C1AF-46A8-8906-AB83205D77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86842" y="439673"/>
            <a:ext cx="7524749" cy="1646302"/>
          </a:xfrm>
        </p:spPr>
        <p:txBody>
          <a:bodyPr/>
          <a:lstStyle/>
          <a:p>
            <a:pPr algn="l"/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Самостоятельный подход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Четырёхугольник </a:t>
            </a: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АВСD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вписанный. Лучи </a:t>
            </a: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DС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пересекаются в точке </a:t>
            </a: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а лучи</a:t>
            </a: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ВС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в точке </a:t>
            </a: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Известно, что </a:t>
            </a: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ВМ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DN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Докажите, что </a:t>
            </a: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CN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66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4BDFBF4-8CD1-456F-9A45-47820D8338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675" y="2085975"/>
            <a:ext cx="8267700" cy="4633859"/>
          </a:xfrm>
        </p:spPr>
        <p:txBody>
          <a:bodyPr>
            <a:normAutofit fontScale="92500" lnSpcReduction="20000"/>
          </a:bodyPr>
          <a:lstStyle/>
          <a:p>
            <a:pPr marL="285750" indent="-285750" algn="just" hangingPunct="0">
              <a:lnSpc>
                <a:spcPct val="107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Опишем окружности около треугольников </a:t>
            </a:r>
            <a:r>
              <a:rPr lang="ru-RU" sz="2100" i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ВСМ</a:t>
            </a:r>
            <a:r>
              <a:rPr lang="ru-RU" sz="2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2100" i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DCN</a:t>
            </a:r>
            <a:r>
              <a:rPr lang="ru-RU" sz="2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100" dirty="0"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 hangingPunct="0">
              <a:lnSpc>
                <a:spcPct val="107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 как </a:t>
            </a:r>
            <a:r>
              <a:rPr lang="ru-RU" sz="2100" i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ВМ</a:t>
            </a:r>
            <a:r>
              <a:rPr lang="ru-RU" sz="2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100" i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DN</a:t>
            </a:r>
            <a:r>
              <a:rPr lang="ru-RU" sz="2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</a:t>
            </a:r>
            <a:r>
              <a:rPr lang="ru-RU" sz="2100" i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ВСМ</a:t>
            </a:r>
            <a:r>
              <a:rPr lang="ru-RU" sz="2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</a:t>
            </a:r>
            <a:r>
              <a:rPr lang="en-US" sz="2100" i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DCN</a:t>
            </a:r>
            <a:r>
              <a:rPr lang="ru-RU" sz="2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то радиусы этих окружностей равны. </a:t>
            </a:r>
            <a:endParaRPr lang="en-US" sz="2100" dirty="0"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 hangingPunct="0">
              <a:lnSpc>
                <a:spcPct val="107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Докажем, что вторая точка пересечения этих окружностей лежит на отрезке </a:t>
            </a:r>
            <a:r>
              <a:rPr lang="en-US" sz="2100" i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MN</a:t>
            </a:r>
            <a:r>
              <a:rPr lang="ru-RU" sz="2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100" dirty="0"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 hangingPunct="0">
              <a:lnSpc>
                <a:spcPct val="107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Действительно, пусть окружность, описанная около треугольника </a:t>
            </a:r>
            <a:r>
              <a:rPr lang="ru-RU" sz="2100" i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ВСМ</a:t>
            </a:r>
            <a:r>
              <a:rPr lang="ru-RU" sz="2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пересекает </a:t>
            </a:r>
            <a:r>
              <a:rPr lang="en-US" sz="2100" i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MN</a:t>
            </a:r>
            <a:r>
              <a:rPr lang="ru-RU" sz="2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точке </a:t>
            </a:r>
            <a:r>
              <a:rPr lang="ru-RU" sz="2100" i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100" dirty="0"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 hangingPunct="0">
              <a:lnSpc>
                <a:spcPct val="107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Тогда </a:t>
            </a:r>
            <a:r>
              <a:rPr lang="ru-RU" sz="2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</a:t>
            </a:r>
            <a:r>
              <a:rPr lang="en-US" sz="2100" i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NPC</a:t>
            </a:r>
            <a:r>
              <a:rPr lang="ru-RU" sz="2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</a:t>
            </a:r>
            <a:r>
              <a:rPr lang="en-US" sz="2100" i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MBC</a:t>
            </a:r>
            <a:r>
              <a:rPr lang="ru-RU" sz="2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2100" i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</a:t>
            </a:r>
            <a:r>
              <a:rPr lang="ru-RU" sz="2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значит точка </a:t>
            </a:r>
            <a:r>
              <a:rPr lang="ru-RU" sz="2100" i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лежит на окружности, описанной около треугольника </a:t>
            </a:r>
            <a:r>
              <a:rPr lang="en-US" sz="2100" i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DCN</a:t>
            </a:r>
            <a:r>
              <a:rPr lang="ru-RU" sz="2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100" dirty="0"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 hangingPunct="0">
              <a:lnSpc>
                <a:spcPct val="107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Вписанные углы </a:t>
            </a:r>
            <a:r>
              <a:rPr lang="en-US" sz="2100" i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CMN</a:t>
            </a:r>
            <a:r>
              <a:rPr lang="en-US" sz="2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en-US" sz="2100" i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CNM</a:t>
            </a:r>
            <a:r>
              <a:rPr lang="en-US" sz="2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треугольника </a:t>
            </a:r>
            <a:r>
              <a:rPr lang="ru-RU" sz="2100" i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МС</a:t>
            </a:r>
            <a:r>
              <a:rPr lang="en-US" sz="2100" i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опираются на равные дуги равных окружностей, поэтому эти углы равны. Следовательно, </a:t>
            </a:r>
            <a:r>
              <a:rPr lang="ru-RU" sz="2100" i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ru-RU" sz="2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ru-RU" sz="2100" i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CN</a:t>
            </a:r>
            <a:r>
              <a:rPr lang="ru-RU" sz="21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1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 hangingPunct="0">
              <a:lnSpc>
                <a:spcPct val="107000"/>
              </a:lnSpc>
              <a:spcBef>
                <a:spcPts val="0"/>
              </a:spcBef>
            </a:pPr>
            <a:endParaRPr lang="en-US" sz="2100" b="1" dirty="0">
              <a:solidFill>
                <a:srgbClr val="2E3722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hangingPunct="0">
              <a:lnSpc>
                <a:spcPct val="107000"/>
              </a:lnSpc>
              <a:spcBef>
                <a:spcPts val="0"/>
              </a:spcBef>
            </a:pPr>
            <a:r>
              <a:rPr lang="ru-RU" sz="2100" b="1" dirty="0">
                <a:solidFill>
                  <a:srgbClr val="2E372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Точка Р, полученная в этом способе решения, называется </a:t>
            </a:r>
            <a:r>
              <a:rPr lang="ru-RU" sz="21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точкой </a:t>
            </a:r>
            <a:r>
              <a:rPr lang="ru-RU" sz="2100" b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Микеля</a:t>
            </a:r>
            <a:r>
              <a:rPr lang="ru-RU" sz="2100" b="1" dirty="0">
                <a:solidFill>
                  <a:srgbClr val="2E372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для прямых </a:t>
            </a:r>
            <a:r>
              <a:rPr lang="en-US" sz="2100" b="1" dirty="0">
                <a:solidFill>
                  <a:srgbClr val="2E372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ru-RU" sz="2100" b="1" dirty="0">
                <a:solidFill>
                  <a:srgbClr val="2E372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100" b="1" dirty="0">
                <a:solidFill>
                  <a:srgbClr val="2E372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NB</a:t>
            </a:r>
            <a:r>
              <a:rPr lang="ru-RU" sz="2100" b="1" dirty="0">
                <a:solidFill>
                  <a:srgbClr val="2E372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100" b="1" dirty="0">
                <a:solidFill>
                  <a:srgbClr val="2E372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 </a:t>
            </a:r>
            <a:r>
              <a:rPr lang="ru-RU" sz="2100" b="1" dirty="0">
                <a:solidFill>
                  <a:srgbClr val="2E372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en-US" sz="2100" b="1" dirty="0">
                <a:solidFill>
                  <a:srgbClr val="2E372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MD</a:t>
            </a:r>
            <a:r>
              <a:rPr lang="ru-RU" sz="2100" b="1" dirty="0">
                <a:solidFill>
                  <a:srgbClr val="2E372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Через эту точку проходят также окружности, описанные около треугольников </a:t>
            </a:r>
            <a:r>
              <a:rPr lang="en-US" sz="2100" b="1" dirty="0">
                <a:solidFill>
                  <a:srgbClr val="2E372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ANB </a:t>
            </a:r>
            <a:r>
              <a:rPr lang="ru-RU" sz="2100" b="1" dirty="0">
                <a:solidFill>
                  <a:srgbClr val="2E372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en-US" sz="2100" b="1" dirty="0">
                <a:solidFill>
                  <a:srgbClr val="2E372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AMD</a:t>
            </a:r>
            <a:r>
              <a:rPr lang="ru-RU" sz="2100" b="1" dirty="0">
                <a:solidFill>
                  <a:srgbClr val="2E372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100" b="1" dirty="0">
              <a:solidFill>
                <a:srgbClr val="2E372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0"/>
              </a:spcBef>
            </a:pPr>
            <a:r>
              <a:rPr lang="ru-RU" sz="2100" b="1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1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53093EDF-DB25-4AE8-9D19-27A22183B3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8761" y="181252"/>
            <a:ext cx="3552617" cy="3117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C5DD748-4F72-47D6-804E-DF963E3209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5375" y="3429000"/>
            <a:ext cx="3552617" cy="308195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9AFECF1-96C6-4CB0-939C-10EE1401E3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6013" y="347050"/>
            <a:ext cx="1595365" cy="1196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459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47A541-4223-43E0-93EC-2F509F29D4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3061B86-6BC7-42AD-9AE1-FD3230E5A5D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E265B9B-9688-4C0B-8689-B59F6B4E101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44B0E57-8573-4A99-B300-25474790DF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9212" y="624110"/>
            <a:ext cx="7554590" cy="5665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1342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CA46B6-85DB-4290-9E87-21624D1197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448" y="234215"/>
            <a:ext cx="8596668" cy="1320800"/>
          </a:xfrm>
        </p:spPr>
        <p:txBody>
          <a:bodyPr>
            <a:normAutofit fontScale="90000"/>
          </a:bodyPr>
          <a:lstStyle/>
          <a:p>
            <a:r>
              <a:rPr kumimoji="0" lang="ru-RU" sz="27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Задача 1</a:t>
            </a:r>
            <a:r>
              <a:rPr kumimoji="0" 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Times New Roman" panose="02020603050405020304" pitchFamily="18" charset="0"/>
              </a:rPr>
              <a:t>.</a:t>
            </a:r>
            <a:r>
              <a:rPr 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трапеции 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|| 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диагонали пересекаются в точке </a:t>
            </a:r>
            <a:r>
              <a:rPr kumimoji="0" lang="ru-RU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DB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биссектриса угла 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ADC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угол 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ABD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прямой, </a:t>
            </a:r>
            <a:r>
              <a:rPr kumimoji="0" lang="ru-RU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6. Найдите 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OD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7A66DC7-915E-44C5-86F4-DCF8F28B068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77747" y="1419445"/>
            <a:ext cx="4333904" cy="5116110"/>
          </a:xfrm>
        </p:spPr>
        <p:txBody>
          <a:bodyPr>
            <a:normAutofit fontScale="92500" lnSpcReduction="20000"/>
          </a:bodyPr>
          <a:lstStyle/>
          <a:p>
            <a:r>
              <a:rPr lang="ru-RU" sz="2000" b="1" i="1" dirty="0">
                <a:solidFill>
                  <a:srgbClr val="C00000"/>
                </a:solidFill>
              </a:rPr>
              <a:t>Методы решения геометрических задач</a:t>
            </a:r>
            <a:endParaRPr lang="en-US" sz="2000" b="1" i="1" dirty="0">
              <a:solidFill>
                <a:srgbClr val="C00000"/>
              </a:solidFill>
            </a:endParaRPr>
          </a:p>
          <a:p>
            <a:r>
              <a:rPr lang="en-US" dirty="0"/>
              <a:t>“</a:t>
            </a:r>
            <a:r>
              <a:rPr lang="ru-RU" dirty="0"/>
              <a:t>Методическая копилка геометрических идей</a:t>
            </a:r>
            <a:r>
              <a:rPr lang="en-US" dirty="0"/>
              <a:t>”:</a:t>
            </a:r>
          </a:p>
          <a:p>
            <a:r>
              <a:rPr lang="ru-RU" b="1" i="1" dirty="0">
                <a:solidFill>
                  <a:srgbClr val="0070C0"/>
                </a:solidFill>
              </a:rPr>
              <a:t>ДОПОЛНИТЕЛЬНЫЕ ПОСТРОЕНИЯ!</a:t>
            </a:r>
          </a:p>
          <a:p>
            <a:r>
              <a:rPr lang="ru-RU" dirty="0"/>
              <a:t>Продлить отрезок на задуманную длину</a:t>
            </a:r>
          </a:p>
          <a:p>
            <a:r>
              <a:rPr lang="ru-RU" dirty="0"/>
              <a:t>Удвоить медиану</a:t>
            </a:r>
          </a:p>
          <a:p>
            <a:r>
              <a:rPr lang="ru-RU" dirty="0"/>
              <a:t>Построить угол</a:t>
            </a:r>
            <a:r>
              <a:rPr lang="en-US" dirty="0"/>
              <a:t>,</a:t>
            </a:r>
            <a:r>
              <a:rPr lang="ru-RU" dirty="0"/>
              <a:t> треугольник и т.д. </a:t>
            </a:r>
            <a:r>
              <a:rPr lang="en-US" dirty="0"/>
              <a:t>,</a:t>
            </a:r>
            <a:r>
              <a:rPr lang="ru-RU" dirty="0"/>
              <a:t> равный данному</a:t>
            </a:r>
          </a:p>
          <a:p>
            <a:r>
              <a:rPr lang="ru-RU" dirty="0"/>
              <a:t>Достроить фигуру до параллелограмма</a:t>
            </a:r>
            <a:r>
              <a:rPr lang="en-US" dirty="0"/>
              <a:t>/</a:t>
            </a:r>
            <a:r>
              <a:rPr lang="ru-RU" dirty="0"/>
              <a:t>квадрата и т.д.</a:t>
            </a:r>
          </a:p>
          <a:p>
            <a:r>
              <a:rPr lang="ru-RU" dirty="0"/>
              <a:t>Продлить отрезки до пересечения</a:t>
            </a:r>
            <a:endParaRPr lang="en-US" dirty="0"/>
          </a:p>
          <a:p>
            <a:r>
              <a:rPr lang="en-US" dirty="0"/>
              <a:t>…….</a:t>
            </a:r>
            <a:endParaRPr lang="ru-RU" dirty="0"/>
          </a:p>
          <a:p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Продлим боковые стороны трапеции до пересечения. </a:t>
            </a:r>
            <a:r>
              <a:rPr lang="ru-RU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Пусть продолжения боковых сторон данной трапеции пересекаются в точке </a:t>
            </a:r>
            <a:r>
              <a:rPr lang="ru-RU" sz="18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ru-RU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.</a:t>
            </a:r>
            <a:endParaRPr lang="ru-RU" dirty="0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FCB85A0-AB84-4882-B0D0-03972232D3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endParaRPr lang="en-US" dirty="0"/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CE26FADB-F05E-435E-92AF-6520EC8F2952}"/>
              </a:ext>
            </a:extLst>
          </p:cNvPr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305578065"/>
              </p:ext>
            </p:extLst>
          </p:nvPr>
        </p:nvGraphicFramePr>
        <p:xfrm>
          <a:off x="4759693" y="1688740"/>
          <a:ext cx="4427964" cy="39243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Точечный рисунок" r:id="rId2" imgW="2429214" imgH="2152951" progId="Paint.Picture">
                  <p:embed/>
                </p:oleObj>
              </mc:Choice>
              <mc:Fallback>
                <p:oleObj name="Точечный рисунок" r:id="rId2" imgW="2429214" imgH="2152951" progId="Paint.Picture">
                  <p:embed/>
                  <p:pic>
                    <p:nvPicPr>
                      <p:cNvPr id="7" name="Объект 6">
                        <a:extLst>
                          <a:ext uri="{FF2B5EF4-FFF2-40B4-BE49-F238E27FC236}">
                            <a16:creationId xmlns:a16="http://schemas.microsoft.com/office/drawing/2014/main" id="{0E0A96DF-6A6C-4025-A18C-AEC4BE17C2B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59693" y="1688740"/>
                        <a:ext cx="4427964" cy="392439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Рисунок 6" descr="ÐÐ°ÑÑÐ¸Ð½ÐºÐ¸ Ð¿Ð¾ Ð·Ð°Ð¿ÑÐ¾ÑÑ ÐºÐ¾Ð¿Ð¸Ð»ÐºÐ° Ð¸Ð´ÐµÐ¹">
            <a:extLst>
              <a:ext uri="{FF2B5EF4-FFF2-40B4-BE49-F238E27FC236}">
                <a16:creationId xmlns:a16="http://schemas.microsoft.com/office/drawing/2014/main" id="{DFCBA83A-B2CC-402A-8D5A-A71A450F7C05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62253">
            <a:off x="4804791" y="1512862"/>
            <a:ext cx="1548787" cy="1565611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WordArt 3">
            <a:extLst>
              <a:ext uri="{FF2B5EF4-FFF2-40B4-BE49-F238E27FC236}">
                <a16:creationId xmlns:a16="http://schemas.microsoft.com/office/drawing/2014/main" id="{43BCD43E-A035-45BA-886C-73CC7C7BB86F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 rot="5400000">
            <a:off x="6419181" y="3266622"/>
            <a:ext cx="6259587" cy="62654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>
              <a:buNone/>
            </a:pPr>
            <a:r>
              <a:rPr lang="ru-RU" sz="3600" kern="10" spc="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 pitchFamily="34" charset="0"/>
              </a:rPr>
              <a:t>Копилка олимпиадных идей: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79DAD4C-EC2F-4B5F-88FA-FEB43B8C8819}"/>
              </a:ext>
            </a:extLst>
          </p:cNvPr>
          <p:cNvSpPr/>
          <p:nvPr/>
        </p:nvSpPr>
        <p:spPr>
          <a:xfrm>
            <a:off x="6591301" y="1688740"/>
            <a:ext cx="1866900" cy="181646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2002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 tmFilter="0,0; .5, 1; 1, 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 tmFilter="0,0; .5, 1; 1, 1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 tmFilter="0,0; .5, 1; 1, 1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1E38C2-3143-4BDA-A587-04148902B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071" y="282341"/>
            <a:ext cx="8596668" cy="1320800"/>
          </a:xfrm>
        </p:spPr>
        <p:txBody>
          <a:bodyPr>
            <a:normAutofit fontScale="90000"/>
          </a:bodyPr>
          <a:lstStyle/>
          <a:p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трапеции </a:t>
            </a:r>
            <a:r>
              <a:rPr kumimoji="0" lang="en-US" sz="2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kumimoji="0" lang="en-US" sz="2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|| </a:t>
            </a:r>
            <a:r>
              <a:rPr kumimoji="0" lang="en-US" sz="2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диагонали пересекаются в точке </a:t>
            </a:r>
            <a:r>
              <a:rPr kumimoji="0" lang="ru-RU" sz="2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sz="2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DB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биссектриса угла </a:t>
            </a:r>
            <a:r>
              <a:rPr kumimoji="0" lang="en-US" sz="2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ADC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угол </a:t>
            </a:r>
            <a:r>
              <a:rPr kumimoji="0" lang="en-US" sz="2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ABD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прямой, </a:t>
            </a:r>
            <a:r>
              <a:rPr kumimoji="0" lang="ru-RU" sz="2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6. Найдите </a:t>
            </a:r>
            <a:r>
              <a:rPr kumimoji="0" lang="en-US" sz="22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OD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3C27EC0-11F4-4D2E-8837-50FACBB037E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96071" y="1219107"/>
            <a:ext cx="4809066" cy="5356552"/>
          </a:xfrm>
        </p:spPr>
        <p:txBody>
          <a:bodyPr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Char char=""/>
              <a:tabLst/>
              <a:defRPr/>
            </a:pP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Методы решения геометрических задач</a:t>
            </a:r>
            <a:endParaRPr kumimoji="0" lang="en-US" sz="24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Char char="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“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Методическая копилка геометрических идей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”: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Char char=""/>
              <a:tabLst/>
              <a:defRPr/>
            </a:pPr>
            <a:r>
              <a:rPr lang="ru-RU" sz="2400" b="1" dirty="0">
                <a:solidFill>
                  <a:srgbClr val="0070C0"/>
                </a:solidFill>
                <a:latin typeface="Trebuchet MS" panose="020B0603020202020204"/>
              </a:rPr>
              <a:t>ПОЛУЧИ НОВЫЕ ФАКТЫ!</a:t>
            </a:r>
            <a:endParaRPr kumimoji="0" lang="en-US" sz="2400" b="1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Char char="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Что видите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?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Char char=""/>
              <a:tabLst/>
              <a:defRPr/>
            </a:pPr>
            <a:r>
              <a:rPr lang="ru-RU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Треугольник </a:t>
            </a:r>
            <a:r>
              <a:rPr lang="ru-RU" sz="24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XBD</a:t>
            </a:r>
            <a:r>
              <a:rPr lang="ru-RU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прямоугольный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Char char="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Треугольник </a:t>
            </a:r>
            <a:r>
              <a:rPr lang="en-US" sz="2400" i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BCD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равнобедрен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Char char=""/>
              <a:tabLst/>
              <a:defRPr/>
            </a:pPr>
            <a:endParaRPr lang="ru-RU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Char char="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5D2E266-0A05-4AEB-96AC-8F125AF592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endParaRPr lang="en-US" dirty="0"/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C3065935-FCAB-4E00-B871-CEC093EDE0DA}"/>
              </a:ext>
            </a:extLst>
          </p:cNvPr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199397263"/>
              </p:ext>
            </p:extLst>
          </p:nvPr>
        </p:nvGraphicFramePr>
        <p:xfrm>
          <a:off x="4809434" y="1715334"/>
          <a:ext cx="4462752" cy="39552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Точечный рисунок" r:id="rId2" imgW="2429214" imgH="2152951" progId="Paint.Picture">
                  <p:embed/>
                </p:oleObj>
              </mc:Choice>
              <mc:Fallback>
                <p:oleObj name="Точечный рисунок" r:id="rId2" imgW="2429214" imgH="2152951" progId="Paint.Picture">
                  <p:embed/>
                  <p:pic>
                    <p:nvPicPr>
                      <p:cNvPr id="6" name="Объект 5">
                        <a:extLst>
                          <a:ext uri="{FF2B5EF4-FFF2-40B4-BE49-F238E27FC236}">
                            <a16:creationId xmlns:a16="http://schemas.microsoft.com/office/drawing/2014/main" id="{CE26FADB-F05E-435E-92AF-6520EC8F295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9434" y="1715334"/>
                        <a:ext cx="4462752" cy="395522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9928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5E357E-3E62-49D6-AEBD-C86324776B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572" y="311217"/>
            <a:ext cx="8596668" cy="1320800"/>
          </a:xfrm>
        </p:spPr>
        <p:txBody>
          <a:bodyPr/>
          <a:lstStyle/>
          <a:p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трапеции 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|| 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диагонали пересекаются в точке </a:t>
            </a:r>
            <a:r>
              <a:rPr kumimoji="0" lang="ru-RU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DB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биссектриса угла 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ADC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угол 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ABD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прямой, </a:t>
            </a:r>
            <a:r>
              <a:rPr kumimoji="0" lang="ru-RU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 6. Найдите 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6022DD0-A284-4ED1-8D5D-84696C81F8E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90938" y="1488614"/>
            <a:ext cx="4184035" cy="3880772"/>
          </a:xfr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Char char=""/>
              <a:tabLst/>
              <a:defRPr/>
            </a:pP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Методы решения геометрических задач</a:t>
            </a:r>
            <a:endParaRPr kumimoji="0" lang="en-US" sz="24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Char char="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“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Методическая копилка геометрических идей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”: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Char char=""/>
              <a:tabLst/>
              <a:defRPr/>
            </a:pPr>
            <a:r>
              <a:rPr lang="ru-RU" sz="2400" b="1" i="1" dirty="0">
                <a:solidFill>
                  <a:srgbClr val="0070C0"/>
                </a:solidFill>
                <a:latin typeface="Trebuchet MS" panose="020B0603020202020204"/>
              </a:rPr>
              <a:t>Используй теоремы геометрии или ищи АССОЦИАЦИИ с ними</a:t>
            </a:r>
            <a:r>
              <a:rPr lang="en-US" sz="2400" b="1" i="1" dirty="0">
                <a:solidFill>
                  <a:srgbClr val="0070C0"/>
                </a:solidFill>
                <a:latin typeface="Trebuchet MS" panose="020B0603020202020204"/>
              </a:rPr>
              <a:t>,</a:t>
            </a:r>
            <a:r>
              <a:rPr lang="ru-RU" sz="2400" b="1" i="1" dirty="0">
                <a:solidFill>
                  <a:srgbClr val="0070C0"/>
                </a:solidFill>
                <a:latin typeface="Trebuchet MS" panose="020B0603020202020204"/>
              </a:rPr>
              <a:t> изобретая новые!</a:t>
            </a: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endParaRPr lang="ru-RU" dirty="0"/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21B061DC-F4EF-4B83-B183-64B6BD3A042C}"/>
              </a:ext>
            </a:extLst>
          </p:cNvPr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11808677"/>
              </p:ext>
            </p:extLst>
          </p:nvPr>
        </p:nvGraphicFramePr>
        <p:xfrm>
          <a:off x="5007492" y="1751300"/>
          <a:ext cx="4395281" cy="38954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Точечный рисунок" r:id="rId2" imgW="2429214" imgH="2152951" progId="Paint.Picture">
                  <p:embed/>
                </p:oleObj>
              </mc:Choice>
              <mc:Fallback>
                <p:oleObj name="Точечный рисунок" r:id="rId2" imgW="2429214" imgH="2152951" progId="Paint.Picture">
                  <p:embed/>
                  <p:pic>
                    <p:nvPicPr>
                      <p:cNvPr id="6" name="Объект 5">
                        <a:extLst>
                          <a:ext uri="{FF2B5EF4-FFF2-40B4-BE49-F238E27FC236}">
                            <a16:creationId xmlns:a16="http://schemas.microsoft.com/office/drawing/2014/main" id="{C3065935-FCAB-4E00-B871-CEC093EDE0D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7492" y="1751300"/>
                        <a:ext cx="4395281" cy="389542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85987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7102" y="-150667"/>
            <a:ext cx="8915399" cy="1194954"/>
          </a:xfrm>
          <a:effectLst>
            <a:reflection blurRad="6350" stA="50000" endA="300" endPos="90000" dir="5400000" sy="-100000" algn="bl" rotWithShape="0"/>
          </a:effectLst>
        </p:spPr>
        <p:txBody>
          <a:bodyPr/>
          <a:lstStyle/>
          <a:p>
            <a:r>
              <a:rPr lang="ru-RU" dirty="0">
                <a:solidFill>
                  <a:srgbClr val="00B050"/>
                </a:solidFill>
              </a:rPr>
              <a:t>Элементарные теоремы</a:t>
            </a:r>
          </a:p>
        </p:txBody>
      </p:sp>
      <p:pic>
        <p:nvPicPr>
          <p:cNvPr id="2050" name="Picture 2" descr="Инновационные анимационные картинки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0316" y="55789"/>
            <a:ext cx="2172460" cy="2172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61449" y="1594337"/>
            <a:ext cx="8346587" cy="5037575"/>
          </a:xfrm>
        </p:spPr>
        <p:txBody>
          <a:bodyPr>
            <a:norm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/>
              <a:t>1.1 Теорема о медиане из вершины прямого угла прямоугольного треугольника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/>
              <a:t>1.2 Теорема Пифагора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/>
              <a:t>1.3-1.7 Теоремы о вписанном угле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/>
              <a:t>1.8 Теорема </a:t>
            </a:r>
            <a:r>
              <a:rPr lang="ru-RU" dirty="0" err="1"/>
              <a:t>Микеля</a:t>
            </a:r>
            <a:endParaRPr lang="ru-RU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/>
              <a:t>1.9 Теорема об описанном четырехугольнике (свойство описанного четырёхугольника</a:t>
            </a:r>
            <a:r>
              <a:rPr lang="en-US" dirty="0"/>
              <a:t>)</a:t>
            </a:r>
            <a:endParaRPr lang="ru-RU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/>
              <a:t>1.10 Параллелограмм Вариньона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/>
              <a:t>1.11 Теорема о пересекающихся хордах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/>
              <a:t>1.12 Теорема о «видимости» отрезка из двух точек под одинаковым углом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/>
              <a:t>1.13-1.26 Вспомогательные полезные задачки-картинки-</a:t>
            </a:r>
            <a:r>
              <a:rPr lang="ru-RU" dirty="0" err="1"/>
              <a:t>теоремки</a:t>
            </a:r>
            <a:endParaRPr lang="ru-RU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/>
              <a:t> и </a:t>
            </a:r>
            <a:r>
              <a:rPr lang="ru-RU"/>
              <a:t>т.д.</a:t>
            </a:r>
            <a:endParaRPr lang="ru-RU" dirty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F06F11-5080-4B10-8721-0ADBC8045D15}"/>
              </a:ext>
            </a:extLst>
          </p:cNvPr>
          <p:cNvSpPr txBox="1"/>
          <p:nvPr/>
        </p:nvSpPr>
        <p:spPr>
          <a:xfrm rot="5400000">
            <a:off x="8345104" y="4744709"/>
            <a:ext cx="6140916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66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Вспомните</a:t>
            </a: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5984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0612" y="0"/>
            <a:ext cx="6131140" cy="676136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0612" y="0"/>
            <a:ext cx="613114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4336" y="155863"/>
            <a:ext cx="5330537" cy="1849582"/>
          </a:xfrm>
        </p:spPr>
        <p:txBody>
          <a:bodyPr>
            <a:no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800" dirty="0">
                <a:solidFill>
                  <a:prstClr val="black">
                    <a:lumMod val="65000"/>
                    <a:lumOff val="35000"/>
                  </a:prstClr>
                </a:solidFill>
                <a:ea typeface="+mn-ea"/>
                <a:cs typeface="+mn-cs"/>
              </a:rPr>
              <a:t>1.1 </a:t>
            </a:r>
            <a:r>
              <a:rPr lang="ru-RU" sz="2400" dirty="0"/>
              <a:t>Медиана, поведённая из вершины прямого угла прямоугольного треугольника</a:t>
            </a:r>
            <a:r>
              <a:rPr lang="en-US" sz="2400" dirty="0"/>
              <a:t>,</a:t>
            </a:r>
            <a:r>
              <a:rPr lang="ru-RU" sz="2400" dirty="0"/>
              <a:t> …</a:t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4662" y="1659429"/>
            <a:ext cx="4995950" cy="4185170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37405" y="6037868"/>
            <a:ext cx="4889371" cy="916767"/>
          </a:xfrm>
        </p:spPr>
        <p:txBody>
          <a:bodyPr>
            <a:normAutofit/>
          </a:bodyPr>
          <a:lstStyle/>
          <a:p>
            <a:r>
              <a:rPr lang="ru-RU" sz="2400" dirty="0"/>
              <a:t>равна половине гипотенузы.</a:t>
            </a:r>
          </a:p>
        </p:txBody>
      </p:sp>
    </p:spTree>
    <p:extLst>
      <p:ext uri="{BB962C8B-B14F-4D97-AF65-F5344CB8AC3E}">
        <p14:creationId xmlns:p14="http://schemas.microsoft.com/office/powerpoint/2010/main" val="2059880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0612" y="0"/>
            <a:ext cx="6131140" cy="676136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0612" y="0"/>
            <a:ext cx="613114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7405" y="96634"/>
            <a:ext cx="5330537" cy="1849582"/>
          </a:xfrm>
        </p:spPr>
        <p:txBody>
          <a:bodyPr>
            <a:no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1800" dirty="0">
                <a:solidFill>
                  <a:prstClr val="black">
                    <a:lumMod val="65000"/>
                    <a:lumOff val="35000"/>
                  </a:prstClr>
                </a:solidFill>
                <a:ea typeface="+mn-ea"/>
                <a:cs typeface="+mn-cs"/>
              </a:rPr>
              <a:t>1.1.1  </a:t>
            </a:r>
            <a:r>
              <a:rPr lang="ru-RU" sz="2800" dirty="0">
                <a:solidFill>
                  <a:prstClr val="black">
                    <a:lumMod val="65000"/>
                    <a:lumOff val="35000"/>
                  </a:prstClr>
                </a:solidFill>
                <a:ea typeface="+mn-ea"/>
                <a:cs typeface="+mn-cs"/>
              </a:rPr>
              <a:t>Если </a:t>
            </a:r>
            <a:r>
              <a:rPr lang="ru-RU" sz="2400" dirty="0">
                <a:solidFill>
                  <a:prstClr val="black">
                    <a:lumMod val="65000"/>
                    <a:lumOff val="35000"/>
                  </a:prstClr>
                </a:solidFill>
                <a:ea typeface="+mn-ea"/>
                <a:cs typeface="+mn-cs"/>
              </a:rPr>
              <a:t>м</a:t>
            </a:r>
            <a:r>
              <a:rPr lang="ru-RU" sz="2400" dirty="0"/>
              <a:t>едиана треугольника равна половине стороны</a:t>
            </a:r>
            <a:r>
              <a:rPr lang="en-US" sz="2400" dirty="0"/>
              <a:t>, </a:t>
            </a:r>
            <a:r>
              <a:rPr lang="ru-RU" sz="2400" dirty="0"/>
              <a:t>к которой проведена</a:t>
            </a:r>
            <a:r>
              <a:rPr lang="en-US" sz="2400" dirty="0"/>
              <a:t>,</a:t>
            </a:r>
            <a:r>
              <a:rPr lang="ru-RU" sz="2400" dirty="0"/>
              <a:t> то …</a:t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4662" y="1659429"/>
            <a:ext cx="4995950" cy="4185170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37405" y="6037868"/>
            <a:ext cx="4889371" cy="916767"/>
          </a:xfrm>
        </p:spPr>
        <p:txBody>
          <a:bodyPr>
            <a:normAutofit/>
          </a:bodyPr>
          <a:lstStyle/>
          <a:p>
            <a:r>
              <a:rPr lang="ru-RU" sz="2400" dirty="0"/>
              <a:t>треугольник прямоугольный.</a:t>
            </a:r>
          </a:p>
        </p:txBody>
      </p:sp>
    </p:spTree>
    <p:extLst>
      <p:ext uri="{BB962C8B-B14F-4D97-AF65-F5344CB8AC3E}">
        <p14:creationId xmlns:p14="http://schemas.microsoft.com/office/powerpoint/2010/main" val="1780223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3.xml><?xml version="1.0" encoding="utf-8"?>
<a:theme xmlns:a="http://schemas.openxmlformats.org/drawingml/2006/main" name="1_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4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392</TotalTime>
  <Words>1341</Words>
  <Application>Microsoft Office PowerPoint</Application>
  <PresentationFormat>Широкоэкранный</PresentationFormat>
  <Paragraphs>166</Paragraphs>
  <Slides>32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3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46" baseType="lpstr">
      <vt:lpstr>-apple-system</vt:lpstr>
      <vt:lpstr>Arial</vt:lpstr>
      <vt:lpstr>Arial Black</vt:lpstr>
      <vt:lpstr>Calibri</vt:lpstr>
      <vt:lpstr>Cambria Math</vt:lpstr>
      <vt:lpstr>Century Gothic</vt:lpstr>
      <vt:lpstr>Times New Roman</vt:lpstr>
      <vt:lpstr>Trebuchet MS</vt:lpstr>
      <vt:lpstr>Wingdings</vt:lpstr>
      <vt:lpstr>Wingdings 3</vt:lpstr>
      <vt:lpstr>Аспект</vt:lpstr>
      <vt:lpstr>Легкий дым</vt:lpstr>
      <vt:lpstr>1_Аспект</vt:lpstr>
      <vt:lpstr>Точечный рисунок</vt:lpstr>
      <vt:lpstr>О Методике работы над  геометрической задачей</vt:lpstr>
      <vt:lpstr>Задача 1</vt:lpstr>
      <vt:lpstr>Задача 1. В трапеции ABCD (AD || BC) диагонали пересекаются  в точке О, DB – биссектриса угла ADC, угол ABD – прямой,  ВО = 6. Найдите OD. </vt:lpstr>
      <vt:lpstr>Задача 1. В трапеции ABCD (AD || BC) диагонали пересекаются в точке О, DB – биссектриса угла ADC, угол ABD – прямой, ВО = 6. Найдите OD. </vt:lpstr>
      <vt:lpstr>В трапеции ABCD (AD || BC) диагонали пересекаются в точке О, DB – биссектриса угла ADC, угол ABD – прямой, ВО = 6. Найдите OD. </vt:lpstr>
      <vt:lpstr>В трапеции ABCD (AD || BC) диагонали пересекаются в точке О, DB – биссектриса угла ADC, угол ABD – прямой, ВО = 6. Найдите OD. </vt:lpstr>
      <vt:lpstr>Элементарные теоремы</vt:lpstr>
      <vt:lpstr>1.1 Медиана, поведённая из вершины прямого угла прямоугольного треугольника, … </vt:lpstr>
      <vt:lpstr>1.1.1  Если медиана треугольника равна половине стороны, к которой проведена, то … </vt:lpstr>
      <vt:lpstr>В трапеции ABCD (AD || BC) диагонали пересекаются в точке О, DB – биссектриса угла ADC, угол ABD – прямой, ВО = 6. Найдите OD. </vt:lpstr>
      <vt:lpstr>В трапеции ABCD (AD || BC) диагонали пересекаются в точке О, DB – биссектриса угла ADC, угол ABD – прямой, ВО = 6. Найдите OD.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Предварительные итоги:</vt:lpstr>
      <vt:lpstr>Четырёхугольник АВСD – вписанный. Лучи АВ и DС пересекаются в точке M, а лучи ВС и AD – в точке N. Известно, что ВМ = DN. Докажите, что CM = CN. </vt:lpstr>
      <vt:lpstr>Самостоятельный подход: Четырёхугольник АВСD – вписанный. Лучи АВ и DС пересекаются в точке M, а лучи ВС и AD – в точке N. Известно, что ВМ = DN. Докажите, что CM = CN.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Методика работы над задачей</dc:title>
  <dc:creator>Татьяна Логунова</dc:creator>
  <cp:lastModifiedBy>Татьяна Логунова</cp:lastModifiedBy>
  <cp:revision>56</cp:revision>
  <dcterms:created xsi:type="dcterms:W3CDTF">2020-10-07T03:12:01Z</dcterms:created>
  <dcterms:modified xsi:type="dcterms:W3CDTF">2024-02-06T11:02:32Z</dcterms:modified>
</cp:coreProperties>
</file>