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</p:sldMasterIdLst>
  <p:notesMasterIdLst>
    <p:notesMasterId r:id="rId39"/>
  </p:notesMasterIdLst>
  <p:handoutMasterIdLst>
    <p:handoutMasterId r:id="rId40"/>
  </p:handoutMasterIdLst>
  <p:sldIdLst>
    <p:sldId id="263" r:id="rId5"/>
    <p:sldId id="266" r:id="rId6"/>
    <p:sldId id="258" r:id="rId7"/>
    <p:sldId id="268" r:id="rId8"/>
    <p:sldId id="269" r:id="rId9"/>
    <p:sldId id="270" r:id="rId10"/>
    <p:sldId id="264" r:id="rId11"/>
    <p:sldId id="267" r:id="rId12"/>
    <p:sldId id="265" r:id="rId13"/>
    <p:sldId id="271" r:id="rId14"/>
    <p:sldId id="273" r:id="rId15"/>
    <p:sldId id="274" r:id="rId16"/>
    <p:sldId id="275" r:id="rId17"/>
    <p:sldId id="319" r:id="rId18"/>
    <p:sldId id="276" r:id="rId19"/>
    <p:sldId id="277" r:id="rId20"/>
    <p:sldId id="280" r:id="rId21"/>
    <p:sldId id="279" r:id="rId22"/>
    <p:sldId id="281" r:id="rId23"/>
    <p:sldId id="282" r:id="rId24"/>
    <p:sldId id="283" r:id="rId25"/>
    <p:sldId id="284" r:id="rId26"/>
    <p:sldId id="285" r:id="rId27"/>
    <p:sldId id="286" r:id="rId28"/>
    <p:sldId id="315" r:id="rId29"/>
    <p:sldId id="316" r:id="rId30"/>
    <p:sldId id="303" r:id="rId31"/>
    <p:sldId id="317" r:id="rId32"/>
    <p:sldId id="318" r:id="rId33"/>
    <p:sldId id="320" r:id="rId34"/>
    <p:sldId id="321" r:id="rId35"/>
    <p:sldId id="322" r:id="rId36"/>
    <p:sldId id="323" r:id="rId37"/>
    <p:sldId id="278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965"/>
    <a:srgbClr val="77A9D2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56" autoAdjust="0"/>
    <p:restoredTop sz="94660"/>
  </p:normalViewPr>
  <p:slideViewPr>
    <p:cSldViewPr snapToGrid="0">
      <p:cViewPr varScale="1">
        <p:scale>
          <a:sx n="83" d="100"/>
          <a:sy n="83" d="100"/>
        </p:scale>
        <p:origin x="3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55526-434B-45B0-8F7D-0CE27BE06B64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2901A2-7437-4CBE-AD2A-23D08D9F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336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" name="Google Shape;731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04710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ru-RU" smtClean="0"/>
              <a:pPr algn="ctr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193154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BED5F2EA-0816-AE33-2287-243FA6BC22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2196A4D1-D8A9-AC0B-0E2D-06DE02E516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5330FA78-C3A4-F662-B95C-8CF2DF47B3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47590-C723-496F-A75C-ED46EBCDEF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8558616"/>
      </p:ext>
    </p:extLst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  <p:sldLayoutId id="2147483712" r:id="rId8"/>
    <p:sldLayoutId id="2147483726" r:id="rId9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27.gif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12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37.png"/><Relationship Id="rId5" Type="http://schemas.openxmlformats.org/officeDocument/2006/relationships/image" Target="../media/image8.png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25.gif"/><Relationship Id="rId2" Type="http://schemas.openxmlformats.org/officeDocument/2006/relationships/image" Target="../media/image39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5" Type="http://schemas.openxmlformats.org/officeDocument/2006/relationships/image" Target="../media/image15.pn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7.gif"/><Relationship Id="rId5" Type="http://schemas.openxmlformats.org/officeDocument/2006/relationships/image" Target="../media/image8.png"/><Relationship Id="rId10" Type="http://schemas.openxmlformats.org/officeDocument/2006/relationships/image" Target="../media/image25.gif"/><Relationship Id="rId4" Type="http://schemas.openxmlformats.org/officeDocument/2006/relationships/image" Target="../media/image28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25.gif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5" Type="http://schemas.openxmlformats.org/officeDocument/2006/relationships/image" Target="../media/image15.png"/><Relationship Id="rId10" Type="http://schemas.openxmlformats.org/officeDocument/2006/relationships/image" Target="../media/image42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43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25.gif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5" Type="http://schemas.openxmlformats.org/officeDocument/2006/relationships/image" Target="../media/image15.pn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25.gif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5" Type="http://schemas.openxmlformats.org/officeDocument/2006/relationships/image" Target="../media/image15.pn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25.gif"/><Relationship Id="rId2" Type="http://schemas.openxmlformats.org/officeDocument/2006/relationships/image" Target="../media/image39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5" Type="http://schemas.openxmlformats.org/officeDocument/2006/relationships/image" Target="../media/image15.pn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4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5" Type="http://schemas.openxmlformats.org/officeDocument/2006/relationships/image" Target="../media/image350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hyperlink" Target="https://multiurok.ru/all-goto/?url=https://ru.wikipedia.org/wiki/%D0%9B%D0%B0%D1%82%D0%B8%D0%BD%D1%81%D0%BA%D0%B8%D0%B9_%D1%8F%D0%B7%D1%8B%D0%BA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29.png"/><Relationship Id="rId12" Type="http://schemas.openxmlformats.org/officeDocument/2006/relationships/hyperlink" Target="https://multiurok.ru/all-goto/?url=https://ru.wikipedia.org/wiki/%D0%94%D1%80%D0%B5%D0%B2%D0%BD%D0%B5%D0%B3%D1%80%D0%B5%D1%87%D0%B5%D1%81%D0%BA%D0%B8%D0%B9_%D1%8F%D0%B7%D1%8B%D0%BA" TargetMode="External"/><Relationship Id="rId2" Type="http://schemas.openxmlformats.org/officeDocument/2006/relationships/image" Target="../media/image44.png"/><Relationship Id="rId16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5.gif"/><Relationship Id="rId5" Type="http://schemas.openxmlformats.org/officeDocument/2006/relationships/image" Target="../media/image7.png"/><Relationship Id="rId15" Type="http://schemas.openxmlformats.org/officeDocument/2006/relationships/hyperlink" Target="https://multiurok.ru/all-goto/?url=https://ru.wikipedia.org/wiki/%D0%9F%D0%B0%D1%80%D0%B0%D0%BB%D0%BB%D0%B5%D0%BB%D0%BE%D0%B3%D1%80%D0%B0%D0%BC%D0%BC" TargetMode="External"/><Relationship Id="rId10" Type="http://schemas.openxmlformats.org/officeDocument/2006/relationships/image" Target="../media/image16.png"/><Relationship Id="rId4" Type="http://schemas.openxmlformats.org/officeDocument/2006/relationships/image" Target="../media/image4.png"/><Relationship Id="rId9" Type="http://schemas.openxmlformats.org/officeDocument/2006/relationships/image" Target="../media/image45.png"/><Relationship Id="rId14" Type="http://schemas.openxmlformats.org/officeDocument/2006/relationships/hyperlink" Target="https://multiurok.ru/all-goto/?url=https://ru.wikipedia.org/wiki/%D0%91%D1%83%D0%B1%D0%B5%D0%BD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4.png"/><Relationship Id="rId2" Type="http://schemas.openxmlformats.org/officeDocument/2006/relationships/image" Target="../media/image3.png"/><Relationship Id="rId16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2.png"/><Relationship Id="rId10" Type="http://schemas.openxmlformats.org/officeDocument/2006/relationships/image" Target="../media/image47.png"/><Relationship Id="rId4" Type="http://schemas.openxmlformats.org/officeDocument/2006/relationships/image" Target="../media/image29.png"/><Relationship Id="rId9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m.wikipedia.org/wiki/300_%D0%B4%D0%BE_%D0%BD._%D1%8D." TargetMode="External"/><Relationship Id="rId3" Type="http://schemas.openxmlformats.org/officeDocument/2006/relationships/image" Target="../media/image50.png"/><Relationship Id="rId7" Type="http://schemas.openxmlformats.org/officeDocument/2006/relationships/hyperlink" Target="https://ru.m.wikipedia.org/wiki/%D0%95%D0%B2%D0%BA%D0%BB%D0%B8%D0%B4" TargetMode="External"/><Relationship Id="rId12" Type="http://schemas.openxmlformats.org/officeDocument/2006/relationships/image" Target="../media/image51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m.wikipedia.org/wiki/%D0%9B%D0%B0%D1%82%D0%B8%D0%BD%D1%81%D0%BA%D0%B8%D0%B9_%D1%8F%D0%B7%D1%8B%D0%BA" TargetMode="External"/><Relationship Id="rId11" Type="http://schemas.openxmlformats.org/officeDocument/2006/relationships/hyperlink" Target="https://ru.m.wikipedia.org/wiki/%D0%9C%D0%B0%D1%82%D0%B5%D0%BC%D0%B0%D1%82%D0%B8%D0%BA%D0%B0_%D0%B2_%D0%94%D1%80%D0%B5%D0%B2%D0%BD%D0%B5%D0%B9_%D0%93%D1%80%D0%B5%D1%86%D0%B8%D0%B8" TargetMode="External"/><Relationship Id="rId5" Type="http://schemas.openxmlformats.org/officeDocument/2006/relationships/hyperlink" Target="https://ru.m.wikipedia.org/wiki/%D0%93%D1%80%D0%B5%D1%87%D0%B5%D1%81%D0%BA%D0%B8%D0%B9_%D1%8F%D0%B7%D1%8B%D0%BA" TargetMode="External"/><Relationship Id="rId10" Type="http://schemas.openxmlformats.org/officeDocument/2006/relationships/hyperlink" Target="https://ru.m.wikipedia.org/wiki/%D0%A2%D0%B5%D0%BE%D1%80%D0%B8%D1%8F_%D1%87%D0%B8%D1%81%D0%B5%D0%BB" TargetMode="External"/><Relationship Id="rId4" Type="http://schemas.openxmlformats.org/officeDocument/2006/relationships/image" Target="../media/image25.gif"/><Relationship Id="rId9" Type="http://schemas.openxmlformats.org/officeDocument/2006/relationships/hyperlink" Target="https://ru.m.wikipedia.org/wiki/%D0%93%D0%B5%D0%BE%D0%BC%D0%B5%D1%82%D1%80%D0%B8%D1%8F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5.gi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0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5.jpe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12" Type="http://schemas.openxmlformats.org/officeDocument/2006/relationships/image" Target="../media/image5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53.png"/><Relationship Id="rId5" Type="http://schemas.openxmlformats.org/officeDocument/2006/relationships/image" Target="../media/image10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56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" Target="slide3.xml"/><Relationship Id="rId7" Type="http://schemas.openxmlformats.org/officeDocument/2006/relationships/image" Target="../media/image5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openxmlformats.org/officeDocument/2006/relationships/slide" Target="slide9.xml"/><Relationship Id="rId4" Type="http://schemas.openxmlformats.org/officeDocument/2006/relationships/image" Target="../media/image57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60.png"/><Relationship Id="rId5" Type="http://schemas.openxmlformats.org/officeDocument/2006/relationships/image" Target="../media/image9.png"/><Relationship Id="rId10" Type="http://schemas.openxmlformats.org/officeDocument/2006/relationships/image" Target="../media/image22.png"/><Relationship Id="rId4" Type="http://schemas.openxmlformats.org/officeDocument/2006/relationships/image" Target="../media/image8.png"/><Relationship Id="rId9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12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37.png"/><Relationship Id="rId5" Type="http://schemas.openxmlformats.org/officeDocument/2006/relationships/image" Target="../media/image8.png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12" Type="http://schemas.openxmlformats.org/officeDocument/2006/relationships/image" Target="../media/image63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62.jpeg"/><Relationship Id="rId5" Type="http://schemas.openxmlformats.org/officeDocument/2006/relationships/image" Target="../media/image29.png"/><Relationship Id="rId10" Type="http://schemas.openxmlformats.org/officeDocument/2006/relationships/image" Target="../media/image25.gif"/><Relationship Id="rId4" Type="http://schemas.openxmlformats.org/officeDocument/2006/relationships/image" Target="../media/image7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25.gif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5" Type="http://schemas.openxmlformats.org/officeDocument/2006/relationships/image" Target="../media/image15.pn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25.gif"/><Relationship Id="rId4" Type="http://schemas.openxmlformats.org/officeDocument/2006/relationships/image" Target="../media/image28.png"/><Relationship Id="rId9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4.png"/><Relationship Id="rId7" Type="http://schemas.openxmlformats.org/officeDocument/2006/relationships/image" Target="../media/image25.gi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65.png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8.png"/><Relationship Id="rId10" Type="http://schemas.openxmlformats.org/officeDocument/2006/relationships/image" Target="../media/image25.gif"/><Relationship Id="rId4" Type="http://schemas.openxmlformats.org/officeDocument/2006/relationships/image" Target="../media/image68.png"/><Relationship Id="rId9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70.jpe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25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6.png"/><Relationship Id="rId5" Type="http://schemas.openxmlformats.org/officeDocument/2006/relationships/image" Target="../media/image28.pn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25.gif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5" Type="http://schemas.openxmlformats.org/officeDocument/2006/relationships/image" Target="../media/image15.pn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25.gif"/><Relationship Id="rId2" Type="http://schemas.openxmlformats.org/officeDocument/2006/relationships/image" Target="../media/image3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5" Type="http://schemas.openxmlformats.org/officeDocument/2006/relationships/image" Target="../media/image15.png"/><Relationship Id="rId10" Type="http://schemas.openxmlformats.org/officeDocument/2006/relationships/image" Target="../media/image33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25.gif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5" Type="http://schemas.openxmlformats.org/officeDocument/2006/relationships/image" Target="../media/image15.pn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4.png"/><Relationship Id="rId17" Type="http://schemas.openxmlformats.org/officeDocument/2006/relationships/image" Target="../media/image27.gif"/><Relationship Id="rId2" Type="http://schemas.openxmlformats.org/officeDocument/2006/relationships/image" Target="../media/image3.png"/><Relationship Id="rId16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5" Type="http://schemas.openxmlformats.org/officeDocument/2006/relationships/image" Target="../media/image34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27.gif"/><Relationship Id="rId2" Type="http://schemas.openxmlformats.org/officeDocument/2006/relationships/image" Target="../media/image3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27.gif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36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84BF9A96-7D25-4A6A-8763-C71B70E85E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001" y="2157185"/>
            <a:ext cx="2390246" cy="254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5509" y="1314691"/>
            <a:ext cx="6331879" cy="78043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9" y="3429000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958" y="4680953"/>
            <a:ext cx="864489" cy="8963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95" y="4475581"/>
            <a:ext cx="362824" cy="41074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775" y="5335339"/>
            <a:ext cx="382530" cy="36910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573" y="6095354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821" y="5572779"/>
            <a:ext cx="500801" cy="5225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66" y="5718132"/>
            <a:ext cx="573085" cy="65213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775" y="665619"/>
            <a:ext cx="904875" cy="63817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1153" y="5840797"/>
            <a:ext cx="555294" cy="52946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66" y="3928833"/>
            <a:ext cx="1809750" cy="63817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92" y="4680953"/>
            <a:ext cx="1636828" cy="20139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166" y="2891057"/>
            <a:ext cx="11435834" cy="59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3200" b="1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акое</a:t>
            </a:r>
            <a:r>
              <a:rPr lang="ru-RU" sz="32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число символизировал рисунок лягушки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505AE-B062-4F14-F1F9-B565575CFF34}"/>
              </a:ext>
            </a:extLst>
          </p:cNvPr>
          <p:cNvSpPr txBox="1"/>
          <p:nvPr/>
        </p:nvSpPr>
        <p:spPr>
          <a:xfrm>
            <a:off x="213360" y="0"/>
            <a:ext cx="58826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2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9.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32E042-4699-FFC9-B257-AF753D86C1F0}"/>
              </a:ext>
            </a:extLst>
          </p:cNvPr>
          <p:cNvSpPr txBox="1"/>
          <p:nvPr/>
        </p:nvSpPr>
        <p:spPr>
          <a:xfrm>
            <a:off x="-7374" y="440384"/>
            <a:ext cx="12157285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2000 лет до н.э. народы Египта достигли довольно высокой культуры и заложили основы многих разделов науки, в том числе и математики.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найденных папирусов видно, что в цифрах египтян отразилась окружающая их природа.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Вначале египтяне изображали единицу в виде палки или посоха,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десять рисовали как две соединённые вместе руки, сто в виде свёрнутого листа пальмы, тысячу изображали как цветок лотоса, и т.д.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лягушки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тоже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означал некоторое число, может быть, такое потому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что после разлива Нила их очень много появлялось на берегах реки.</a:t>
            </a:r>
            <a:b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098" name="Picture 2" descr="Изображение">
            <a:extLst>
              <a:ext uri="{FF2B5EF4-FFF2-40B4-BE49-F238E27FC236}">
                <a16:creationId xmlns:a16="http://schemas.microsoft.com/office/drawing/2014/main" id="{3F606C78-FD8B-3412-5B04-725C8C179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434" y="3509872"/>
            <a:ext cx="54864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Взрыв: 8 точек 9">
            <a:extLst>
              <a:ext uri="{FF2B5EF4-FFF2-40B4-BE49-F238E27FC236}">
                <a16:creationId xmlns:a16="http://schemas.microsoft.com/office/drawing/2014/main" id="{1E95CE86-3CBB-2AEA-8D5D-988FE2227C1F}"/>
              </a:ext>
            </a:extLst>
          </p:cNvPr>
          <p:cNvSpPr/>
          <p:nvPr/>
        </p:nvSpPr>
        <p:spPr>
          <a:xfrm>
            <a:off x="6258560" y="5269962"/>
            <a:ext cx="1396943" cy="896339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F3E8DAE-9A99-B008-015A-63422BF752E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943" y="3886938"/>
            <a:ext cx="2089343" cy="60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28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3" y="4655489"/>
            <a:ext cx="1415402" cy="201739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562" y="5972730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76" y="6132967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1392864" y="5478632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078" y="5814651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014" y="5972730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291" y="6271497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53" y="5883172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765" y="5649258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71" y="5338120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694" y="6284404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9722" y="45453"/>
            <a:ext cx="1096823" cy="77354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800" y="6242350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996" y="5550834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880" y="4421685"/>
            <a:ext cx="1990862" cy="211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0487" y="586503"/>
            <a:ext cx="11364866" cy="2839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Первые единицы длины, как в России, так и в других странах были связаны с разными мерами частей тела человека.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Таковы сажень, локоть, пядь.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Англии и США до сих пор используется «ступня» - фут (31 см),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ярд (91 см) – единица длины, появившаяся почти 900 лет назад. Она была равна расстоянию от кончика носа короля Генриха I до конца пальцев его вытянутой руки. 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1713" y="3366623"/>
            <a:ext cx="11560279" cy="1780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старинную единицу длины, которая легла в основу имени сказочной героини.</a:t>
            </a:r>
            <a:b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0F9F63-93E2-C89C-9388-DA5EA113D35B}"/>
              </a:ext>
            </a:extLst>
          </p:cNvPr>
          <p:cNvSpPr txBox="1"/>
          <p:nvPr/>
        </p:nvSpPr>
        <p:spPr>
          <a:xfrm>
            <a:off x="472580" y="134631"/>
            <a:ext cx="49095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10.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B9334E-D362-E388-7C03-2E392E0D506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671" y="3132022"/>
            <a:ext cx="2089343" cy="60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544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58" y="5243259"/>
            <a:ext cx="946647" cy="13492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76" y="6132967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963388" y="6136667"/>
            <a:ext cx="457488" cy="60363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87" y="6205902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53" y="5883172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6" y="5437204"/>
            <a:ext cx="1518402" cy="111328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34" y="5719009"/>
            <a:ext cx="1073128" cy="75683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08" y="5191032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364" y="4808151"/>
            <a:ext cx="1667628" cy="177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3717" y="345860"/>
            <a:ext cx="11515219" cy="4419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Пифагора было много учеников, которых он обучал в течение 15 лет.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Первые пять лет они должны были молчать: это приучало их к сосредоточенности.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Вторые пять лет ученики могли только слушать речи учителя, но не видеть его: Пифагор говорил с ними ночью и из-за занавеси.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только последние пять лет ученики могли беседовать с учителем лицом к лицу.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-Скажи мне, знаменитый Пифагор, сколько учеников посещают твою школу и слушают твои беседы?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-Вот сколько, - ответил философ.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Половина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изучает математику,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четверть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музыку.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Седьмая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часть пребывает в молчании, и, кроме того, есть ещё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женщины.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51164" y="2575997"/>
            <a:ext cx="4930132" cy="15844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учеников посещают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школу Пифагора?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3DFA78-3DD8-216F-CA5B-C7C58E2BBA0D}"/>
              </a:ext>
            </a:extLst>
          </p:cNvPr>
          <p:cNvSpPr txBox="1"/>
          <p:nvPr/>
        </p:nvSpPr>
        <p:spPr>
          <a:xfrm>
            <a:off x="335887" y="-79512"/>
            <a:ext cx="60944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11.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C42A66-B901-4457-4C50-E951691AC92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765" y="388351"/>
            <a:ext cx="1604844" cy="46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5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93" y="3377993"/>
            <a:ext cx="2227716" cy="31752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76" y="5739358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76" y="6132967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992663" y="5310232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511" y="543680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47" y="5165278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528" y="6171962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53" y="5883172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155" y="5839291"/>
            <a:ext cx="1111270" cy="81478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25" y="4089608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475" y="6055346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41" y="4548705"/>
            <a:ext cx="1645961" cy="116083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16" y="6132967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728" y="4646505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273" y="4415674"/>
            <a:ext cx="2107271" cy="224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0105" y="820605"/>
            <a:ext cx="11473655" cy="236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-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русский учёный, российский преподаватель математики в Школе математических и навигационных наук в Москве (с1701),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 первого русского печатного руководства «Арифметика» (1703).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его книге учились многие известные люди, например, Ломоносов.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особые заслуги Пётр I заменил ему фамилию Телятин на … 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41104" y="3517465"/>
            <a:ext cx="6301340" cy="655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на какую?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0C8225-E996-E2D6-F1C2-DCE6A0D4BC1A}"/>
              </a:ext>
            </a:extLst>
          </p:cNvPr>
          <p:cNvSpPr txBox="1"/>
          <p:nvPr/>
        </p:nvSpPr>
        <p:spPr>
          <a:xfrm>
            <a:off x="386820" y="336918"/>
            <a:ext cx="6108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12.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B98887F-7AC7-475E-866C-B144B69E4BE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203" y="303239"/>
            <a:ext cx="1604844" cy="46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2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93" y="3377993"/>
            <a:ext cx="2227716" cy="31752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300" y="2235438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76" y="6132967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9954021" y="327181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875" y="3445941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0168" y="2297248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000" y="1404308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53" y="5883172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20" y="523198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324" y="1477642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423" y="2482737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35" y="897224"/>
            <a:ext cx="1645961" cy="116083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578" y="3384515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1" y="2063834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5872" y="4029415"/>
            <a:ext cx="2360564" cy="251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Как выбраться со дна бассейна в наручниках — Пепелсбей.net">
            <a:extLst>
              <a:ext uri="{FF2B5EF4-FFF2-40B4-BE49-F238E27FC236}">
                <a16:creationId xmlns:a16="http://schemas.microsoft.com/office/drawing/2014/main" id="{9C69422D-5744-574B-1BB8-D1264349A4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090" y="711096"/>
            <a:ext cx="4153397" cy="415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C7998E-2DCD-86B4-BFD4-648FE839FADD}"/>
              </a:ext>
            </a:extLst>
          </p:cNvPr>
          <p:cNvSpPr txBox="1"/>
          <p:nvPr/>
        </p:nvSpPr>
        <p:spPr>
          <a:xfrm>
            <a:off x="3145027" y="298640"/>
            <a:ext cx="60944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13. Внимание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ЧЁРНЫЙ ЯЩИК!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21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21" y="4182767"/>
            <a:ext cx="1663087" cy="23704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29" y="5235788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76" y="6132967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229110" y="504274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334" y="476001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702" y="5014513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3709" y="5709541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53" y="5883172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765" y="5649258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2" y="5901062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123" y="6128502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582" y="5344555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32" y="4831395"/>
            <a:ext cx="1106894" cy="78065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583" y="6109207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840" y="4306394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543" y="4113335"/>
            <a:ext cx="2313952" cy="246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6257" y="3516291"/>
            <a:ext cx="8407262" cy="751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лежит внутри черного ящика?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ECABF4-B268-6E33-A22C-CBEBF42C9916}"/>
              </a:ext>
            </a:extLst>
          </p:cNvPr>
          <p:cNvSpPr txBox="1"/>
          <p:nvPr/>
        </p:nvSpPr>
        <p:spPr>
          <a:xfrm>
            <a:off x="235192" y="830490"/>
            <a:ext cx="1188294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многие сотни лет конструкция этого предмета не изменилась.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черного ящика лежит предмет, который был изобретен в Древней Греции.</a:t>
            </a:r>
            <a:endParaRPr lang="en-US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пользоваться этим предметом считалось верхом совершенства, а уж умение решать задачи с его помощью – признаком большого ума.</a:t>
            </a:r>
            <a:endParaRPr lang="en-US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Этот предмет незаменим в архитектуре и строительстве.</a:t>
            </a:r>
            <a:endParaRPr lang="en-US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8906E-2154-018A-A4A6-DE6E02ACF9F8}"/>
              </a:ext>
            </a:extLst>
          </p:cNvPr>
          <p:cNvSpPr txBox="1"/>
          <p:nvPr/>
        </p:nvSpPr>
        <p:spPr>
          <a:xfrm>
            <a:off x="2767351" y="353604"/>
            <a:ext cx="6094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13. Внимание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ЧЁРНЫЙ ЯЩИК!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4A9E217-F7F2-44D2-EFC6-954D37C369E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4028" y="146276"/>
            <a:ext cx="1604844" cy="46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57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007" y="4535797"/>
            <a:ext cx="1415402" cy="201739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45" y="5941629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76" y="6132967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362838" y="5114956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63" y="5359940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8328" y="5544494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8447" y="6110654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53" y="5883172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765" y="5649258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0973" y="5484207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976" y="5614322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3" y="5414176"/>
            <a:ext cx="1645961" cy="116083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191" y="5309707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726" y="5788560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607" y="1065047"/>
            <a:ext cx="2788506" cy="296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7337" y="457461"/>
            <a:ext cx="1147365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первой странице одной детской книжки нарисована цапля,</a:t>
            </a:r>
            <a:endParaRPr lang="en-US" sz="3200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следующей- человек,</a:t>
            </a:r>
            <a:endParaRPr lang="en-US" sz="3200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третьей- подставка для фотоаппарата,</a:t>
            </a:r>
            <a:endParaRPr lang="en-US" sz="3200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затем- кошка. 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0400" y="3245326"/>
            <a:ext cx="9154261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135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кто единолично занимает восьмую страницу этой книжки?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75072F-CDBD-0971-1080-D627B3CD865E}"/>
              </a:ext>
            </a:extLst>
          </p:cNvPr>
          <p:cNvSpPr txBox="1"/>
          <p:nvPr/>
        </p:nvSpPr>
        <p:spPr>
          <a:xfrm>
            <a:off x="655047" y="38705"/>
            <a:ext cx="22728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Вопрос 14.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8F463A-704B-5A76-861D-5A05931CC4D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184" y="1512741"/>
            <a:ext cx="1604844" cy="46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6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Проверим….</a:t>
            </a:r>
          </a:p>
        </p:txBody>
      </p:sp>
      <p:pic>
        <p:nvPicPr>
          <p:cNvPr id="3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684" y="1288345"/>
            <a:ext cx="1935538" cy="205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89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5578003"/>
            <a:ext cx="864489" cy="8963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237" y="6229962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607565" y="5869545"/>
            <a:ext cx="638694" cy="84272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500" y="6271108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67" y="5907789"/>
            <a:ext cx="586145" cy="7439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47" y="5178282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3" y="5578003"/>
            <a:ext cx="500801" cy="5225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766" y="5342199"/>
            <a:ext cx="1827940" cy="13402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387" y="5928939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844" y="5745494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875" y="144249"/>
            <a:ext cx="1134478" cy="80010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726" y="6026172"/>
            <a:ext cx="555294" cy="529466"/>
          </a:xfrm>
          <a:prstGeom prst="rect">
            <a:avLst/>
          </a:prstGeom>
        </p:spPr>
      </p:pic>
      <p:pic>
        <p:nvPicPr>
          <p:cNvPr id="33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41" y="4541065"/>
            <a:ext cx="1442303" cy="1738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19334" y="1501472"/>
            <a:ext cx="9683686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Запишите самое маленькое натуральное число, используя все цифры, и хотя бы одно действие.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Заголовок 2"/>
              <p:cNvSpPr>
                <a:spLocks noGrp="1"/>
              </p:cNvSpPr>
              <p:nvPr>
                <p:ph type="title"/>
              </p:nvPr>
            </p:nvSpPr>
            <p:spPr>
              <a:xfrm>
                <a:off x="2016029" y="3219601"/>
                <a:ext cx="8808845" cy="711001"/>
              </a:xfrm>
            </p:spPr>
            <p:txBody>
              <a:bodyPr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ru-RU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Ответ</a:t>
                </a:r>
                <a:r>
                  <a:rPr lang="ru-RU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1=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  <m:sup>
                        <m:r>
                          <a:rPr lang="ru-RU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𝟐𝟑𝟒𝟓𝟔𝟕𝟖𝟗𝟎</m:t>
                        </m:r>
                      </m:sup>
                    </m:sSup>
                  </m:oMath>
                </a14:m>
                <a:r>
                  <a:rPr lang="ru-RU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1=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𝟏𝟐𝟑𝟒𝟓𝟔𝟕𝟖𝟗</m:t>
                        </m:r>
                      </m:e>
                      <m:sup>
                        <m:r>
                          <a:rPr lang="ru-RU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𝟎</m:t>
                        </m:r>
                      </m:sup>
                    </m:sSup>
                  </m:oMath>
                </a14:m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016029" y="3219601"/>
                <a:ext cx="8808845" cy="711001"/>
              </a:xfrm>
              <a:blipFill>
                <a:blip r:embed="rId15"/>
                <a:stretch>
                  <a:fillRect l="-2491" t="-17094" b="-3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48935">
            <a:off x="-513152" y="625267"/>
            <a:ext cx="1809750" cy="638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AF9CCB-B21B-1487-75BE-92706337D490}"/>
              </a:ext>
            </a:extLst>
          </p:cNvPr>
          <p:cNvSpPr txBox="1"/>
          <p:nvPr/>
        </p:nvSpPr>
        <p:spPr>
          <a:xfrm>
            <a:off x="5282129" y="600811"/>
            <a:ext cx="17599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Segoe UI Light" panose="020B0502040204020203" pitchFamily="34" charset="0"/>
              </a:rPr>
              <a:t>Вопрос 1.</a:t>
            </a:r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Segoe UI Light" panose="020B0502040204020203" pitchFamily="34" charset="0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12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лощадь ромба">
            <a:extLst>
              <a:ext uri="{FF2B5EF4-FFF2-40B4-BE49-F238E27FC236}">
                <a16:creationId xmlns:a16="http://schemas.microsoft.com/office/drawing/2014/main" id="{98C09E25-2204-BF62-4262-44854C211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6602" y="1176505"/>
            <a:ext cx="2638425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3373765"/>
            <a:ext cx="2227716" cy="31752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873" y="6073564"/>
            <a:ext cx="362824" cy="41074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906" y="5928902"/>
            <a:ext cx="470785" cy="59753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38" y="6281460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803" y="5475110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251" y="5955394"/>
            <a:ext cx="573085" cy="65213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016" y="5366186"/>
            <a:ext cx="943717" cy="66556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9628">
            <a:off x="293882" y="2931760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5815" y="5276312"/>
            <a:ext cx="1195910" cy="127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2965" y="391222"/>
            <a:ext cx="1505526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2.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2295" y="125860"/>
            <a:ext cx="9341157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четырёхугольник носит название бубна древних греков. Назовите этот четырёхугольник.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0AEE52-A993-A9A3-18D8-3EA491C3FFA9}"/>
              </a:ext>
            </a:extLst>
          </p:cNvPr>
          <p:cNvSpPr txBox="1"/>
          <p:nvPr/>
        </p:nvSpPr>
        <p:spPr>
          <a:xfrm>
            <a:off x="2664792" y="982935"/>
            <a:ext cx="9543323" cy="43832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108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53535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Мы привыкли к тому, что бубен круглый.</a:t>
            </a:r>
            <a:endParaRPr lang="en-US" sz="2400" dirty="0">
              <a:solidFill>
                <a:srgbClr val="53535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spcAft>
                <a:spcPts val="108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53535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вот раньше они были не такой формы.</a:t>
            </a:r>
            <a:endParaRPr lang="en-US" sz="2400" dirty="0">
              <a:solidFill>
                <a:srgbClr val="53535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spcAft>
                <a:spcPts val="108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53535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Древние бубны имели форму четырехугольника,</a:t>
            </a:r>
            <a:endParaRPr lang="en-US" sz="2400" dirty="0">
              <a:solidFill>
                <a:srgbClr val="53535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1080"/>
              </a:spcAft>
            </a:pPr>
            <a:r>
              <a:rPr lang="en-US" sz="2400" dirty="0">
                <a:solidFill>
                  <a:srgbClr val="53535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2400" dirty="0">
                <a:solidFill>
                  <a:srgbClr val="53535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бубновая масть на картах.</a:t>
            </a:r>
            <a:endParaRPr lang="en-US" sz="2400" dirty="0">
              <a:solidFill>
                <a:srgbClr val="53535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spcAft>
                <a:spcPts val="108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53535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Отсюда древнегреческое название бубна — "</a:t>
            </a:r>
            <a:r>
              <a:rPr lang="ru-RU" sz="2400" dirty="0" err="1">
                <a:solidFill>
                  <a:srgbClr val="53535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ромбос</a:t>
            </a:r>
            <a:r>
              <a:rPr lang="ru-RU" sz="2400" dirty="0">
                <a:solidFill>
                  <a:srgbClr val="53535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".</a:t>
            </a:r>
            <a:endParaRPr lang="en-US" sz="2400" dirty="0">
              <a:solidFill>
                <a:srgbClr val="53535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spcAft>
                <a:spcPts val="1080"/>
              </a:spcAft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53535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Ромб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др.-греч.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ῥόμ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βος,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лат.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rombus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буквальном переводе: 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бубен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 — это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параллелограмм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которого все стороны равны).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КАРТА ВАШЕГО ГОРОСКОПА - Бубновая масть">
            <a:extLst>
              <a:ext uri="{FF2B5EF4-FFF2-40B4-BE49-F238E27FC236}">
                <a16:creationId xmlns:a16="http://schemas.microsoft.com/office/drawing/2014/main" id="{3C7DE0C8-6F8A-729D-A8FE-7149C72B6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4909">
            <a:off x="710437" y="1163648"/>
            <a:ext cx="1007473" cy="136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72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5578003"/>
            <a:ext cx="864489" cy="8963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237" y="6229962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607565" y="5869545"/>
            <a:ext cx="638694" cy="84272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500" y="6271108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67" y="5907789"/>
            <a:ext cx="586145" cy="7439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47" y="5178282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3" y="5578003"/>
            <a:ext cx="500801" cy="5225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766" y="5342199"/>
            <a:ext cx="1827940" cy="13402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387" y="5928939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844" y="5745494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875" y="144249"/>
            <a:ext cx="1134478" cy="80010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726" y="6026172"/>
            <a:ext cx="555294" cy="529466"/>
          </a:xfrm>
          <a:prstGeom prst="rect">
            <a:avLst/>
          </a:prstGeom>
        </p:spPr>
      </p:pic>
      <p:pic>
        <p:nvPicPr>
          <p:cNvPr id="33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41" y="4541065"/>
            <a:ext cx="1442303" cy="1738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81937" y="4007741"/>
            <a:ext cx="9683686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Запишите самое маленькое натуральное число, используя все цифры, и хотя бы одно действие.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37889" y="368392"/>
            <a:ext cx="5607249" cy="711001"/>
          </a:xfrm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Вопрос 1.</a:t>
            </a:r>
            <a:r>
              <a:rPr lang="ru-RU" sz="28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Историческая справка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sz="2800" dirty="0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48935">
            <a:off x="-513152" y="625267"/>
            <a:ext cx="1809750" cy="6381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1F4762-14CA-D745-91F1-C6D93529CD31}"/>
              </a:ext>
            </a:extLst>
          </p:cNvPr>
          <p:cNvSpPr txBox="1"/>
          <p:nvPr/>
        </p:nvSpPr>
        <p:spPr>
          <a:xfrm>
            <a:off x="577635" y="1093346"/>
            <a:ext cx="1103673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Segoe UI Light" panose="020B0502040204020203" pitchFamily="34" charset="0"/>
              </a:rPr>
              <a:t>Первыми из множества чисел были натуральные числа – числа для счёта предметов.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Segoe UI Light" panose="020B0502040204020203" pitchFamily="34" charset="0"/>
              </a:rPr>
              <a:t>Интересно, что разные народы, жившие в отдалённых друг от друга странах и в разные времена, изобретали для записи первых чисел собственные, но всё же чем-то сходные с другими записи чисел.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Segoe UI Light" panose="020B0502040204020203" pitchFamily="34" charset="0"/>
              </a:rPr>
              <a:t>Например, в Египте первые числа изображали вертикальными черточками, а в Китае – горизонтальными, в Америке – точками, а в Вавилоне – клинышками на глиняных пластинках. 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BC3188F-4ABF-2E1C-B2D6-E4D3DA91AF4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750" y="302362"/>
            <a:ext cx="21431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5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725778" y="5125424"/>
            <a:ext cx="457488" cy="60363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141" y="4746955"/>
            <a:ext cx="470785" cy="59753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415" y="5612318"/>
            <a:ext cx="1518402" cy="111328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366" y="4105722"/>
            <a:ext cx="416339" cy="43854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8" y="97485"/>
            <a:ext cx="904876" cy="63817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7556" y="4397774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5944">
            <a:off x="6617056" y="5216218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240" y="4397180"/>
            <a:ext cx="1877750" cy="199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92161" y="40187"/>
            <a:ext cx="12807249" cy="338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3.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французский философ, математик, физик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заложил основы аналитической геометрии, дал понятия переменной величины</a:t>
            </a:r>
          </a:p>
          <a:p>
            <a:pPr marR="0" lvl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функции,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ввел многие алгебраические обозначения: он ввел знаки переменных величин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(x, y, z...), коэффициентов (a, b, c...),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Имя этого математика носит прямоугольная система координат.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58126" y="3288379"/>
            <a:ext cx="7341713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этого математика.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Рене Декарт">
            <a:extLst>
              <a:ext uri="{FF2B5EF4-FFF2-40B4-BE49-F238E27FC236}">
                <a16:creationId xmlns:a16="http://schemas.microsoft.com/office/drawing/2014/main" id="{0E5CE74C-AAC0-448C-7964-F05F5E405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98" y="3318390"/>
            <a:ext cx="3454664" cy="345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3A8E3E-E565-A445-94F7-8B8FE49C68DD}"/>
              </a:ext>
            </a:extLst>
          </p:cNvPr>
          <p:cNvSpPr txBox="1"/>
          <p:nvPr/>
        </p:nvSpPr>
        <p:spPr>
          <a:xfrm>
            <a:off x="3717513" y="4666945"/>
            <a:ext cx="19491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(1596 г. --1650 г.)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AA282B-950E-105F-05B3-55A0E4082A64}"/>
              </a:ext>
            </a:extLst>
          </p:cNvPr>
          <p:cNvSpPr txBox="1"/>
          <p:nvPr/>
        </p:nvSpPr>
        <p:spPr>
          <a:xfrm>
            <a:off x="3658126" y="3892206"/>
            <a:ext cx="30026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Рене Декарт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2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92" y="4939841"/>
            <a:ext cx="1345778" cy="191815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08" y="5398628"/>
            <a:ext cx="362824" cy="41074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48" y="5904443"/>
            <a:ext cx="573085" cy="65213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866" y="5878637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080" y="5026349"/>
            <a:ext cx="1547539" cy="164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1951" y="123791"/>
            <a:ext cx="8570661" cy="446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-9017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4.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5273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прибор появился около 2500 лет назад и был широко распространён  в Египте, Китае, Греции</a:t>
            </a:r>
          </a:p>
          <a:p>
            <a:pPr marL="25273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служил не столько для облегчения собственно вычислений, сколько для запоминания промежуточных результатов.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Известны разновидности его: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греческий или египетский в виде дощечки, на которой проводили линии или выдалбливали желобки, в которые колонками клали камешки;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китайский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суан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-пан и японский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соробан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шариками, нанизанными на прутики.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него похож русский прибор — счеты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появившиеся приблизительно в 16 или 17 веке.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93529" y="4203145"/>
            <a:ext cx="5348342" cy="903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этот первый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вычислительный прибор.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B7D4AB-474C-84BC-B402-7835DB6CC1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90329">
            <a:off x="8939484" y="351683"/>
            <a:ext cx="2690428" cy="40236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FF729C0-2B37-E91E-5F30-0DDF320AF2F2}"/>
              </a:ext>
            </a:extLst>
          </p:cNvPr>
          <p:cNvSpPr txBox="1"/>
          <p:nvPr/>
        </p:nvSpPr>
        <p:spPr>
          <a:xfrm>
            <a:off x="6791699" y="4680162"/>
            <a:ext cx="3736109" cy="718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</a:t>
            </a:r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Абак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5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60104" y="1678793"/>
            <a:ext cx="3275509" cy="1113290"/>
          </a:xfrm>
          <a:noFill/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05" y="5326144"/>
            <a:ext cx="983150" cy="14013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18" y="136362"/>
            <a:ext cx="994037" cy="701058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297" y="5410769"/>
            <a:ext cx="1157755" cy="123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5996" y="-48558"/>
            <a:ext cx="11960008" cy="2744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5.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ОН, древнегреческий математик. Работал в Александрии в III в. до н. э.</a:t>
            </a: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Главный Его труд - 13 книг, в котором были систематизированы основные геометрические сведения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содержались основы античной математики, элементарной геометрии, теории чисел, и методы определения площадей и объемов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Его произведение оказало огромное влияние на развитие математики.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996" y="2417605"/>
            <a:ext cx="9253308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это знаменитое Его сочинение.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7AD35F-5169-F98C-8396-2B71C40DC3A3}"/>
              </a:ext>
            </a:extLst>
          </p:cNvPr>
          <p:cNvSpPr txBox="1"/>
          <p:nvPr/>
        </p:nvSpPr>
        <p:spPr>
          <a:xfrm>
            <a:off x="0" y="2919466"/>
            <a:ext cx="8320895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en-US" sz="2400" b="1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000" b="1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«Начала»</a:t>
            </a:r>
            <a:r>
              <a:rPr lang="ru-RU" sz="40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5" tooltip="Греческий язык"/>
              </a:rPr>
              <a:t>греч.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Στοιχεῖ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α, </a:t>
            </a:r>
            <a:r>
              <a:rPr lang="ru-RU" sz="2400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6" tooltip="Латинский язык"/>
              </a:rPr>
              <a:t>лат.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Elementa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 — главный труд </a:t>
            </a:r>
            <a:r>
              <a:rPr lang="ru-RU" sz="2400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7" tooltip="Евклид"/>
              </a:rPr>
              <a:t>Евклида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написанный около </a:t>
            </a:r>
            <a:r>
              <a:rPr lang="ru-RU" sz="2400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8" tooltip="300 до н. э."/>
              </a:rPr>
              <a:t>300 г. до н. э.</a:t>
            </a:r>
            <a:endParaRPr lang="ru-RU" sz="2400" u="none" strike="noStrike" dirty="0">
              <a:solidFill>
                <a:srgbClr val="2021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посвящённый систематическому построению </a:t>
            </a:r>
            <a:r>
              <a:rPr lang="ru-RU" sz="2400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9" tooltip="Геометрия"/>
              </a:rPr>
              <a:t>геометрии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2400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0" tooltip="Теория чисел"/>
              </a:rPr>
              <a:t>теории чисел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Считается вершиной </a:t>
            </a:r>
            <a:r>
              <a:rPr lang="ru-RU" sz="2400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1" tooltip="Математика в Древней Греции"/>
              </a:rPr>
              <a:t>античной математики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68816DBD-C6A6-FD2F-0AD3-8D9389BB5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279" y="3138905"/>
            <a:ext cx="4047716" cy="303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23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1099548" y="5835709"/>
            <a:ext cx="638694" cy="84272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903" y="4328927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845" y="4790215"/>
            <a:ext cx="586145" cy="7439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411" y="5473575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14" y="4864048"/>
            <a:ext cx="500801" cy="5225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57" y="4864048"/>
            <a:ext cx="1827940" cy="13402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093" y="4396779"/>
            <a:ext cx="416339" cy="43854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214" y="5125336"/>
            <a:ext cx="1645961" cy="116083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093" y="5176288"/>
            <a:ext cx="555294" cy="52946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309" y="600979"/>
            <a:ext cx="1809750" cy="63817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665" y="4482239"/>
            <a:ext cx="1438351" cy="1906165"/>
          </a:xfrm>
          <a:prstGeom prst="rect">
            <a:avLst/>
          </a:prstGeom>
        </p:spPr>
      </p:pic>
      <p:pic>
        <p:nvPicPr>
          <p:cNvPr id="33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D073BDD6-BC36-45DA-9826-EB180D0577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4319" y="4835323"/>
            <a:ext cx="1714413" cy="182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7299" y="110009"/>
            <a:ext cx="11600491" cy="366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Вопрос 6.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Понятие числа зародилось в глубокой древности.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протяжении веков это понятие подвергалось расширению и обобщению.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 числа долгое время считали «фальшивыми» и истолковывали как «долг», как недостачу.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действий над числами длительное время рассматривались лишь для случаев сложения и вычитания. Например, индийские математики VII в. так формулировали эти правила: «Сумма двух имуществ есть имущество, сумма двух долгов есть долг, сумма имущества и долга равна их разности».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Лишь в XVII в. с использованием метода координат эти числа были признаны в качестве равноправных с положительными.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8823" y="3619747"/>
            <a:ext cx="8378497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эти «фальшивые» числа.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9694B4-D889-0158-DEE4-32AB295141CE}"/>
              </a:ext>
            </a:extLst>
          </p:cNvPr>
          <p:cNvSpPr txBox="1"/>
          <p:nvPr/>
        </p:nvSpPr>
        <p:spPr>
          <a:xfrm>
            <a:off x="2875010" y="4196911"/>
            <a:ext cx="6216976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Отрицательные числа.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55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1218072" y="5623724"/>
            <a:ext cx="638694" cy="84272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803" y="5839291"/>
            <a:ext cx="586145" cy="7439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355" y="5339506"/>
            <a:ext cx="408635" cy="46435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98" y="5328634"/>
            <a:ext cx="1827940" cy="13402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01" y="5825813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961" y="5937057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464" y="1228755"/>
            <a:ext cx="954087" cy="67288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056" y="5946534"/>
            <a:ext cx="555294" cy="52946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764" y="5221260"/>
            <a:ext cx="1809750" cy="63817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62" y="4963341"/>
            <a:ext cx="1637205" cy="18816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168" y="4262003"/>
            <a:ext cx="5461560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Имя этого древнего математика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7F7DD7-A966-9D60-0F6A-29FC4CC8A69D}"/>
              </a:ext>
            </a:extLst>
          </p:cNvPr>
          <p:cNvSpPr txBox="1"/>
          <p:nvPr/>
        </p:nvSpPr>
        <p:spPr>
          <a:xfrm>
            <a:off x="5184062" y="99460"/>
            <a:ext cx="13449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7.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35D786-4AEE-1774-CE0D-05E16D9E4610}"/>
              </a:ext>
            </a:extLst>
          </p:cNvPr>
          <p:cNvSpPr txBox="1"/>
          <p:nvPr/>
        </p:nvSpPr>
        <p:spPr>
          <a:xfrm>
            <a:off x="73335" y="572607"/>
            <a:ext cx="1204533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древнегреческий ученый родился в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Кирене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(Северная Африка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Образование получил в Александрии и в Афинах.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Служил воспитателем наследного принца при дворе Птолемея III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Эвергета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Около 225 г. до н. э. начал заведовать Александрийской библиотекой.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Заложил основы математической географии, впервые измерил дугу меридиана.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Составил каталог 675 неподвижных звезд.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известный учёный, вычисливший размеры Земли.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редл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ожил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вводить лишний день в календарь каждые 4 года,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кроме того, стал известен тем, что отсеял простые числа, прокалывая их на восковой дощечке.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657926-F4FA-1AC7-138F-11FBD0540399}"/>
              </a:ext>
            </a:extLst>
          </p:cNvPr>
          <p:cNvSpPr txBox="1"/>
          <p:nvPr/>
        </p:nvSpPr>
        <p:spPr>
          <a:xfrm>
            <a:off x="1031462" y="4662293"/>
            <a:ext cx="10995124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ЭРАТОСФЕН Киренский (около 276-194 до н.э.)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19EAC8D-311F-5A57-4B14-A32AE5343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674" y="692074"/>
            <a:ext cx="2523995" cy="352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Возраст Земли — Википедия">
            <a:extLst>
              <a:ext uri="{FF2B5EF4-FFF2-40B4-BE49-F238E27FC236}">
                <a16:creationId xmlns:a16="http://schemas.microsoft.com/office/drawing/2014/main" id="{CBCD9C7A-FAF6-0AF7-43DA-92D2685E0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034" y="826169"/>
            <a:ext cx="3252430" cy="325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шето Эратосфена — Википедия">
            <a:extLst>
              <a:ext uri="{FF2B5EF4-FFF2-40B4-BE49-F238E27FC236}">
                <a16:creationId xmlns:a16="http://schemas.microsoft.com/office/drawing/2014/main" id="{84D45BDA-DD9E-C7F2-AA8B-42CDC583F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62" y="767886"/>
            <a:ext cx="4292595" cy="344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16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8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9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9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96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99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0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05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3" name="Google Shape;733;p44" descr="Рисунок.jpg">
            <a:hlinkClick r:id="rId3" action="ppaction://hlinksldjump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70649" y="1309670"/>
            <a:ext cx="8715436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44"/>
          <p:cNvSpPr/>
          <p:nvPr/>
        </p:nvSpPr>
        <p:spPr>
          <a:xfrm>
            <a:off x="2238348" y="2833671"/>
            <a:ext cx="7358114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457200">
              <a:defRPr/>
            </a:pPr>
            <a:r>
              <a:rPr lang="ru-RU" sz="4000" dirty="0">
                <a:solidFill>
                  <a:prstClr val="black"/>
                </a:solidFill>
                <a:latin typeface="Comic Sans MS" panose="030F0702030302020204" pitchFamily="66" charset="0"/>
                <a:ea typeface="Georgia"/>
                <a:cs typeface="Georgia"/>
                <a:sym typeface="Georgia"/>
              </a:rPr>
              <a:t>Как установить </a:t>
            </a:r>
            <a:r>
              <a:rPr lang="en-US" sz="4000" dirty="0">
                <a:solidFill>
                  <a:prstClr val="black"/>
                </a:solidFill>
                <a:latin typeface="Comic Sans MS" panose="030F0702030302020204" pitchFamily="66" charset="0"/>
                <a:ea typeface="Georgia"/>
                <a:cs typeface="Georgia"/>
                <a:sym typeface="Georgia"/>
              </a:rPr>
              <a:t>, </a:t>
            </a:r>
            <a:r>
              <a:rPr lang="ru-RU" sz="4000" dirty="0">
                <a:solidFill>
                  <a:prstClr val="black"/>
                </a:solidFill>
                <a:latin typeface="Comic Sans MS" panose="030F0702030302020204" pitchFamily="66" charset="0"/>
                <a:ea typeface="Georgia"/>
                <a:cs typeface="Georgia"/>
                <a:sym typeface="Georgia"/>
              </a:rPr>
              <a:t>что число простое</a:t>
            </a:r>
            <a:r>
              <a:rPr lang="en-US" sz="4000" dirty="0">
                <a:solidFill>
                  <a:prstClr val="black"/>
                </a:solidFill>
                <a:latin typeface="Comic Sans MS" panose="030F0702030302020204" pitchFamily="66" charset="0"/>
                <a:ea typeface="Georgia"/>
                <a:cs typeface="Georgia"/>
                <a:sym typeface="Georgia"/>
              </a:rPr>
              <a:t>?</a:t>
            </a:r>
            <a:endParaRPr sz="4000" dirty="0">
              <a:solidFill>
                <a:prstClr val="black"/>
              </a:solidFill>
              <a:latin typeface="Comic Sans MS" panose="030F0702030302020204" pitchFamily="66" charset="0"/>
              <a:ea typeface="Georgia"/>
              <a:cs typeface="Georgia"/>
              <a:sym typeface="Georgia"/>
            </a:endParaRPr>
          </a:p>
        </p:txBody>
      </p:sp>
      <p:sp>
        <p:nvSpPr>
          <p:cNvPr id="735" name="Google Shape;735;p44">
            <a:hlinkClick r:id="rId5" action="ppaction://hlinksldjump"/>
          </p:cNvPr>
          <p:cNvSpPr/>
          <p:nvPr/>
        </p:nvSpPr>
        <p:spPr>
          <a:xfrm>
            <a:off x="1666876" y="1644321"/>
            <a:ext cx="1928794" cy="86784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ea typeface="Georgia"/>
                <a:cs typeface="Times New Roman" panose="02020603050405020304" pitchFamily="18" charset="0"/>
                <a:sym typeface="Georgia"/>
              </a:rPr>
              <a:t>Простые и составные числа</a:t>
            </a:r>
            <a:endParaRPr b="1" dirty="0">
              <a:solidFill>
                <a:prstClr val="white"/>
              </a:solidFill>
              <a:latin typeface="Times New Roman" panose="02020603050405020304" pitchFamily="18" charset="0"/>
              <a:ea typeface="Georgia"/>
              <a:cs typeface="Times New Roman" panose="02020603050405020304" pitchFamily="18" charset="0"/>
              <a:sym typeface="Georgia"/>
            </a:endParaRPr>
          </a:p>
        </p:txBody>
      </p:sp>
      <p:sp>
        <p:nvSpPr>
          <p:cNvPr id="736" name="Google Shape;736;p44"/>
          <p:cNvSpPr/>
          <p:nvPr/>
        </p:nvSpPr>
        <p:spPr>
          <a:xfrm>
            <a:off x="3238480" y="214291"/>
            <a:ext cx="7215238" cy="1215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457200">
              <a:defRPr/>
            </a:pPr>
            <a:r>
              <a:rPr lang="ru-RU" sz="4000" b="1" dirty="0">
                <a:solidFill>
                  <a:srgbClr val="BD1200"/>
                </a:solidFill>
                <a:latin typeface="Times New Roman" panose="02020603050405020304" pitchFamily="18" charset="0"/>
                <a:ea typeface="Libre Baskerville"/>
                <a:cs typeface="Times New Roman" panose="02020603050405020304" pitchFamily="18" charset="0"/>
                <a:sym typeface="Libre Baskerville"/>
              </a:rPr>
              <a:t>Р</a:t>
            </a:r>
            <a:r>
              <a:rPr lang="ru-RU" sz="4000" b="1" dirty="0">
                <a:solidFill>
                  <a:srgbClr val="FFC000"/>
                </a:solidFill>
                <a:latin typeface="Times New Roman" panose="02020603050405020304" pitchFamily="18" charset="0"/>
                <a:ea typeface="Libre Baskerville"/>
                <a:cs typeface="Times New Roman" panose="02020603050405020304" pitchFamily="18" charset="0"/>
                <a:sym typeface="Libre Baskerville"/>
              </a:rPr>
              <a:t>Е</a:t>
            </a:r>
            <a:r>
              <a:rPr lang="ru-RU" sz="4000" b="1" dirty="0">
                <a:solidFill>
                  <a:srgbClr val="006600"/>
                </a:solidFill>
                <a:latin typeface="Times New Roman" panose="02020603050405020304" pitchFamily="18" charset="0"/>
                <a:ea typeface="Libre Baskerville"/>
                <a:cs typeface="Times New Roman" panose="02020603050405020304" pitchFamily="18" charset="0"/>
                <a:sym typeface="Libre Baskerville"/>
              </a:rPr>
              <a:t>Ш</a:t>
            </a:r>
            <a:r>
              <a:rPr lang="ru-RU" sz="4000" b="1" dirty="0">
                <a:solidFill>
                  <a:srgbClr val="0000CC"/>
                </a:solidFill>
                <a:latin typeface="Times New Roman" panose="02020603050405020304" pitchFamily="18" charset="0"/>
                <a:ea typeface="Libre Baskerville"/>
                <a:cs typeface="Times New Roman" panose="02020603050405020304" pitchFamily="18" charset="0"/>
                <a:sym typeface="Libre Baskerville"/>
              </a:rPr>
              <a:t>Е</a:t>
            </a:r>
            <a:r>
              <a:rPr lang="ru-RU" sz="4000" b="1" dirty="0">
                <a:solidFill>
                  <a:srgbClr val="00B0F0"/>
                </a:solidFill>
                <a:latin typeface="Times New Roman" panose="02020603050405020304" pitchFamily="18" charset="0"/>
                <a:ea typeface="Libre Baskerville"/>
                <a:cs typeface="Times New Roman" panose="02020603050405020304" pitchFamily="18" charset="0"/>
                <a:sym typeface="Libre Baskerville"/>
              </a:rPr>
              <a:t>Т</a:t>
            </a:r>
            <a:r>
              <a:rPr lang="ru-RU" sz="4000" b="1" dirty="0">
                <a:solidFill>
                  <a:srgbClr val="BD1200"/>
                </a:solidFill>
                <a:latin typeface="Times New Roman" panose="02020603050405020304" pitchFamily="18" charset="0"/>
                <a:ea typeface="Libre Baskerville"/>
                <a:cs typeface="Times New Roman" panose="02020603050405020304" pitchFamily="18" charset="0"/>
                <a:sym typeface="Libre Baskerville"/>
              </a:rPr>
              <a:t>О </a:t>
            </a:r>
            <a:r>
              <a:rPr lang="ru-RU" sz="4000" b="1" dirty="0">
                <a:solidFill>
                  <a:srgbClr val="0000CC"/>
                </a:solidFill>
                <a:latin typeface="Times New Roman" panose="02020603050405020304" pitchFamily="18" charset="0"/>
                <a:ea typeface="Libre Baskerville"/>
                <a:cs typeface="Times New Roman" panose="02020603050405020304" pitchFamily="18" charset="0"/>
                <a:sym typeface="Libre Baskerville"/>
              </a:rPr>
              <a:t>ЭРАТОСФЕНА</a:t>
            </a:r>
            <a:endParaRPr sz="4000" dirty="0">
              <a:solidFill>
                <a:srgbClr val="0000CC"/>
              </a:solidFill>
              <a:latin typeface="Times New Roman" panose="02020603050405020304" pitchFamily="18" charset="0"/>
              <a:ea typeface="Libre Baskerville"/>
              <a:cs typeface="Times New Roman" panose="02020603050405020304" pitchFamily="18" charset="0"/>
              <a:sym typeface="Libre Baskerville"/>
            </a:endParaRPr>
          </a:p>
          <a:p>
            <a:pPr algn="ctr" defTabSz="457200">
              <a:defRPr/>
            </a:pPr>
            <a:r>
              <a:rPr lang="ru-RU" sz="3300" b="1" dirty="0">
                <a:solidFill>
                  <a:srgbClr val="BD12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</a:t>
            </a:r>
            <a:endParaRPr sz="3300" b="1" dirty="0">
              <a:solidFill>
                <a:srgbClr val="BD1200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37" name="Google Shape;737;p44"/>
          <p:cNvSpPr/>
          <p:nvPr/>
        </p:nvSpPr>
        <p:spPr>
          <a:xfrm>
            <a:off x="4595802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39" name="Google Shape;739;p44"/>
          <p:cNvSpPr/>
          <p:nvPr/>
        </p:nvSpPr>
        <p:spPr>
          <a:xfrm>
            <a:off x="5238744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0" name="Google Shape;740;p44"/>
          <p:cNvSpPr/>
          <p:nvPr/>
        </p:nvSpPr>
        <p:spPr>
          <a:xfrm>
            <a:off x="7810512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1" name="Google Shape;741;p44"/>
          <p:cNvSpPr/>
          <p:nvPr/>
        </p:nvSpPr>
        <p:spPr>
          <a:xfrm>
            <a:off x="7167570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2" name="Google Shape;742;p44"/>
          <p:cNvSpPr/>
          <p:nvPr/>
        </p:nvSpPr>
        <p:spPr>
          <a:xfrm>
            <a:off x="9739338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20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3" name="Google Shape;743;p44"/>
          <p:cNvSpPr/>
          <p:nvPr/>
        </p:nvSpPr>
        <p:spPr>
          <a:xfrm>
            <a:off x="9096396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4" name="Google Shape;744;p44"/>
          <p:cNvSpPr/>
          <p:nvPr/>
        </p:nvSpPr>
        <p:spPr>
          <a:xfrm>
            <a:off x="8453454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5" name="Google Shape;745;p44"/>
          <p:cNvSpPr/>
          <p:nvPr/>
        </p:nvSpPr>
        <p:spPr>
          <a:xfrm>
            <a:off x="6524628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6" name="Google Shape;746;p44"/>
          <p:cNvSpPr/>
          <p:nvPr/>
        </p:nvSpPr>
        <p:spPr>
          <a:xfrm>
            <a:off x="5881686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7" name="Google Shape;747;p44"/>
          <p:cNvSpPr/>
          <p:nvPr/>
        </p:nvSpPr>
        <p:spPr>
          <a:xfrm>
            <a:off x="4595802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8" name="Google Shape;748;p44"/>
          <p:cNvSpPr/>
          <p:nvPr/>
        </p:nvSpPr>
        <p:spPr>
          <a:xfrm>
            <a:off x="5238744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49" name="Google Shape;749;p44"/>
          <p:cNvSpPr/>
          <p:nvPr/>
        </p:nvSpPr>
        <p:spPr>
          <a:xfrm>
            <a:off x="7810512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0" name="Google Shape;750;p44"/>
          <p:cNvSpPr/>
          <p:nvPr/>
        </p:nvSpPr>
        <p:spPr>
          <a:xfrm>
            <a:off x="7167570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1" name="Google Shape;751;p44"/>
          <p:cNvSpPr/>
          <p:nvPr/>
        </p:nvSpPr>
        <p:spPr>
          <a:xfrm>
            <a:off x="9739338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30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2" name="Google Shape;752;p44"/>
          <p:cNvSpPr/>
          <p:nvPr/>
        </p:nvSpPr>
        <p:spPr>
          <a:xfrm>
            <a:off x="9096396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3" name="Google Shape;753;p44"/>
          <p:cNvSpPr/>
          <p:nvPr/>
        </p:nvSpPr>
        <p:spPr>
          <a:xfrm>
            <a:off x="8453454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4" name="Google Shape;754;p44"/>
          <p:cNvSpPr/>
          <p:nvPr/>
        </p:nvSpPr>
        <p:spPr>
          <a:xfrm>
            <a:off x="6524628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5" name="Google Shape;755;p44"/>
          <p:cNvSpPr/>
          <p:nvPr/>
        </p:nvSpPr>
        <p:spPr>
          <a:xfrm>
            <a:off x="5881686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6" name="Google Shape;756;p44"/>
          <p:cNvSpPr/>
          <p:nvPr/>
        </p:nvSpPr>
        <p:spPr>
          <a:xfrm>
            <a:off x="4595802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7" name="Google Shape;757;p44"/>
          <p:cNvSpPr/>
          <p:nvPr/>
        </p:nvSpPr>
        <p:spPr>
          <a:xfrm>
            <a:off x="5238744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8" name="Google Shape;758;p44"/>
          <p:cNvSpPr/>
          <p:nvPr/>
        </p:nvSpPr>
        <p:spPr>
          <a:xfrm>
            <a:off x="7810512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59" name="Google Shape;759;p44"/>
          <p:cNvSpPr/>
          <p:nvPr/>
        </p:nvSpPr>
        <p:spPr>
          <a:xfrm>
            <a:off x="7167570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0" name="Google Shape;760;p44"/>
          <p:cNvSpPr/>
          <p:nvPr/>
        </p:nvSpPr>
        <p:spPr>
          <a:xfrm>
            <a:off x="9739338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40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1" name="Google Shape;761;p44"/>
          <p:cNvSpPr/>
          <p:nvPr/>
        </p:nvSpPr>
        <p:spPr>
          <a:xfrm>
            <a:off x="9096396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2" name="Google Shape;762;p44"/>
          <p:cNvSpPr/>
          <p:nvPr/>
        </p:nvSpPr>
        <p:spPr>
          <a:xfrm>
            <a:off x="8453454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3" name="Google Shape;763;p44"/>
          <p:cNvSpPr/>
          <p:nvPr/>
        </p:nvSpPr>
        <p:spPr>
          <a:xfrm>
            <a:off x="6524628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4" name="Google Shape;764;p44"/>
          <p:cNvSpPr/>
          <p:nvPr/>
        </p:nvSpPr>
        <p:spPr>
          <a:xfrm>
            <a:off x="5881686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5" name="Google Shape;765;p44"/>
          <p:cNvSpPr/>
          <p:nvPr/>
        </p:nvSpPr>
        <p:spPr>
          <a:xfrm>
            <a:off x="4595802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6" name="Google Shape;766;p44"/>
          <p:cNvSpPr/>
          <p:nvPr/>
        </p:nvSpPr>
        <p:spPr>
          <a:xfrm>
            <a:off x="5238744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7" name="Google Shape;767;p44"/>
          <p:cNvSpPr/>
          <p:nvPr/>
        </p:nvSpPr>
        <p:spPr>
          <a:xfrm>
            <a:off x="7810512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8" name="Google Shape;768;p44"/>
          <p:cNvSpPr/>
          <p:nvPr/>
        </p:nvSpPr>
        <p:spPr>
          <a:xfrm>
            <a:off x="7167570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69" name="Google Shape;769;p44"/>
          <p:cNvSpPr/>
          <p:nvPr/>
        </p:nvSpPr>
        <p:spPr>
          <a:xfrm>
            <a:off x="9739338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50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0" name="Google Shape;770;p44"/>
          <p:cNvSpPr/>
          <p:nvPr/>
        </p:nvSpPr>
        <p:spPr>
          <a:xfrm>
            <a:off x="9096396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1" name="Google Shape;771;p44"/>
          <p:cNvSpPr/>
          <p:nvPr/>
        </p:nvSpPr>
        <p:spPr>
          <a:xfrm>
            <a:off x="8453454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2" name="Google Shape;772;p44"/>
          <p:cNvSpPr/>
          <p:nvPr/>
        </p:nvSpPr>
        <p:spPr>
          <a:xfrm>
            <a:off x="6524628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3" name="Google Shape;773;p44"/>
          <p:cNvSpPr/>
          <p:nvPr/>
        </p:nvSpPr>
        <p:spPr>
          <a:xfrm>
            <a:off x="5881686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4" name="Google Shape;774;p44"/>
          <p:cNvSpPr/>
          <p:nvPr/>
        </p:nvSpPr>
        <p:spPr>
          <a:xfrm>
            <a:off x="4595802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5" name="Google Shape;775;p44"/>
          <p:cNvSpPr/>
          <p:nvPr/>
        </p:nvSpPr>
        <p:spPr>
          <a:xfrm>
            <a:off x="5238744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6" name="Google Shape;776;p44"/>
          <p:cNvSpPr/>
          <p:nvPr/>
        </p:nvSpPr>
        <p:spPr>
          <a:xfrm>
            <a:off x="7810512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7" name="Google Shape;777;p44"/>
          <p:cNvSpPr/>
          <p:nvPr/>
        </p:nvSpPr>
        <p:spPr>
          <a:xfrm>
            <a:off x="7167570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8" name="Google Shape;778;p44"/>
          <p:cNvSpPr/>
          <p:nvPr/>
        </p:nvSpPr>
        <p:spPr>
          <a:xfrm>
            <a:off x="9739338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60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79" name="Google Shape;779;p44"/>
          <p:cNvSpPr/>
          <p:nvPr/>
        </p:nvSpPr>
        <p:spPr>
          <a:xfrm>
            <a:off x="9096396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0" name="Google Shape;780;p44"/>
          <p:cNvSpPr/>
          <p:nvPr/>
        </p:nvSpPr>
        <p:spPr>
          <a:xfrm>
            <a:off x="8453454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1" name="Google Shape;781;p44"/>
          <p:cNvSpPr/>
          <p:nvPr/>
        </p:nvSpPr>
        <p:spPr>
          <a:xfrm>
            <a:off x="6524628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2" name="Google Shape;782;p44"/>
          <p:cNvSpPr/>
          <p:nvPr/>
        </p:nvSpPr>
        <p:spPr>
          <a:xfrm>
            <a:off x="5881686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3" name="Google Shape;783;p44"/>
          <p:cNvSpPr/>
          <p:nvPr/>
        </p:nvSpPr>
        <p:spPr>
          <a:xfrm>
            <a:off x="4595802" y="928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4" name="Google Shape;784;p44"/>
          <p:cNvSpPr/>
          <p:nvPr/>
        </p:nvSpPr>
        <p:spPr>
          <a:xfrm>
            <a:off x="5238744" y="928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5" name="Google Shape;785;p44"/>
          <p:cNvSpPr/>
          <p:nvPr/>
        </p:nvSpPr>
        <p:spPr>
          <a:xfrm>
            <a:off x="7810512" y="928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6" name="Google Shape;786;p44"/>
          <p:cNvSpPr/>
          <p:nvPr/>
        </p:nvSpPr>
        <p:spPr>
          <a:xfrm>
            <a:off x="7167570" y="928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7" name="Google Shape;787;p44"/>
          <p:cNvSpPr/>
          <p:nvPr/>
        </p:nvSpPr>
        <p:spPr>
          <a:xfrm>
            <a:off x="9739338" y="928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10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8" name="Google Shape;788;p44"/>
          <p:cNvSpPr/>
          <p:nvPr/>
        </p:nvSpPr>
        <p:spPr>
          <a:xfrm>
            <a:off x="9096396" y="928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89" name="Google Shape;789;p44"/>
          <p:cNvSpPr/>
          <p:nvPr/>
        </p:nvSpPr>
        <p:spPr>
          <a:xfrm>
            <a:off x="8453454" y="928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0" name="Google Shape;790;p44"/>
          <p:cNvSpPr/>
          <p:nvPr/>
        </p:nvSpPr>
        <p:spPr>
          <a:xfrm>
            <a:off x="6524628" y="928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1" name="Google Shape;791;p44"/>
          <p:cNvSpPr/>
          <p:nvPr/>
        </p:nvSpPr>
        <p:spPr>
          <a:xfrm>
            <a:off x="5881686" y="928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2" name="Google Shape;792;p44"/>
          <p:cNvSpPr/>
          <p:nvPr/>
        </p:nvSpPr>
        <p:spPr>
          <a:xfrm>
            <a:off x="3952860" y="1500174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11 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3" name="Google Shape;793;p44"/>
          <p:cNvSpPr/>
          <p:nvPr/>
        </p:nvSpPr>
        <p:spPr>
          <a:xfrm>
            <a:off x="3952860" y="207167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21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4" name="Google Shape;794;p44"/>
          <p:cNvSpPr/>
          <p:nvPr/>
        </p:nvSpPr>
        <p:spPr>
          <a:xfrm>
            <a:off x="3952860" y="264318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31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5" name="Google Shape;795;p44"/>
          <p:cNvSpPr/>
          <p:nvPr/>
        </p:nvSpPr>
        <p:spPr>
          <a:xfrm>
            <a:off x="3952860" y="321468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41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6" name="Google Shape;796;p44"/>
          <p:cNvSpPr/>
          <p:nvPr/>
        </p:nvSpPr>
        <p:spPr>
          <a:xfrm>
            <a:off x="3952860" y="378619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51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7" name="Google Shape;797;p44"/>
          <p:cNvSpPr/>
          <p:nvPr/>
        </p:nvSpPr>
        <p:spPr>
          <a:xfrm>
            <a:off x="4595802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8" name="Google Shape;798;p44"/>
          <p:cNvSpPr/>
          <p:nvPr/>
        </p:nvSpPr>
        <p:spPr>
          <a:xfrm>
            <a:off x="5238744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99" name="Google Shape;799;p44"/>
          <p:cNvSpPr/>
          <p:nvPr/>
        </p:nvSpPr>
        <p:spPr>
          <a:xfrm>
            <a:off x="7810512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0" name="Google Shape;800;p44"/>
          <p:cNvSpPr/>
          <p:nvPr/>
        </p:nvSpPr>
        <p:spPr>
          <a:xfrm>
            <a:off x="7167570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1" name="Google Shape;801;p44"/>
          <p:cNvSpPr/>
          <p:nvPr/>
        </p:nvSpPr>
        <p:spPr>
          <a:xfrm>
            <a:off x="9739338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70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2" name="Google Shape;802;p44"/>
          <p:cNvSpPr/>
          <p:nvPr/>
        </p:nvSpPr>
        <p:spPr>
          <a:xfrm>
            <a:off x="9096396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3" name="Google Shape;803;p44"/>
          <p:cNvSpPr/>
          <p:nvPr/>
        </p:nvSpPr>
        <p:spPr>
          <a:xfrm>
            <a:off x="8453454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4" name="Google Shape;804;p44"/>
          <p:cNvSpPr/>
          <p:nvPr/>
        </p:nvSpPr>
        <p:spPr>
          <a:xfrm>
            <a:off x="6524628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5" name="Google Shape;805;p44"/>
          <p:cNvSpPr/>
          <p:nvPr/>
        </p:nvSpPr>
        <p:spPr>
          <a:xfrm>
            <a:off x="5881686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6" name="Google Shape;806;p44"/>
          <p:cNvSpPr/>
          <p:nvPr/>
        </p:nvSpPr>
        <p:spPr>
          <a:xfrm>
            <a:off x="3952860" y="435767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61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7" name="Google Shape;807;p44"/>
          <p:cNvSpPr/>
          <p:nvPr/>
        </p:nvSpPr>
        <p:spPr>
          <a:xfrm>
            <a:off x="4595802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8" name="Google Shape;808;p44"/>
          <p:cNvSpPr/>
          <p:nvPr/>
        </p:nvSpPr>
        <p:spPr>
          <a:xfrm>
            <a:off x="5238744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09" name="Google Shape;809;p44"/>
          <p:cNvSpPr/>
          <p:nvPr/>
        </p:nvSpPr>
        <p:spPr>
          <a:xfrm>
            <a:off x="7810512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0" name="Google Shape;810;p44"/>
          <p:cNvSpPr/>
          <p:nvPr/>
        </p:nvSpPr>
        <p:spPr>
          <a:xfrm>
            <a:off x="7167570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1" name="Google Shape;811;p44"/>
          <p:cNvSpPr/>
          <p:nvPr/>
        </p:nvSpPr>
        <p:spPr>
          <a:xfrm>
            <a:off x="9739338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90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2" name="Google Shape;812;p44"/>
          <p:cNvSpPr/>
          <p:nvPr/>
        </p:nvSpPr>
        <p:spPr>
          <a:xfrm>
            <a:off x="9096396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3" name="Google Shape;813;p44"/>
          <p:cNvSpPr/>
          <p:nvPr/>
        </p:nvSpPr>
        <p:spPr>
          <a:xfrm>
            <a:off x="8453454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4" name="Google Shape;814;p44"/>
          <p:cNvSpPr/>
          <p:nvPr/>
        </p:nvSpPr>
        <p:spPr>
          <a:xfrm>
            <a:off x="6524628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5" name="Google Shape;815;p44"/>
          <p:cNvSpPr/>
          <p:nvPr/>
        </p:nvSpPr>
        <p:spPr>
          <a:xfrm>
            <a:off x="5881686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6" name="Google Shape;816;p44"/>
          <p:cNvSpPr/>
          <p:nvPr/>
        </p:nvSpPr>
        <p:spPr>
          <a:xfrm>
            <a:off x="3952860" y="5500702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81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7" name="Google Shape;817;p44"/>
          <p:cNvSpPr/>
          <p:nvPr/>
        </p:nvSpPr>
        <p:spPr>
          <a:xfrm>
            <a:off x="1738282" y="2714621"/>
            <a:ext cx="1928794" cy="2070973"/>
          </a:xfrm>
          <a:prstGeom prst="downArrow">
            <a:avLst>
              <a:gd name="adj1" fmla="val 91290"/>
              <a:gd name="adj2" fmla="val 50000"/>
            </a:avLst>
          </a:prstGeom>
          <a:solidFill>
            <a:schemeClr val="lt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457200">
              <a:defRPr/>
            </a:pPr>
            <a:r>
              <a:rPr lang="ru-RU" dirty="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Вычеркиваем</a:t>
            </a:r>
            <a:r>
              <a:rPr lang="ru-RU" sz="2400" dirty="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все числа </a:t>
            </a:r>
            <a:r>
              <a:rPr lang="ru-RU" sz="2400" b="1" dirty="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кратные</a:t>
            </a:r>
            <a:endParaRPr sz="2400" b="1" dirty="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8" name="Google Shape;818;p44"/>
          <p:cNvSpPr/>
          <p:nvPr/>
        </p:nvSpPr>
        <p:spPr>
          <a:xfrm>
            <a:off x="4595802" y="607220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9" name="Google Shape;819;p44"/>
          <p:cNvSpPr/>
          <p:nvPr/>
        </p:nvSpPr>
        <p:spPr>
          <a:xfrm>
            <a:off x="5238744" y="607220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0" name="Google Shape;820;p44"/>
          <p:cNvSpPr/>
          <p:nvPr/>
        </p:nvSpPr>
        <p:spPr>
          <a:xfrm>
            <a:off x="7810512" y="607220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1" name="Google Shape;821;p44"/>
          <p:cNvSpPr/>
          <p:nvPr/>
        </p:nvSpPr>
        <p:spPr>
          <a:xfrm>
            <a:off x="7167570" y="607220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2" name="Google Shape;822;p44"/>
          <p:cNvSpPr/>
          <p:nvPr/>
        </p:nvSpPr>
        <p:spPr>
          <a:xfrm>
            <a:off x="9739338" y="607220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100</a:t>
            </a:r>
            <a:endParaRPr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3" name="Google Shape;823;p44"/>
          <p:cNvSpPr/>
          <p:nvPr/>
        </p:nvSpPr>
        <p:spPr>
          <a:xfrm>
            <a:off x="9096396" y="607220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4" name="Google Shape;824;p44"/>
          <p:cNvSpPr/>
          <p:nvPr/>
        </p:nvSpPr>
        <p:spPr>
          <a:xfrm>
            <a:off x="8453454" y="607220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5" name="Google Shape;825;p44"/>
          <p:cNvSpPr/>
          <p:nvPr/>
        </p:nvSpPr>
        <p:spPr>
          <a:xfrm>
            <a:off x="6524628" y="607220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6" name="Google Shape;826;p44"/>
          <p:cNvSpPr/>
          <p:nvPr/>
        </p:nvSpPr>
        <p:spPr>
          <a:xfrm>
            <a:off x="5881686" y="6072206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7" name="Google Shape;827;p44"/>
          <p:cNvSpPr/>
          <p:nvPr/>
        </p:nvSpPr>
        <p:spPr>
          <a:xfrm>
            <a:off x="3952860" y="6072230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91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8" name="Google Shape;828;p44"/>
          <p:cNvSpPr/>
          <p:nvPr/>
        </p:nvSpPr>
        <p:spPr>
          <a:xfrm>
            <a:off x="4595802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72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9" name="Google Shape;829;p44"/>
          <p:cNvSpPr/>
          <p:nvPr/>
        </p:nvSpPr>
        <p:spPr>
          <a:xfrm>
            <a:off x="5238744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73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0" name="Google Shape;830;p44"/>
          <p:cNvSpPr/>
          <p:nvPr/>
        </p:nvSpPr>
        <p:spPr>
          <a:xfrm>
            <a:off x="7810512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77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1" name="Google Shape;831;p44"/>
          <p:cNvSpPr/>
          <p:nvPr/>
        </p:nvSpPr>
        <p:spPr>
          <a:xfrm>
            <a:off x="7167570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76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2" name="Google Shape;832;p44"/>
          <p:cNvSpPr/>
          <p:nvPr/>
        </p:nvSpPr>
        <p:spPr>
          <a:xfrm>
            <a:off x="9739338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80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3" name="Google Shape;833;p44"/>
          <p:cNvSpPr/>
          <p:nvPr/>
        </p:nvSpPr>
        <p:spPr>
          <a:xfrm>
            <a:off x="9096396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79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4" name="Google Shape;834;p44"/>
          <p:cNvSpPr/>
          <p:nvPr/>
        </p:nvSpPr>
        <p:spPr>
          <a:xfrm>
            <a:off x="8453454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78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5" name="Google Shape;835;p44"/>
          <p:cNvSpPr/>
          <p:nvPr/>
        </p:nvSpPr>
        <p:spPr>
          <a:xfrm>
            <a:off x="6524628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75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6" name="Google Shape;836;p44"/>
          <p:cNvSpPr/>
          <p:nvPr/>
        </p:nvSpPr>
        <p:spPr>
          <a:xfrm>
            <a:off x="5881686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74</a:t>
            </a:r>
            <a:endParaRPr sz="220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7" name="Google Shape;837;p44"/>
          <p:cNvSpPr/>
          <p:nvPr/>
        </p:nvSpPr>
        <p:spPr>
          <a:xfrm>
            <a:off x="3952860" y="4929198"/>
            <a:ext cx="571504" cy="50009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2200" dirty="0">
                <a:solidFill>
                  <a:prstClr val="black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71</a:t>
            </a:r>
            <a:endParaRPr sz="2200" dirty="0">
              <a:solidFill>
                <a:prstClr val="black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8" name="Google Shape;838;p44"/>
          <p:cNvSpPr/>
          <p:nvPr/>
        </p:nvSpPr>
        <p:spPr>
          <a:xfrm>
            <a:off x="2238348" y="5000636"/>
            <a:ext cx="928694" cy="928694"/>
          </a:xfrm>
          <a:prstGeom prst="rect">
            <a:avLst/>
          </a:prstGeom>
          <a:blipFill rotWithShape="1">
            <a:blip r:embed="rId6">
              <a:alphaModFix/>
            </a:blip>
            <a:tile tx="0" ty="0" sx="70000" sy="70000" flip="none" algn="ctr"/>
          </a:blipFill>
          <a:ln w="9525" cap="flat" cmpd="sng">
            <a:solidFill>
              <a:srgbClr val="82705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3600" b="1">
                <a:solidFill>
                  <a:srgbClr val="0066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</a:t>
            </a:r>
            <a:endParaRPr sz="3600" b="1">
              <a:solidFill>
                <a:srgbClr val="006600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9" name="Google Shape;839;p44"/>
          <p:cNvSpPr/>
          <p:nvPr/>
        </p:nvSpPr>
        <p:spPr>
          <a:xfrm>
            <a:off x="2238348" y="5000636"/>
            <a:ext cx="928694" cy="928694"/>
          </a:xfrm>
          <a:prstGeom prst="rect">
            <a:avLst/>
          </a:prstGeom>
          <a:blipFill rotWithShape="1">
            <a:blip r:embed="rId6">
              <a:alphaModFix/>
            </a:blip>
            <a:tile tx="0" ty="0" sx="70000" sy="70000" flip="none" algn="ctr"/>
          </a:blipFill>
          <a:ln w="9525" cap="flat" cmpd="sng">
            <a:solidFill>
              <a:srgbClr val="82705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3600" b="1">
                <a:solidFill>
                  <a:srgbClr val="C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</a:t>
            </a:r>
            <a:endParaRPr sz="3600" b="1">
              <a:solidFill>
                <a:srgbClr val="C00000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40" name="Google Shape;840;p44"/>
          <p:cNvSpPr/>
          <p:nvPr/>
        </p:nvSpPr>
        <p:spPr>
          <a:xfrm>
            <a:off x="2238348" y="5000636"/>
            <a:ext cx="928694" cy="928694"/>
          </a:xfrm>
          <a:prstGeom prst="rect">
            <a:avLst/>
          </a:prstGeom>
          <a:blipFill rotWithShape="1">
            <a:blip r:embed="rId6">
              <a:alphaModFix/>
            </a:blip>
            <a:tile tx="0" ty="0" sx="70000" sy="70000" flip="none" algn="ctr"/>
          </a:blipFill>
          <a:ln w="9525" cap="flat" cmpd="sng">
            <a:solidFill>
              <a:srgbClr val="82705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3600" b="1">
                <a:solidFill>
                  <a:srgbClr val="FFCC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</a:t>
            </a:r>
            <a:endParaRPr sz="3600" b="1">
              <a:solidFill>
                <a:srgbClr val="FFCC00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41" name="Google Shape;841;p44"/>
          <p:cNvSpPr/>
          <p:nvPr/>
        </p:nvSpPr>
        <p:spPr>
          <a:xfrm>
            <a:off x="2238348" y="5000636"/>
            <a:ext cx="928694" cy="928694"/>
          </a:xfrm>
          <a:prstGeom prst="rect">
            <a:avLst/>
          </a:prstGeom>
          <a:blipFill rotWithShape="1">
            <a:blip r:embed="rId6">
              <a:alphaModFix/>
            </a:blip>
            <a:tile tx="0" ty="0" sx="70000" sy="70000" flip="none" algn="ctr"/>
          </a:blipFill>
          <a:ln w="9525" cap="flat" cmpd="sng">
            <a:solidFill>
              <a:srgbClr val="82705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457200">
              <a:defRPr/>
            </a:pPr>
            <a:r>
              <a:rPr lang="ru-RU" sz="3600" b="1">
                <a:solidFill>
                  <a:srgbClr val="0070C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</a:t>
            </a:r>
            <a:endParaRPr sz="3600" b="1">
              <a:solidFill>
                <a:srgbClr val="0070C0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8194" name="Picture 2" descr="Духовное Чадо старца Илия» и «решала» иерей Иоанн Суслов » Москва-Третий Рим">
            <a:extLst>
              <a:ext uri="{FF2B5EF4-FFF2-40B4-BE49-F238E27FC236}">
                <a16:creationId xmlns:a16="http://schemas.microsoft.com/office/drawing/2014/main" id="{0988C4C8-641A-46F3-9666-B0DEFA690DC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083" y="236361"/>
            <a:ext cx="19050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665536-DC6B-DB84-1D67-686D4EEEC2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44" y="4851448"/>
            <a:ext cx="1637205" cy="188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001"/>
                            </p:stCondLst>
                            <p:childTnLst>
                              <p:par>
                                <p:cTn id="2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002"/>
                            </p:stCondLst>
                            <p:childTnLst>
                              <p:par>
                                <p:cTn id="2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3"/>
                            </p:stCondLst>
                            <p:childTnLst>
                              <p:par>
                                <p:cTn id="2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4"/>
                            </p:stCondLst>
                            <p:childTnLst>
                              <p:par>
                                <p:cTn id="2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005"/>
                            </p:stCondLst>
                            <p:childTnLst>
                              <p:par>
                                <p:cTn id="2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006"/>
                            </p:stCondLst>
                            <p:childTnLst>
                              <p:par>
                                <p:cTn id="2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007"/>
                            </p:stCondLst>
                            <p:childTnLst>
                              <p:par>
                                <p:cTn id="2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008"/>
                            </p:stCondLst>
                            <p:childTnLst>
                              <p:par>
                                <p:cTn id="2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009"/>
                            </p:stCondLst>
                            <p:childTnLst>
                              <p:par>
                                <p:cTn id="2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010"/>
                            </p:stCondLst>
                            <p:childTnLst>
                              <p:par>
                                <p:cTn id="2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11"/>
                            </p:stCondLst>
                            <p:childTnLst>
                              <p:par>
                                <p:cTn id="2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012"/>
                            </p:stCondLst>
                            <p:childTnLst>
                              <p:par>
                                <p:cTn id="2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013"/>
                            </p:stCondLst>
                            <p:childTnLst>
                              <p:par>
                                <p:cTn id="2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14"/>
                            </p:stCondLst>
                            <p:childTnLst>
                              <p:par>
                                <p:cTn id="2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15"/>
                            </p:stCondLst>
                            <p:childTnLst>
                              <p:par>
                                <p:cTn id="2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016"/>
                            </p:stCondLst>
                            <p:childTnLst>
                              <p:par>
                                <p:cTn id="2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017"/>
                            </p:stCondLst>
                            <p:childTnLst>
                              <p:par>
                                <p:cTn id="2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18"/>
                            </p:stCondLst>
                            <p:childTnLst>
                              <p:par>
                                <p:cTn id="2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019"/>
                            </p:stCondLst>
                            <p:childTnLst>
                              <p:par>
                                <p:cTn id="2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2020"/>
                            </p:stCondLst>
                            <p:childTnLst>
                              <p:par>
                                <p:cTn id="28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021"/>
                            </p:stCondLst>
                            <p:childTnLst>
                              <p:par>
                                <p:cTn id="29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022"/>
                            </p:stCondLst>
                            <p:childTnLst>
                              <p:par>
                                <p:cTn id="29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023"/>
                            </p:stCondLst>
                            <p:childTnLst>
                              <p:par>
                                <p:cTn id="29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024"/>
                            </p:stCondLst>
                            <p:childTnLst>
                              <p:par>
                                <p:cTn id="2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025"/>
                            </p:stCondLst>
                            <p:childTnLst>
                              <p:par>
                                <p:cTn id="30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026"/>
                            </p:stCondLst>
                            <p:childTnLst>
                              <p:par>
                                <p:cTn id="3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027"/>
                            </p:stCondLst>
                            <p:childTnLst>
                              <p:par>
                                <p:cTn id="3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028"/>
                            </p:stCondLst>
                            <p:childTnLst>
                              <p:par>
                                <p:cTn id="3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029"/>
                            </p:stCondLst>
                            <p:childTnLst>
                              <p:par>
                                <p:cTn id="3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030"/>
                            </p:stCondLst>
                            <p:childTnLst>
                              <p:par>
                                <p:cTn id="3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031"/>
                            </p:stCondLst>
                            <p:childTnLst>
                              <p:par>
                                <p:cTn id="3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032"/>
                            </p:stCondLst>
                            <p:childTnLst>
                              <p:par>
                                <p:cTn id="3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033"/>
                            </p:stCondLst>
                            <p:childTnLst>
                              <p:par>
                                <p:cTn id="3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34"/>
                            </p:stCondLst>
                            <p:childTnLst>
                              <p:par>
                                <p:cTn id="3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035"/>
                            </p:stCondLst>
                            <p:childTnLst>
                              <p:par>
                                <p:cTn id="3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036"/>
                            </p:stCondLst>
                            <p:childTnLst>
                              <p:par>
                                <p:cTn id="3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2037"/>
                            </p:stCondLst>
                            <p:childTnLst>
                              <p:par>
                                <p:cTn id="3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038"/>
                            </p:stCondLst>
                            <p:childTnLst>
                              <p:par>
                                <p:cTn id="3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2039"/>
                            </p:stCondLst>
                            <p:childTnLst>
                              <p:par>
                                <p:cTn id="3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2040"/>
                            </p:stCondLst>
                            <p:childTnLst>
                              <p:par>
                                <p:cTn id="3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041"/>
                            </p:stCondLst>
                            <p:childTnLst>
                              <p:par>
                                <p:cTn id="3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42"/>
                            </p:stCondLst>
                            <p:childTnLst>
                              <p:par>
                                <p:cTn id="3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043"/>
                            </p:stCondLst>
                            <p:childTnLst>
                              <p:par>
                                <p:cTn id="3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2044"/>
                            </p:stCondLst>
                            <p:childTnLst>
                              <p:par>
                                <p:cTn id="3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045"/>
                            </p:stCondLst>
                            <p:childTnLst>
                              <p:par>
                                <p:cTn id="3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2046"/>
                            </p:stCondLst>
                            <p:childTnLst>
                              <p:par>
                                <p:cTn id="3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2047"/>
                            </p:stCondLst>
                            <p:childTnLst>
                              <p:par>
                                <p:cTn id="36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2048"/>
                            </p:stCondLst>
                            <p:childTnLst>
                              <p:par>
                                <p:cTn id="3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049"/>
                            </p:stCondLst>
                            <p:childTnLst>
                              <p:par>
                                <p:cTn id="3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3049"/>
                            </p:stCondLst>
                            <p:childTnLst>
                              <p:par>
                                <p:cTn id="3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3050"/>
                            </p:stCondLst>
                            <p:childTnLst>
                              <p:par>
                                <p:cTn id="3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3051"/>
                            </p:stCondLst>
                            <p:childTnLst>
                              <p:par>
                                <p:cTn id="3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3052"/>
                            </p:stCondLst>
                            <p:childTnLst>
                              <p:par>
                                <p:cTn id="38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3053"/>
                            </p:stCondLst>
                            <p:childTnLst>
                              <p:par>
                                <p:cTn id="39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3054"/>
                            </p:stCondLst>
                            <p:childTnLst>
                              <p:par>
                                <p:cTn id="39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3055"/>
                            </p:stCondLst>
                            <p:childTnLst>
                              <p:par>
                                <p:cTn id="39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3056"/>
                            </p:stCondLst>
                            <p:childTnLst>
                              <p:par>
                                <p:cTn id="3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3057"/>
                            </p:stCondLst>
                            <p:childTnLst>
                              <p:par>
                                <p:cTn id="40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3058"/>
                            </p:stCondLst>
                            <p:childTnLst>
                              <p:par>
                                <p:cTn id="4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3059"/>
                            </p:stCondLst>
                            <p:childTnLst>
                              <p:par>
                                <p:cTn id="4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3060"/>
                            </p:stCondLst>
                            <p:childTnLst>
                              <p:par>
                                <p:cTn id="4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3061"/>
                            </p:stCondLst>
                            <p:childTnLst>
                              <p:par>
                                <p:cTn id="4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3062"/>
                            </p:stCondLst>
                            <p:childTnLst>
                              <p:par>
                                <p:cTn id="4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3063"/>
                            </p:stCondLst>
                            <p:childTnLst>
                              <p:par>
                                <p:cTn id="4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3064"/>
                            </p:stCondLst>
                            <p:childTnLst>
                              <p:par>
                                <p:cTn id="4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3065"/>
                            </p:stCondLst>
                            <p:childTnLst>
                              <p:par>
                                <p:cTn id="4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10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4065"/>
                            </p:stCondLst>
                            <p:childTnLst>
                              <p:par>
                                <p:cTn id="4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4066"/>
                            </p:stCondLst>
                            <p:childTnLst>
                              <p:par>
                                <p:cTn id="4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4067"/>
                            </p:stCondLst>
                            <p:childTnLst>
                              <p:par>
                                <p:cTn id="4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4068"/>
                            </p:stCondLst>
                            <p:childTnLst>
                              <p:par>
                                <p:cTn id="4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4069"/>
                            </p:stCondLst>
                            <p:childTnLst>
                              <p:par>
                                <p:cTn id="4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4070"/>
                            </p:stCondLst>
                            <p:childTnLst>
                              <p:par>
                                <p:cTn id="4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4071"/>
                            </p:stCondLst>
                            <p:childTnLst>
                              <p:par>
                                <p:cTn id="4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10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5071"/>
                            </p:stCondLst>
                            <p:childTnLst>
                              <p:par>
                                <p:cTn id="4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5072"/>
                            </p:stCondLst>
                            <p:childTnLst>
                              <p:par>
                                <p:cTn id="4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56" y="6105530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902238" y="5785977"/>
            <a:ext cx="638694" cy="84272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548" y="6198436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14" y="6076854"/>
            <a:ext cx="500801" cy="5225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268" y="5905003"/>
            <a:ext cx="1013535" cy="74312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6" y="5030022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248" y="6288890"/>
            <a:ext cx="416339" cy="43854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59" y="3511855"/>
            <a:ext cx="1809750" cy="63817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358" y="829463"/>
            <a:ext cx="7830589" cy="2242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Внимание вопрос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Древние греки очень любили геометрию, даже числам имена придумывали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«треугольные», «квадратные».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kumimoji="0" lang="ru-RU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таких</a:t>
            </a:r>
            <a:r>
              <a:rPr kumimoji="0" lang="ru-RU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числа.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A6D74A-0423-199C-3340-C4CA7CDF8B2A}"/>
              </a:ext>
            </a:extLst>
          </p:cNvPr>
          <p:cNvSpPr txBox="1"/>
          <p:nvPr/>
        </p:nvSpPr>
        <p:spPr>
          <a:xfrm>
            <a:off x="419080" y="129574"/>
            <a:ext cx="15519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8.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8" name="Picture 6" descr="Глава 6 ФОРМА ЧИСЕЛ . Числа: от арифметики до высшей математики">
            <a:extLst>
              <a:ext uri="{FF2B5EF4-FFF2-40B4-BE49-F238E27FC236}">
                <a16:creationId xmlns:a16="http://schemas.microsoft.com/office/drawing/2014/main" id="{BCE531D3-7E1C-3A4C-3D37-53897A5B3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307" y="932295"/>
            <a:ext cx="4493613" cy="321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49F118-EB09-0DCA-8270-1DAE58DB7862}"/>
              </a:ext>
            </a:extLst>
          </p:cNvPr>
          <p:cNvSpPr txBox="1"/>
          <p:nvPr/>
        </p:nvSpPr>
        <p:spPr>
          <a:xfrm>
            <a:off x="4072229" y="4025514"/>
            <a:ext cx="7010071" cy="1120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Треугольные – 1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6,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квадратные – 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1,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,...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вадрат и треугольник">
            <a:extLst>
              <a:ext uri="{FF2B5EF4-FFF2-40B4-BE49-F238E27FC236}">
                <a16:creationId xmlns:a16="http://schemas.microsoft.com/office/drawing/2014/main" id="{3CB94DAF-5ACC-8F47-8B1A-7F432CF321B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358961"/>
            <a:ext cx="7514655" cy="4236863"/>
          </a:xfrm>
          <a:prstGeom prst="rect">
            <a:avLst/>
          </a:prstGeom>
          <a:noFill/>
          <a:ln w="28575"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Объект 2">
            <a:extLst>
              <a:ext uri="{FF2B5EF4-FFF2-40B4-BE49-F238E27FC236}">
                <a16:creationId xmlns:a16="http://schemas.microsoft.com/office/drawing/2014/main" id="{1269D55F-2B09-DED2-2F50-1A8519AF8B5E}"/>
              </a:ext>
            </a:extLst>
          </p:cNvPr>
          <p:cNvSpPr txBox="1">
            <a:spLocks/>
          </p:cNvSpPr>
          <p:nvPr/>
        </p:nvSpPr>
        <p:spPr>
          <a:xfrm>
            <a:off x="9791676" y="358961"/>
            <a:ext cx="1827320" cy="1181047"/>
          </a:xfrm>
          <a:prstGeom prst="rect">
            <a:avLst/>
          </a:prstGeom>
          <a:solidFill>
            <a:srgbClr val="FFFF00"/>
          </a:solidFill>
        </p:spPr>
        <p:txBody>
          <a:bodyPr vert="horz" lIns="0" tIns="45720" rIns="0" bIns="45720" rtlCol="0" anchor="ctr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marR="0" lvl="0" indent="-9144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80FA43-0FA5-E90D-021F-6F775AE80230}"/>
              </a:ext>
            </a:extLst>
          </p:cNvPr>
          <p:cNvSpPr txBox="1"/>
          <p:nvPr/>
        </p:nvSpPr>
        <p:spPr>
          <a:xfrm rot="578508">
            <a:off x="7283364" y="2189260"/>
            <a:ext cx="4388406" cy="3970318"/>
          </a:xfrm>
          <a:prstGeom prst="rect">
            <a:avLst/>
          </a:prstGeom>
          <a:noFill/>
          <a:ln w="28575"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91440" marR="0" lvl="0" indent="-9144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одинаковых шариков можно сложить в виде треугольника, но нельзя сложить в виде квадрата — одного шарика не хватает. Из какого количества шариков, не превосходящего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можно сложить как треугольник, так и квадрат?</a:t>
            </a:r>
          </a:p>
        </p:txBody>
      </p:sp>
    </p:spTree>
    <p:extLst>
      <p:ext uri="{BB962C8B-B14F-4D97-AF65-F5344CB8AC3E}">
        <p14:creationId xmlns:p14="http://schemas.microsoft.com/office/powerpoint/2010/main" val="3892514997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958" y="4680953"/>
            <a:ext cx="864489" cy="8963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95" y="4475581"/>
            <a:ext cx="362824" cy="41074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775" y="5335339"/>
            <a:ext cx="382530" cy="36910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573" y="6095354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821" y="5572779"/>
            <a:ext cx="500801" cy="5225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66" y="5718132"/>
            <a:ext cx="573085" cy="65213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775" y="665619"/>
            <a:ext cx="904875" cy="63817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1153" y="5840797"/>
            <a:ext cx="555294" cy="52946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66" y="3928833"/>
            <a:ext cx="1809750" cy="63817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92" y="4680953"/>
            <a:ext cx="1636828" cy="20139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166" y="2891057"/>
            <a:ext cx="11435834" cy="59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число символизировал рисунок лягушки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505AE-B062-4F14-F1F9-B565575CFF34}"/>
              </a:ext>
            </a:extLst>
          </p:cNvPr>
          <p:cNvSpPr txBox="1"/>
          <p:nvPr/>
        </p:nvSpPr>
        <p:spPr>
          <a:xfrm>
            <a:off x="285098" y="49931"/>
            <a:ext cx="14174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9.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32E042-4699-FFC9-B257-AF753D86C1F0}"/>
              </a:ext>
            </a:extLst>
          </p:cNvPr>
          <p:cNvSpPr txBox="1"/>
          <p:nvPr/>
        </p:nvSpPr>
        <p:spPr>
          <a:xfrm>
            <a:off x="-7374" y="440384"/>
            <a:ext cx="12157285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2000 лет до н.э. народы Египта достигли довольно высокой культуры и заложили основы многих разделов науки, в том числе и математики.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найденных папирусов видно, что в цифрах египтян отразилась окружающая их природа.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Вначале египтяне изображали единицу в виде палки или посоха,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 десять рисовали как две соединённые вместе руки, сто в виде свёрнутого листа пальмы, тысячу изображали как цветок лотоса, и т.д.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лягушки тоже означал некоторое число, может быть, такое потому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что после разлива Нила их очень много появлялось на берегах реки.</a:t>
            </a:r>
            <a:b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98" name="Picture 2" descr="Изображение">
            <a:extLst>
              <a:ext uri="{FF2B5EF4-FFF2-40B4-BE49-F238E27FC236}">
                <a16:creationId xmlns:a16="http://schemas.microsoft.com/office/drawing/2014/main" id="{3F606C78-FD8B-3412-5B04-725C8C179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434" y="3509872"/>
            <a:ext cx="54864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Взрыв: 8 точек 9">
            <a:extLst>
              <a:ext uri="{FF2B5EF4-FFF2-40B4-BE49-F238E27FC236}">
                <a16:creationId xmlns:a16="http://schemas.microsoft.com/office/drawing/2014/main" id="{1E95CE86-3CBB-2AEA-8D5D-988FE2227C1F}"/>
              </a:ext>
            </a:extLst>
          </p:cNvPr>
          <p:cNvSpPr/>
          <p:nvPr/>
        </p:nvSpPr>
        <p:spPr>
          <a:xfrm>
            <a:off x="6258560" y="5269962"/>
            <a:ext cx="1396943" cy="896339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FAEACF-3C0F-7D86-9482-98A54D6F3514}"/>
              </a:ext>
            </a:extLst>
          </p:cNvPr>
          <p:cNvSpPr txBox="1"/>
          <p:nvPr/>
        </p:nvSpPr>
        <p:spPr>
          <a:xfrm>
            <a:off x="3066469" y="3740964"/>
            <a:ext cx="2408416" cy="829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100 000</a:t>
            </a:r>
          </a:p>
        </p:txBody>
      </p:sp>
    </p:spTree>
    <p:extLst>
      <p:ext uri="{BB962C8B-B14F-4D97-AF65-F5344CB8AC3E}">
        <p14:creationId xmlns:p14="http://schemas.microsoft.com/office/powerpoint/2010/main" val="30179966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3" y="4655489"/>
            <a:ext cx="1415402" cy="201739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909" y="4628609"/>
            <a:ext cx="362824" cy="41074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01" y="4740586"/>
            <a:ext cx="470785" cy="59753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710" y="4295470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4971">
            <a:off x="134846" y="5224769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998" y="4681597"/>
            <a:ext cx="416339" cy="43854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878" y="6115817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996" y="5550834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88" y="2609456"/>
            <a:ext cx="1762152" cy="187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5860" y="653386"/>
            <a:ext cx="6993822" cy="2211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старинную единицу длины,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которая легла в основу имени сказочной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героини.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0F9F63-93E2-C89C-9388-DA5EA113D35B}"/>
              </a:ext>
            </a:extLst>
          </p:cNvPr>
          <p:cNvSpPr txBox="1"/>
          <p:nvPr/>
        </p:nvSpPr>
        <p:spPr>
          <a:xfrm>
            <a:off x="382474" y="183711"/>
            <a:ext cx="17118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10.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971488-5A99-35DC-8A86-468E687A7888}"/>
              </a:ext>
            </a:extLst>
          </p:cNvPr>
          <p:cNvSpPr txBox="1"/>
          <p:nvPr/>
        </p:nvSpPr>
        <p:spPr>
          <a:xfrm>
            <a:off x="3075102" y="2511171"/>
            <a:ext cx="208643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Ответ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Дюйм.</a:t>
            </a:r>
            <a:endParaRPr lang="ru-RU" sz="4800" b="1" dirty="0"/>
          </a:p>
        </p:txBody>
      </p:sp>
      <p:pic>
        <p:nvPicPr>
          <p:cNvPr id="5122" name="Picture 2" descr="Дюймовочка в сказочных загадок для детей | ПараФраз">
            <a:extLst>
              <a:ext uri="{FF2B5EF4-FFF2-40B4-BE49-F238E27FC236}">
                <a16:creationId xmlns:a16="http://schemas.microsoft.com/office/drawing/2014/main" id="{52239B28-133D-F41B-01EF-7270B7CB8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063" y="62467"/>
            <a:ext cx="4391485" cy="3491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к перевести дюймы в сантиметры">
            <a:extLst>
              <a:ext uri="{FF2B5EF4-FFF2-40B4-BE49-F238E27FC236}">
                <a16:creationId xmlns:a16="http://schemas.microsoft.com/office/drawing/2014/main" id="{A2931A5A-3BBA-D1BB-D0D7-2EC8B528E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680" y="3610910"/>
            <a:ext cx="5911992" cy="319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10954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3373765"/>
            <a:ext cx="2227716" cy="31752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432" y="5509619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46" y="4306068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411667" y="5463184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630" y="6096906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906" y="5928902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312" y="6062078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38" y="6281460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31" y="5484207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5" y="4714055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008" y="6260175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27" y="406756"/>
            <a:ext cx="1068566" cy="75362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822" y="6123804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9628">
            <a:off x="293882" y="2931760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184" y="4118844"/>
            <a:ext cx="2283581" cy="243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34323" y="591720"/>
            <a:ext cx="9183562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2.</a:t>
            </a:r>
            <a:r>
              <a:rPr lang="ru-RU" sz="24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Почти все названия геометрических фигур греческого происхождения, как и слово «геометрия».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Однако эти термины вошли в русский язык не непосредственно из греческого, а через латинский язык.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09408" y="2724517"/>
            <a:ext cx="8636415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четырёхугольник носит название бубна древних греков. Назовите этот четырёхугольник.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D93FC1-FCFF-315A-8514-DE1643A992D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23" y="284699"/>
            <a:ext cx="21431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3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036" y="5314335"/>
            <a:ext cx="946647" cy="13492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76" y="6132967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963388" y="6136667"/>
            <a:ext cx="457488" cy="60363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87" y="6205902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53" y="5883172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6" y="5437204"/>
            <a:ext cx="1518402" cy="111328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5" y="5253416"/>
            <a:ext cx="1073128" cy="75683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614" y="5183977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364" y="4808151"/>
            <a:ext cx="1667628" cy="177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3717" y="345860"/>
            <a:ext cx="11515219" cy="2839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-Скажи мне, знаменитый Пифагор, сколько учеников посещают твою школу и слушают твои беседы?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-Вот сколько, - ответил философ.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Половина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изучает математику,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четверть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музыку.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Седьмая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часть пребывает в молчании,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и, кроме того, есть ещё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женщины.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4628" y="2918923"/>
            <a:ext cx="4930132" cy="15844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учеников посещают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школу Пифагора?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3DFA78-3DD8-216F-CA5B-C7C58E2BBA0D}"/>
              </a:ext>
            </a:extLst>
          </p:cNvPr>
          <p:cNvSpPr txBox="1"/>
          <p:nvPr/>
        </p:nvSpPr>
        <p:spPr>
          <a:xfrm>
            <a:off x="4638428" y="53550"/>
            <a:ext cx="14326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11.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23AE59-1C85-1711-BEFD-E24AA136687C}"/>
              </a:ext>
            </a:extLst>
          </p:cNvPr>
          <p:cNvSpPr txBox="1"/>
          <p:nvPr/>
        </p:nvSpPr>
        <p:spPr>
          <a:xfrm>
            <a:off x="5877863" y="1264664"/>
            <a:ext cx="631413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Ответ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Школу посещали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28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человек; из них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математикой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занимались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14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музыкой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находились в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молчании 4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человека</a:t>
            </a:r>
          </a:p>
          <a:p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 женщины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4463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032" y="5580593"/>
            <a:ext cx="775090" cy="110474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153" y="6264250"/>
            <a:ext cx="362824" cy="41074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475" y="6214780"/>
            <a:ext cx="416339" cy="43854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3564" y="140106"/>
            <a:ext cx="988331" cy="6970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969" y="5313929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90" y="4992721"/>
            <a:ext cx="1528307" cy="162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2303" y="495616"/>
            <a:ext cx="11473655" cy="236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-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русский учёный, российский преподаватель математики в Школе математических и навигационных наук в Москве (с1701),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 первого русского печатного руководства «Арифметика» (1703).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его книге учились многие известные люди, например, Ломоносов.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особые заслуги Пётр I заменил ему фамилию Телятин на …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6307" y="2840947"/>
            <a:ext cx="6301340" cy="655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на какую?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0C8225-E996-E2D6-F1C2-DCE6A0D4BC1A}"/>
              </a:ext>
            </a:extLst>
          </p:cNvPr>
          <p:cNvSpPr txBox="1"/>
          <p:nvPr/>
        </p:nvSpPr>
        <p:spPr>
          <a:xfrm>
            <a:off x="542502" y="147313"/>
            <a:ext cx="18944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12.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64A52C-875E-E1EA-40FD-0F04147D3319}"/>
              </a:ext>
            </a:extLst>
          </p:cNvPr>
          <p:cNvSpPr txBox="1"/>
          <p:nvPr/>
        </p:nvSpPr>
        <p:spPr>
          <a:xfrm>
            <a:off x="336307" y="3401499"/>
            <a:ext cx="82851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Ответ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Магницкий Леонтий Филиппович (1669-1739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г.г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.)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русский математик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педагог – притягивает к знаниям, как магнит</a:t>
            </a:r>
            <a:endParaRPr lang="ru-RU" sz="3200" b="1" dirty="0"/>
          </a:p>
        </p:txBody>
      </p:sp>
      <p:pic>
        <p:nvPicPr>
          <p:cNvPr id="1026" name="Picture 2" descr="Магницкий Л.Ф.">
            <a:extLst>
              <a:ext uri="{FF2B5EF4-FFF2-40B4-BE49-F238E27FC236}">
                <a16:creationId xmlns:a16="http://schemas.microsoft.com/office/drawing/2014/main" id="{66185EDD-FD41-A5BD-E8AC-1BD3D87FE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904" y="2749801"/>
            <a:ext cx="2891461" cy="379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30703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Гифка хорошо веселье анимация гиф картинка, скачать анимированный gif на  GIFER">
            <a:extLst>
              <a:ext uri="{FF2B5EF4-FFF2-40B4-BE49-F238E27FC236}">
                <a16:creationId xmlns:a16="http://schemas.microsoft.com/office/drawing/2014/main" id="{80F6DEAB-9693-9042-6496-F01EB02C47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7202">
            <a:off x="8736929" y="3373324"/>
            <a:ext cx="2985057" cy="2985057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514" y="4708720"/>
            <a:ext cx="1106894" cy="78065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38" y="4968373"/>
            <a:ext cx="1214016" cy="173035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820664" y="5925097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061" y="6248336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363" y="5601533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120" y="5579556"/>
            <a:ext cx="408635" cy="46435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88" y="5700318"/>
            <a:ext cx="1231286" cy="902776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512" y="4471962"/>
            <a:ext cx="1953812" cy="207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6933" y="3226416"/>
            <a:ext cx="8407262" cy="1120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Внимание вопрос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Что лежит внутри черного ящика?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4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ECABF4-B268-6E33-A22C-CBEBF42C9916}"/>
              </a:ext>
            </a:extLst>
          </p:cNvPr>
          <p:cNvSpPr txBox="1"/>
          <p:nvPr/>
        </p:nvSpPr>
        <p:spPr>
          <a:xfrm>
            <a:off x="309051" y="461542"/>
            <a:ext cx="1188294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многие сотни лет конструкция этого предмета не изменилась.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Внутри черного ящика лежит предмет, который был изобретен в Древней Греции.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Умение пользоваться этим предметом считалось верхом совершенства, а уж умение решать задачи с его помощью – признаком большого ума.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Этот предмет незаменим в архитектуре и строительстве.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8906E-2154-018A-A4A6-DE6E02ACF9F8}"/>
              </a:ext>
            </a:extLst>
          </p:cNvPr>
          <p:cNvSpPr txBox="1"/>
          <p:nvPr/>
        </p:nvSpPr>
        <p:spPr>
          <a:xfrm>
            <a:off x="496933" y="83456"/>
            <a:ext cx="6094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13. Внимание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ЧЁРНЫЙ ЯЩИК!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3B24AD-8307-546D-9C32-FC9A77068542}"/>
              </a:ext>
            </a:extLst>
          </p:cNvPr>
          <p:cNvSpPr txBox="1"/>
          <p:nvPr/>
        </p:nvSpPr>
        <p:spPr>
          <a:xfrm>
            <a:off x="3876395" y="4145037"/>
            <a:ext cx="30663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циркуль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95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96196" y="1678793"/>
            <a:ext cx="6804971" cy="1113290"/>
          </a:xfrm>
          <a:noFill/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007" y="4535797"/>
            <a:ext cx="1415402" cy="201739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329" y="5801352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76" y="6132967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304403" y="4813961"/>
            <a:ext cx="457488" cy="60363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2371" y="5107977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442" y="5569173"/>
            <a:ext cx="408635" cy="46435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790" y="5308686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331" y="4917042"/>
            <a:ext cx="573085" cy="65213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3" y="5414176"/>
            <a:ext cx="1645961" cy="116083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44" y="4846032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961" y="4436953"/>
            <a:ext cx="2081510" cy="221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7337" y="457461"/>
            <a:ext cx="1147365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На первой странице одной детской книжки нарисована цапля,</a:t>
            </a: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на следующей- человек,</a:t>
            </a: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на третьей- подставка для фотоаппарата,</a:t>
            </a: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затем- кошка.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0400" y="3245326"/>
            <a:ext cx="9154261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Внимание вопрос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А кто единолично занимает восьмую страницу этой книжки?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75072F-CDBD-0971-1080-D627B3CD865E}"/>
              </a:ext>
            </a:extLst>
          </p:cNvPr>
          <p:cNvSpPr txBox="1"/>
          <p:nvPr/>
        </p:nvSpPr>
        <p:spPr>
          <a:xfrm>
            <a:off x="655047" y="38705"/>
            <a:ext cx="22728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Вопрос 14.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AF427-08B1-AD08-6A4D-B8C4DDF00A98}"/>
              </a:ext>
            </a:extLst>
          </p:cNvPr>
          <p:cNvSpPr txBox="1"/>
          <p:nvPr/>
        </p:nvSpPr>
        <p:spPr>
          <a:xfrm>
            <a:off x="3062476" y="4079165"/>
            <a:ext cx="34313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</a:t>
            </a:r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осьминог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7D5684C-AD9F-935C-E777-8B5CC95D80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0607">
            <a:off x="8613936" y="1245327"/>
            <a:ext cx="3325177" cy="2490860"/>
          </a:xfrm>
          <a:prstGeom prst="rect">
            <a:avLst/>
          </a:prstGeom>
          <a:noFill/>
          <a:ln w="28575"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88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Итак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Победитель….</a:t>
            </a:r>
          </a:p>
        </p:txBody>
      </p:sp>
      <p:pic>
        <p:nvPicPr>
          <p:cNvPr id="3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211" y="2830818"/>
            <a:ext cx="1935538" cy="205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40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353" y="5509619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20" y="4923751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725778" y="5125424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05" y="5957006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141" y="4746955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1" y="5735324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912" y="6152588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415" y="5612318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04" y="5083193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366" y="4105722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8" y="97485"/>
            <a:ext cx="904876" cy="63817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7556" y="4397774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5944">
            <a:off x="57646" y="3936699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240" y="4397180"/>
            <a:ext cx="1877750" cy="199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1832" y="-18291"/>
            <a:ext cx="11799405" cy="3352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3.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французский философ, математик, физик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заложил основы аналитической геометрии, дал понятия переменной величины и функции,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ввел многие алгебраические обозначения: знаки переменных величин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(x, y, z...), коэффициентов (a, b, c...).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Имя этого математика носит прямоугольная система координат.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3356352"/>
            <a:ext cx="8256906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этого математика.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5F0AC9-656E-CFC5-69E9-949762E4577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794" y="4195833"/>
            <a:ext cx="21431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91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4" y="4279019"/>
            <a:ext cx="1345778" cy="191815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388" y="5726367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86" y="4920169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1452265" y="6083895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311" y="5071249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360" y="5826172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589" y="6102375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749" y="6225130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214" y="4687708"/>
            <a:ext cx="1042447" cy="76432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48" y="5904443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492" y="5240875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03" y="5405897"/>
            <a:ext cx="1645961" cy="116083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202" y="5981911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11" y="6015467"/>
            <a:ext cx="1809750" cy="638175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9809" y="4598107"/>
            <a:ext cx="1931584" cy="205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4148" y="91696"/>
            <a:ext cx="12023103" cy="3565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17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4.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252730" indent="-342900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прибор появился около 2500 лет назад и был широко распространён в Египте, Китае, Греции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2730" indent="-342900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служил не столько для облегчения вычислений, сколько для запоминания промежуточных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результатов.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Известны разновидности его: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греческий или египетский в виде дощечки, на которой проводили линии или выдалбливали желобки, в которые колонками клали камешки;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китайский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суан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-пан и японский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соробан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шариками, нанизанными на прутики.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него похож русский прибор — счеты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появившиеся приблизительно в 16 или 17 веке.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1270" y="3705021"/>
            <a:ext cx="10842803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1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этот первый вычислительный прибор.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641B4F-03B0-F99E-3F2A-10994A8CAE9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665" y="4799675"/>
            <a:ext cx="2089343" cy="60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46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60104" y="1678793"/>
            <a:ext cx="3275509" cy="1113290"/>
          </a:xfrm>
          <a:noFill/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93" y="3377993"/>
            <a:ext cx="2227716" cy="31752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070" y="4952703"/>
            <a:ext cx="635915" cy="6593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76" y="6132967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866488" y="465088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198" y="617460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425" y="4355169"/>
            <a:ext cx="470785" cy="597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4106" y="3833448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53" y="5883172"/>
            <a:ext cx="410657" cy="4285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765" y="5649258"/>
            <a:ext cx="1518402" cy="111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90" y="5839291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501" y="5599321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82" y="4297806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503" y="280328"/>
            <a:ext cx="1286925" cy="90762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463" y="5607331"/>
            <a:ext cx="451536" cy="43053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2828">
            <a:off x="245733" y="4751414"/>
            <a:ext cx="1394174" cy="491630"/>
          </a:xfrm>
          <a:prstGeom prst="rect">
            <a:avLst/>
          </a:prstGeom>
        </p:spPr>
      </p:pic>
      <p:pic>
        <p:nvPicPr>
          <p:cNvPr id="32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6DD59C08-6B43-44A5-B4B1-5BA149FB6B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020" y="4551752"/>
            <a:ext cx="1932558" cy="205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5996" y="39715"/>
            <a:ext cx="11960008" cy="3242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5.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ОН, древнегреческий математик. Работал в Александрии в III в. до н. э.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Главный Его труд - 13 книг, в котором были систематизированы основные геометрические сведения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содержались основы античной математики, элементарной геометрии, теории чисел, и методы определения площадей и объемов,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Это Его произведение оказало огромное влияние на развитие математики.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5300" y="3381276"/>
            <a:ext cx="6935678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Его знаменитое сочинение.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59E189-F016-219D-868F-44BBA70550E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62" y="4491519"/>
            <a:ext cx="2089343" cy="60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2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652" y="4725266"/>
            <a:ext cx="684824" cy="71005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200" y="5717280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1099548" y="5835709"/>
            <a:ext cx="638694" cy="84272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903" y="4328927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845" y="4790215"/>
            <a:ext cx="586145" cy="7439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411" y="5473575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14" y="4864048"/>
            <a:ext cx="500801" cy="5225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57" y="4864048"/>
            <a:ext cx="1827940" cy="13402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093" y="4396779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214" y="5125336"/>
            <a:ext cx="1645961" cy="116083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093" y="5176288"/>
            <a:ext cx="555294" cy="52946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300" y="4464627"/>
            <a:ext cx="1809750" cy="63817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665" y="4482239"/>
            <a:ext cx="1438351" cy="1906165"/>
          </a:xfrm>
          <a:prstGeom prst="rect">
            <a:avLst/>
          </a:prstGeom>
        </p:spPr>
      </p:pic>
      <p:pic>
        <p:nvPicPr>
          <p:cNvPr id="33" name="Picture 2" descr="Волчок Скачущий всадник купить в Санкт-Петербурге в магазине оригинальных  подарков">
            <a:extLst>
              <a:ext uri="{FF2B5EF4-FFF2-40B4-BE49-F238E27FC236}">
                <a16:creationId xmlns:a16="http://schemas.microsoft.com/office/drawing/2014/main" id="{D073BDD6-BC36-45DA-9826-EB180D0577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313" y="4282606"/>
            <a:ext cx="2141593" cy="227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4074"/>
            <a:ext cx="11600491" cy="3839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6.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Понятие числа зародилось в глубокой древности.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протяжении веков это понятие подвергалось расширению и обобщению.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 числа долгое время считали «фальшивыми» и истолковывали как «долг», как недостачу.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действий над числами длительное время рассматривались лишь для случаев сложения и вычитания. Например, индийские математики VII в. так формулировали эти правила: «Сумма двух имуществ есть имущество, сумма двух долгов есть долг, сумма имущества и долга равна их разности».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Лишь в XVII в. с использованием метода координат эти числа были признаны в качестве равноправных с положительными.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7289" y="3789634"/>
            <a:ext cx="8378497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эти «фальшивые» числа.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DCED26-C67D-C150-ACDB-8C3BA7BC861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62" y="4491519"/>
            <a:ext cx="2089343" cy="60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2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473" y="6052650"/>
            <a:ext cx="511740" cy="53059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30" y="5057503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1218072" y="5623724"/>
            <a:ext cx="638694" cy="84272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372" y="5814200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803" y="5839291"/>
            <a:ext cx="586145" cy="7439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355" y="5339506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91" y="2938947"/>
            <a:ext cx="500801" cy="5225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98" y="5328634"/>
            <a:ext cx="1827940" cy="134024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07" y="1776541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01" y="5825813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281" y="5257509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4" y="90742"/>
            <a:ext cx="1645961" cy="116083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056" y="5946534"/>
            <a:ext cx="555294" cy="52946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764" y="5221260"/>
            <a:ext cx="1809750" cy="63817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76" y="4623252"/>
            <a:ext cx="1879587" cy="21601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95653" y="4565278"/>
            <a:ext cx="9502088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вопрос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4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имя этого древнего математика.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7F7DD7-A966-9D60-0F6A-29FC4CC8A69D}"/>
              </a:ext>
            </a:extLst>
          </p:cNvPr>
          <p:cNvSpPr txBox="1"/>
          <p:nvPr/>
        </p:nvSpPr>
        <p:spPr>
          <a:xfrm>
            <a:off x="2010980" y="67838"/>
            <a:ext cx="45828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7.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35D786-4AEE-1774-CE0D-05E16D9E4610}"/>
              </a:ext>
            </a:extLst>
          </p:cNvPr>
          <p:cNvSpPr txBox="1"/>
          <p:nvPr/>
        </p:nvSpPr>
        <p:spPr>
          <a:xfrm>
            <a:off x="1582222" y="457876"/>
            <a:ext cx="1046138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Образование получил в Александрии и в Афинах.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древнегреческий ученый родился в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Кирене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(Северная Африка).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Служил воспитателем наследного принца при дворе Птолемея III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Эвергета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225 г. до н. э. начал заведовать Александрийской библиотекой.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Заложил основы математической географии, впервые измерил дугу меридиана.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Составил каталог 675 неподвижных звезд.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Первый известный учёный, вычисливший размеры Земли.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редл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ожил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вводить лишний день в календарь каждые 4 года,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кроме того, стал известен тем, что отсеял простые числа, прокалывая их на восковой дощечке.</a:t>
            </a:r>
            <a:endParaRPr lang="ru-RU" sz="24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5D326C2-A7DB-25DC-3514-C7BD26335AC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171" y="254006"/>
            <a:ext cx="2089343" cy="60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4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966" y="5862732"/>
            <a:ext cx="864489" cy="8963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56" y="6105530"/>
            <a:ext cx="362824" cy="410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8715184" y="5803965"/>
            <a:ext cx="638694" cy="84272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775" y="5335339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833" y="5704878"/>
            <a:ext cx="586145" cy="7439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548" y="6198436"/>
            <a:ext cx="408635" cy="4643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14" y="6076854"/>
            <a:ext cx="500801" cy="5225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268" y="5905003"/>
            <a:ext cx="1013535" cy="74312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6" y="5030022"/>
            <a:ext cx="573085" cy="65213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923" y="6010287"/>
            <a:ext cx="416339" cy="43854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269" y="5679212"/>
            <a:ext cx="1042447" cy="7101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664" y="185793"/>
            <a:ext cx="1848496" cy="130367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1153" y="5840797"/>
            <a:ext cx="555294" cy="52946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028" y="5617215"/>
            <a:ext cx="1809750" cy="63817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53617" y="2937281"/>
            <a:ext cx="9103939" cy="2242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Внимание вопрос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0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Древние греки очень любили геометрию, даже числам имена придумывали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примеру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«треугольные», «квадратные».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два таких числа.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A6D74A-0423-199C-3340-C4CA7CDF8B2A}"/>
              </a:ext>
            </a:extLst>
          </p:cNvPr>
          <p:cNvSpPr txBox="1"/>
          <p:nvPr/>
        </p:nvSpPr>
        <p:spPr>
          <a:xfrm>
            <a:off x="419080" y="12957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8.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справка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B5369B-F90E-9F5C-82BF-E7FD589A9E7B}"/>
              </a:ext>
            </a:extLst>
          </p:cNvPr>
          <p:cNvSpPr txBox="1"/>
          <p:nvPr/>
        </p:nvSpPr>
        <p:spPr>
          <a:xfrm>
            <a:off x="90090" y="593607"/>
            <a:ext cx="1094991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Древние греки любили, более того, боготворили числа.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Они даже давали числам имена.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например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древнегреческими учёными – последователями Пифагора открыты дружественные числа.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Они называли 2 числа, каждое из которых равно сумме делителей другого (не считая самого числа). Пифагорейцы знали только одну пару дружественных чисел: 220 и 284.</a:t>
            </a: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E946207-15C5-499B-298D-163F282DE17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453" y="300816"/>
            <a:ext cx="2089343" cy="60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58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dcmitype/"/>
    <ds:schemaRef ds:uri="6ee78bd2-4339-4042-adc0-bcc646419980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2547570a-e5f4-4946-a4c3-82580e42479e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1241</TotalTime>
  <Words>2558</Words>
  <Application>Microsoft Office PowerPoint</Application>
  <PresentationFormat>Широкоэкранный</PresentationFormat>
  <Paragraphs>345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5" baseType="lpstr">
      <vt:lpstr>Arial</vt:lpstr>
      <vt:lpstr>Calibri</vt:lpstr>
      <vt:lpstr>Cambria Math</vt:lpstr>
      <vt:lpstr>Comic Sans MS</vt:lpstr>
      <vt:lpstr>Libre Baskerville</vt:lpstr>
      <vt:lpstr>Segoe UI</vt:lpstr>
      <vt:lpstr>Segoe UI Light</vt:lpstr>
      <vt:lpstr>Symbol</vt:lpstr>
      <vt:lpstr>Times New Roman</vt:lpstr>
      <vt:lpstr>Wingdings</vt:lpstr>
      <vt:lpstr>Тема1</vt:lpstr>
      <vt:lpstr>Что? Где? Когда? </vt:lpstr>
      <vt:lpstr>Вопрос 1. Историческая справка: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</vt:lpstr>
      <vt:lpstr> </vt:lpstr>
      <vt:lpstr> </vt:lpstr>
      <vt:lpstr> </vt:lpstr>
      <vt:lpstr> </vt:lpstr>
      <vt:lpstr>Проверим….</vt:lpstr>
      <vt:lpstr>Ответ: 1=1^234567890, 1=〖123456789〗^0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</vt:lpstr>
      <vt:lpstr> </vt:lpstr>
      <vt:lpstr> </vt:lpstr>
      <vt:lpstr> </vt:lpstr>
      <vt:lpstr>Итак? Победитель….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Что? Где? Когда?</dc:title>
  <dc:creator>Татьяна Логунова</dc:creator>
  <cp:lastModifiedBy>Татьяна Логунова</cp:lastModifiedBy>
  <cp:revision>140</cp:revision>
  <dcterms:created xsi:type="dcterms:W3CDTF">2021-10-28T07:54:58Z</dcterms:created>
  <dcterms:modified xsi:type="dcterms:W3CDTF">2024-03-20T21:10:56Z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