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9" r:id="rId6"/>
    <p:sldId id="260" r:id="rId7"/>
    <p:sldId id="261" r:id="rId8"/>
    <p:sldId id="262" r:id="rId9"/>
    <p:sldId id="263" r:id="rId10"/>
    <p:sldId id="265" r:id="rId11"/>
    <p:sldId id="258" r:id="rId12"/>
    <p:sldId id="282" r:id="rId13"/>
    <p:sldId id="266" r:id="rId14"/>
    <p:sldId id="268" r:id="rId15"/>
    <p:sldId id="267" r:id="rId16"/>
    <p:sldId id="269" r:id="rId17"/>
    <p:sldId id="270" r:id="rId18"/>
    <p:sldId id="271" r:id="rId19"/>
    <p:sldId id="264" r:id="rId20"/>
    <p:sldId id="272" r:id="rId21"/>
    <p:sldId id="273" r:id="rId22"/>
    <p:sldId id="274" r:id="rId23"/>
    <p:sldId id="275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13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6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4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9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2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2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2B4C-AD6E-49DD-B163-CF5DB10A5BE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68F2-C27D-4AD6-B703-B73C76A46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7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3404" y="1793135"/>
            <a:ext cx="9144000" cy="67668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Лекция 10б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52954"/>
            <a:ext cx="9144000" cy="4870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5" y="1365426"/>
            <a:ext cx="6096000" cy="416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96" y="5611091"/>
            <a:ext cx="1034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Уинстон Черчилль (премьер-министр Англии): </a:t>
            </a:r>
          </a:p>
          <a:p>
            <a:pPr algn="ctr"/>
            <a:r>
              <a:rPr lang="ru-RU" sz="2400" b="1" dirty="0" smtClean="0"/>
              <a:t>Никогда не сдавайтесь, никогда, никогда, ни в большом, ни в малом, </a:t>
            </a:r>
          </a:p>
          <a:p>
            <a:pPr algn="ctr"/>
            <a:r>
              <a:rPr lang="ru-RU" sz="2400" b="1" dirty="0" smtClean="0"/>
              <a:t>ни в крупном, ни в мелком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135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09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Генотип – совокупность всех генов организма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Фенотип – совокупность всех свойств и признаков организма, сложившаяся в процессе его индивидуального развития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980902"/>
            <a:ext cx="6226232" cy="5710843"/>
          </a:xfrm>
        </p:spPr>
      </p:pic>
      <p:sp>
        <p:nvSpPr>
          <p:cNvPr id="5" name="TextBox 4"/>
          <p:cNvSpPr txBox="1"/>
          <p:nvPr/>
        </p:nvSpPr>
        <p:spPr>
          <a:xfrm>
            <a:off x="6650182" y="1188720"/>
            <a:ext cx="49876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</a:rPr>
              <a:t>Постулаты классической генетики</a:t>
            </a:r>
          </a:p>
          <a:p>
            <a:r>
              <a:rPr lang="ru-RU" sz="2400" b="1" dirty="0" smtClean="0"/>
              <a:t>   1. Прямое утверждение.</a:t>
            </a:r>
          </a:p>
          <a:p>
            <a:r>
              <a:rPr lang="ru-RU" sz="2400" b="1" dirty="0" smtClean="0"/>
              <a:t>Любой фенотипический признак является результатом экспрессии всех генов, даже если их влияние исчезающе мало.</a:t>
            </a:r>
          </a:p>
          <a:p>
            <a:r>
              <a:rPr lang="ru-RU" sz="2400" b="1" dirty="0" smtClean="0"/>
              <a:t>   2. Обратное утверждение.</a:t>
            </a:r>
          </a:p>
          <a:p>
            <a:r>
              <a:rPr lang="ru-RU" sz="2400" b="1" dirty="0" smtClean="0"/>
              <a:t>Каждый ген влияет на любой признак организма, даже если его фенотипический эффект исчезающе мал.</a:t>
            </a:r>
          </a:p>
          <a:p>
            <a:pPr algn="r"/>
            <a:r>
              <a:rPr lang="ru-RU" sz="2400" b="1" dirty="0" err="1" smtClean="0"/>
              <a:t>М.Е.Лобашов</a:t>
            </a:r>
            <a:r>
              <a:rPr lang="ru-RU" sz="2400" b="1" dirty="0" smtClean="0"/>
              <a:t>. «Генетика».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159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54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Новые научные и прикладные направления, возникшие в процессе выполнения программы «Геном человека»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70" y="979687"/>
            <a:ext cx="10515600" cy="5112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73084" y="1010006"/>
            <a:ext cx="10349345" cy="669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Секвенирование генома человека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57599" y="1911927"/>
            <a:ext cx="4106487" cy="5735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Идентификация всех генов, входящих в геном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5375" y="2818015"/>
            <a:ext cx="2801390" cy="50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Молекулярная медицина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5375" y="3998422"/>
            <a:ext cx="2801390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Генетическое тестирование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5375" y="5145579"/>
            <a:ext cx="2801390" cy="77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Генные сети мультифакторных заболеваний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7775" y="2818015"/>
            <a:ext cx="304245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Генетическое разнообразие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38199" y="4222865"/>
            <a:ext cx="3102033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Фармакогеномика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775" y="5552901"/>
            <a:ext cx="31089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Гены предрасположенности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1907" y="3325091"/>
            <a:ext cx="3316777" cy="61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Генная терапия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1907" y="4522124"/>
            <a:ext cx="3316777" cy="56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Пренатальная диагностика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9971" y="5540434"/>
            <a:ext cx="3208713" cy="56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Гены моногенных болезней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737998" y="1679171"/>
            <a:ext cx="484632" cy="23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737998" y="2460455"/>
            <a:ext cx="484632" cy="357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72496" y="3337561"/>
            <a:ext cx="415636" cy="660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72496" y="4671753"/>
            <a:ext cx="484632" cy="47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4222431" flipV="1">
            <a:off x="2937919" y="1865625"/>
            <a:ext cx="301879" cy="1151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4067143">
            <a:off x="3358840" y="2703791"/>
            <a:ext cx="333795" cy="213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3974599">
            <a:off x="3482088" y="4196368"/>
            <a:ext cx="375164" cy="1885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7997967">
            <a:off x="7476950" y="3256910"/>
            <a:ext cx="349434" cy="621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7804824">
            <a:off x="7556477" y="3899211"/>
            <a:ext cx="299495" cy="805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315919">
            <a:off x="7567382" y="4523104"/>
            <a:ext cx="335720" cy="109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63840" y="1911927"/>
            <a:ext cx="319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3 257 347 282 нуклеотида</a:t>
            </a:r>
          </a:p>
          <a:p>
            <a:r>
              <a:rPr lang="ru-RU" b="1" dirty="0" smtClean="0"/>
              <a:t>Кодирующих генов 20 418</a:t>
            </a:r>
          </a:p>
          <a:p>
            <a:r>
              <a:rPr lang="ru-RU" b="1" dirty="0" err="1" smtClean="0"/>
              <a:t>Псевдогенов</a:t>
            </a:r>
            <a:r>
              <a:rPr lang="ru-RU" b="1" dirty="0" smtClean="0"/>
              <a:t> 15 195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3084" y="3582785"/>
            <a:ext cx="24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  54 474 295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041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386"/>
            <a:ext cx="10515600" cy="828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Институт акушерства, гинекологии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репруктологии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РАМН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" y="1086928"/>
            <a:ext cx="6702724" cy="5193102"/>
          </a:xfrm>
        </p:spPr>
      </p:pic>
      <p:sp>
        <p:nvSpPr>
          <p:cNvPr id="5" name="TextBox 4"/>
          <p:cNvSpPr txBox="1"/>
          <p:nvPr/>
        </p:nvSpPr>
        <p:spPr>
          <a:xfrm>
            <a:off x="7323826" y="1173192"/>
            <a:ext cx="4641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Лаборатория </a:t>
            </a:r>
            <a:r>
              <a:rPr lang="ru-RU" b="1" dirty="0" err="1" smtClean="0"/>
              <a:t>пренатальной</a:t>
            </a:r>
            <a:r>
              <a:rPr lang="ru-RU" b="1" dirty="0" smtClean="0"/>
              <a:t> диагностики.</a:t>
            </a:r>
          </a:p>
          <a:p>
            <a:r>
              <a:rPr lang="ru-RU" b="1" dirty="0" smtClean="0"/>
              <a:t>Генные нарушения:</a:t>
            </a:r>
          </a:p>
          <a:p>
            <a:pPr marL="285750" indent="-285750">
              <a:buFontTx/>
              <a:buChar char="-"/>
            </a:pPr>
            <a:r>
              <a:rPr lang="ru-RU" b="1" dirty="0" err="1"/>
              <a:t>М</a:t>
            </a:r>
            <a:r>
              <a:rPr lang="ru-RU" b="1" dirty="0" err="1" smtClean="0"/>
              <a:t>уковисцидоз</a:t>
            </a:r>
            <a:r>
              <a:rPr lang="ru-RU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Фенилкетонурия</a:t>
            </a:r>
            <a:r>
              <a:rPr lang="ru-RU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Миодистрофия</a:t>
            </a:r>
            <a:r>
              <a:rPr lang="ru-RU" b="1" dirty="0" smtClean="0"/>
              <a:t> </a:t>
            </a:r>
            <a:r>
              <a:rPr lang="ru-RU" b="1" dirty="0" err="1" smtClean="0"/>
              <a:t>Дюшенна</a:t>
            </a:r>
            <a:r>
              <a:rPr lang="ru-RU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Спинальная мышечная атрофия;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Гемофилия А и В и др.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44596" y="3148642"/>
            <a:ext cx="4408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Хромосомные нарушения: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 </a:t>
            </a:r>
            <a:r>
              <a:rPr lang="ru-RU" b="1" dirty="0" err="1" smtClean="0"/>
              <a:t>трисомия</a:t>
            </a:r>
            <a:r>
              <a:rPr lang="ru-RU" b="1" dirty="0" smtClean="0"/>
              <a:t> по хромосоме 18, 19 и 21;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- </a:t>
            </a:r>
            <a:r>
              <a:rPr lang="ru-RU" b="1" dirty="0" err="1" smtClean="0"/>
              <a:t>моносомия</a:t>
            </a:r>
            <a:r>
              <a:rPr lang="ru-RU" b="1" dirty="0" smtClean="0"/>
              <a:t> Х;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- </a:t>
            </a:r>
            <a:r>
              <a:rPr lang="ru-RU" b="1" dirty="0" err="1" smtClean="0"/>
              <a:t>дисомия</a:t>
            </a:r>
            <a:r>
              <a:rPr lang="en-US" b="1" dirty="0" smtClean="0"/>
              <a:t> Y</a:t>
            </a:r>
            <a:r>
              <a:rPr lang="ru-RU" b="1" dirty="0" smtClean="0"/>
              <a:t>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- синдром </a:t>
            </a:r>
            <a:r>
              <a:rPr lang="ru-RU" b="1" dirty="0" err="1" smtClean="0"/>
              <a:t>Клейнфельтера</a:t>
            </a:r>
            <a:r>
              <a:rPr lang="ru-RU" b="1" dirty="0" smtClean="0"/>
              <a:t> </a:t>
            </a:r>
            <a:r>
              <a:rPr lang="en-US" b="1" dirty="0" smtClean="0"/>
              <a:t>XXY.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44596" y="4761782"/>
            <a:ext cx="466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Гены предрасположенности: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сахарный диабет;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остеопороз;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бронхиальная астма и др.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767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41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«Генная сеть»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одно из важнейших понятий в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постгеномной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информатике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6" y="1030779"/>
            <a:ext cx="6483928" cy="4937760"/>
          </a:xfrm>
        </p:spPr>
      </p:pic>
      <p:sp>
        <p:nvSpPr>
          <p:cNvPr id="5" name="TextBox 4"/>
          <p:cNvSpPr txBox="1"/>
          <p:nvPr/>
        </p:nvSpPr>
        <p:spPr>
          <a:xfrm>
            <a:off x="6783185" y="741284"/>
            <a:ext cx="53118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Постгеномная</a:t>
            </a:r>
            <a:r>
              <a:rPr lang="ru-RU" sz="2000" b="1" dirty="0" smtClean="0">
                <a:solidFill>
                  <a:srgbClr val="FF0000"/>
                </a:solidFill>
              </a:rPr>
              <a:t> информатика </a:t>
            </a:r>
            <a:r>
              <a:rPr lang="ru-RU" sz="2000" b="1" dirty="0" smtClean="0"/>
              <a:t>– раздел </a:t>
            </a:r>
            <a:r>
              <a:rPr lang="ru-RU" sz="2000" b="1" dirty="0" err="1" smtClean="0"/>
              <a:t>биоинформатики</a:t>
            </a:r>
            <a:r>
              <a:rPr lang="ru-RU" sz="2000" b="1" dirty="0" smtClean="0"/>
              <a:t>, основанный на компьютерных базах данных о структуре и функциях генома в целом.</a:t>
            </a:r>
          </a:p>
          <a:p>
            <a:r>
              <a:rPr lang="ru-RU" sz="2000" b="1" dirty="0" smtClean="0"/>
              <a:t>   Фенотипические признаки организма (молекулярные, биохимические, физиологические, психологические) контролируются группами генов, которые функционируют координированно («генные сети»). </a:t>
            </a:r>
          </a:p>
          <a:p>
            <a:r>
              <a:rPr lang="ru-RU" sz="2000" b="1" dirty="0" smtClean="0"/>
              <a:t>   Все процессы в организме – результат взаимодействия (интеграции) его генных сетей. Локальные генные сети интегрированы в общую глобальную сеть организма.</a:t>
            </a:r>
          </a:p>
          <a:p>
            <a:r>
              <a:rPr lang="ru-RU" sz="2000" b="1" dirty="0" smtClean="0"/>
              <a:t>   В терминах </a:t>
            </a:r>
            <a:r>
              <a:rPr lang="ru-RU" sz="2000" b="1" dirty="0" err="1" smtClean="0"/>
              <a:t>постгеномной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биоинформатики</a:t>
            </a:r>
            <a:r>
              <a:rPr lang="ru-RU" sz="2000" b="1" dirty="0" smtClean="0"/>
              <a:t>  каждый человек – глобальная сеть из множества локальных генных сетей – «сеть сетей».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505" y="6035040"/>
            <a:ext cx="666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Алгоритмы построения сетей см., например:</a:t>
            </a:r>
          </a:p>
          <a:p>
            <a:pPr algn="ctr"/>
            <a:r>
              <a:rPr lang="en-US" b="1" i="1" dirty="0" smtClean="0"/>
              <a:t>Gene Network Construction Kit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4904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8562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Однонуклеотидный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полиморфизм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(повторение – мать учения)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3" y="1113573"/>
            <a:ext cx="7780712" cy="3975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48" y="1113573"/>
            <a:ext cx="3710161" cy="379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943" y="5345084"/>
            <a:ext cx="11887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Однонуклеотидный</a:t>
            </a:r>
            <a:r>
              <a:rPr lang="ru-RU" b="1" dirty="0" smtClean="0"/>
              <a:t> полиморфизм (ОНП, </a:t>
            </a:r>
            <a:r>
              <a:rPr lang="en-US" b="1" dirty="0" smtClean="0"/>
              <a:t> SNP) – </a:t>
            </a:r>
            <a:r>
              <a:rPr lang="ru-RU" b="1" dirty="0" smtClean="0"/>
              <a:t>отличия последовательностей ДНК в один нуклеотид (</a:t>
            </a:r>
            <a:r>
              <a:rPr lang="en-US" b="1" dirty="0" smtClean="0"/>
              <a:t>A, T, G</a:t>
            </a:r>
            <a:r>
              <a:rPr lang="ru-RU" b="1" dirty="0" smtClean="0"/>
              <a:t> или С) между гомологичными участками гомологичных хромосом.</a:t>
            </a:r>
          </a:p>
          <a:p>
            <a:r>
              <a:rPr lang="ru-RU" b="1" dirty="0" smtClean="0"/>
              <a:t>Гомологичные хромосомы – пара сходный по строению хромосом с одинаковым набором и порядком расположения генов. Гены в идентичных местах хромосом (локусах) – аллели. Они кодируют одни и те же белки или РНК.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71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 предрасположенности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" y="831273"/>
            <a:ext cx="5761586" cy="5735782"/>
          </a:xfrm>
        </p:spPr>
      </p:pic>
      <p:sp>
        <p:nvSpPr>
          <p:cNvPr id="5" name="TextBox 4"/>
          <p:cNvSpPr txBox="1"/>
          <p:nvPr/>
        </p:nvSpPr>
        <p:spPr>
          <a:xfrm>
            <a:off x="6226233" y="831273"/>
            <a:ext cx="5758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Геномы двух любых людей имеют огромное число различий. Они вызваны </a:t>
            </a:r>
            <a:r>
              <a:rPr lang="ru-RU" b="1" dirty="0" err="1" smtClean="0"/>
              <a:t>однонуклеотидным</a:t>
            </a:r>
            <a:r>
              <a:rPr lang="ru-RU" b="1" dirty="0" smtClean="0"/>
              <a:t> полиморфизмом (ОНП</a:t>
            </a:r>
            <a:r>
              <a:rPr lang="en-US" b="1" dirty="0" smtClean="0"/>
              <a:t>, SNP</a:t>
            </a:r>
            <a:r>
              <a:rPr lang="ru-RU" b="1" dirty="0" smtClean="0"/>
              <a:t>) и более крупными модификациями – вставками, </a:t>
            </a:r>
            <a:r>
              <a:rPr lang="ru-RU" b="1" dirty="0" err="1" smtClean="0"/>
              <a:t>делециями</a:t>
            </a:r>
            <a:r>
              <a:rPr lang="ru-RU" b="1" dirty="0" smtClean="0"/>
              <a:t>, изменением числа копий гена.</a:t>
            </a:r>
          </a:p>
          <a:p>
            <a:r>
              <a:rPr lang="ru-RU" b="1" dirty="0" smtClean="0"/>
              <a:t>   Генетическое разнообразие лежит в основе различий реакций людей на инфекции, введение лекарств, пищевые продукты (непереносимость цельного молока, чувствительность к алкоголю и т.п.).</a:t>
            </a:r>
          </a:p>
          <a:p>
            <a:r>
              <a:rPr lang="ru-RU" b="1" dirty="0" smtClean="0"/>
              <a:t>   Важны и этнические отличия (например, высокий, до 50%, уровень мутаций в гене </a:t>
            </a:r>
            <a:r>
              <a:rPr lang="ru-RU" b="1" dirty="0" err="1" smtClean="0"/>
              <a:t>алкогольдегидрогеназы</a:t>
            </a:r>
            <a:r>
              <a:rPr lang="ru-RU" b="1" dirty="0" smtClean="0"/>
              <a:t> у лиц желтой расы).</a:t>
            </a:r>
          </a:p>
          <a:p>
            <a:r>
              <a:rPr lang="ru-RU" b="1" dirty="0" smtClean="0"/>
              <a:t>   Генетический полиморфизм может способствовать развитию многочисленных заболеваний – при наличии определенных аллелей генов.</a:t>
            </a:r>
          </a:p>
          <a:p>
            <a:r>
              <a:rPr lang="ru-RU" b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Гены предрасположенности </a:t>
            </a:r>
            <a:r>
              <a:rPr lang="ru-RU" b="1" i="1" dirty="0" smtClean="0"/>
              <a:t>– это мутантные гены (аллели), которые совместимы с рождением и жизнью, но при определенных неблагоприятных условиях среды способствуют развитию того или иного заболевания.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10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3"/>
            <a:ext cx="10515600" cy="839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Стратегия поиска генов предрасположенности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 основе анализа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SNP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906087"/>
            <a:ext cx="6916189" cy="5636029"/>
          </a:xfrm>
        </p:spPr>
      </p:pic>
      <p:sp>
        <p:nvSpPr>
          <p:cNvPr id="3" name="TextBox 2"/>
          <p:cNvSpPr txBox="1"/>
          <p:nvPr/>
        </p:nvSpPr>
        <p:spPr>
          <a:xfrm>
            <a:off x="7365075" y="1047404"/>
            <a:ext cx="47050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Общий план стратегии: а) выбор вероятных генов-кандидатов; б) подбор функционально значимых аллелей соответствующих генов; в) популяционный анализ частот аллелей; г) сравнительный анализ частот аллелей у больных с доказанным диагнозом и у здоровых лиц той же популяции.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Пример: крупномасштабные поиски </a:t>
            </a:r>
            <a:r>
              <a:rPr lang="ru-RU" b="1" dirty="0"/>
              <a:t>г</a:t>
            </a:r>
            <a:r>
              <a:rPr lang="ru-RU" b="1" dirty="0" smtClean="0"/>
              <a:t>енов предрасположенности к раку простаты. 1150 пациентов (п) и 1150 контрольных (к) доноров ДНК. </a:t>
            </a:r>
          </a:p>
          <a:p>
            <a:r>
              <a:rPr lang="ru-RU" b="1" dirty="0" smtClean="0"/>
              <a:t>   Первоначальный анализ  сцепления 500 тыс. </a:t>
            </a:r>
            <a:r>
              <a:rPr lang="en-US" b="1" dirty="0" smtClean="0"/>
              <a:t>SNP</a:t>
            </a:r>
            <a:r>
              <a:rPr lang="ru-RU" b="1" dirty="0" smtClean="0"/>
              <a:t>. Далее в три  последовательных этапа (Повтор</a:t>
            </a:r>
            <a:r>
              <a:rPr lang="ru-RU" b="1" dirty="0"/>
              <a:t>ы</a:t>
            </a:r>
            <a:r>
              <a:rPr lang="ru-RU" b="1" dirty="0" smtClean="0"/>
              <a:t> </a:t>
            </a:r>
            <a:r>
              <a:rPr lang="en-US" b="1" dirty="0" smtClean="0"/>
              <a:t>I, II </a:t>
            </a:r>
            <a:r>
              <a:rPr lang="ru-RU" b="1" dirty="0" smtClean="0"/>
              <a:t>и </a:t>
            </a:r>
            <a:r>
              <a:rPr lang="en-US" b="1" dirty="0" smtClean="0"/>
              <a:t>III)</a:t>
            </a:r>
            <a:r>
              <a:rPr lang="ru-RU" b="1" dirty="0" smtClean="0"/>
              <a:t> геномный поиск был сокращен до 200</a:t>
            </a:r>
            <a:r>
              <a:rPr lang="en-US" b="1" dirty="0" smtClean="0"/>
              <a:t> SNP. </a:t>
            </a:r>
            <a:r>
              <a:rPr lang="ru-RU" b="1" dirty="0" smtClean="0"/>
              <a:t>Итог: были идентифицированы 15 генов-кандидатов.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Общая стоимость работы: 18 млн. долларов.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Полногеномный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поиск ассоциаций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1" y="740035"/>
            <a:ext cx="4965430" cy="5768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740035"/>
            <a:ext cx="6541102" cy="3233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709" y="4214553"/>
            <a:ext cx="6575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 </a:t>
            </a:r>
            <a:r>
              <a:rPr lang="ru-RU" b="1" dirty="0" err="1" smtClean="0"/>
              <a:t>полногеномного</a:t>
            </a:r>
            <a:r>
              <a:rPr lang="ru-RU" b="1" dirty="0" smtClean="0"/>
              <a:t> скрининга ассоциаций (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enome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ide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ssociation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tudies, </a:t>
            </a:r>
            <a:r>
              <a:rPr lang="en-US" b="1" dirty="0" smtClean="0">
                <a:solidFill>
                  <a:srgbClr val="FF0000"/>
                </a:solidFill>
              </a:rPr>
              <a:t>GWAS</a:t>
            </a:r>
            <a:r>
              <a:rPr lang="en-US" b="1" dirty="0" smtClean="0"/>
              <a:t>) </a:t>
            </a:r>
            <a:r>
              <a:rPr lang="ru-RU" b="1" dirty="0" smtClean="0"/>
              <a:t>позволяет одновременно выявлять все </a:t>
            </a:r>
            <a:r>
              <a:rPr lang="en-US" b="1" dirty="0" smtClean="0"/>
              <a:t>SNP, </a:t>
            </a:r>
            <a:r>
              <a:rPr lang="ru-RU" b="1" dirty="0" smtClean="0"/>
              <a:t>достоверно сцепленные с тем или иным заболеванием. Зная точное положение каждого </a:t>
            </a:r>
            <a:r>
              <a:rPr lang="en-US" b="1" dirty="0" smtClean="0"/>
              <a:t>SNP </a:t>
            </a:r>
            <a:r>
              <a:rPr lang="ru-RU" b="1" dirty="0" smtClean="0"/>
              <a:t>на физической карте генома, можно: а) идентифицировать ген-кандидат; б) определить все аллельные варианты, ассоциированные с болезнью.</a:t>
            </a:r>
          </a:p>
          <a:p>
            <a:r>
              <a:rPr lang="ru-RU" b="1" dirty="0" smtClean="0"/>
              <a:t>Этот метод – основа для поиска генов-кандидатов при всех многофакторных заболеваниях.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25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7730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 «биологических часов»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856213"/>
            <a:ext cx="11737571" cy="2859576"/>
          </a:xfrm>
        </p:spPr>
      </p:pic>
      <p:sp>
        <p:nvSpPr>
          <p:cNvPr id="8" name="TextBox 7"/>
          <p:cNvSpPr txBox="1"/>
          <p:nvPr/>
        </p:nvSpPr>
        <p:spPr>
          <a:xfrm>
            <a:off x="99753" y="3715789"/>
            <a:ext cx="1141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Все гены, определяющие продолжительность жизни человека, условно подразделяют на две большие группы:</a:t>
            </a:r>
          </a:p>
          <a:p>
            <a:r>
              <a:rPr lang="ru-RU" sz="2000" b="1" dirty="0"/>
              <a:t>а</a:t>
            </a:r>
            <a:r>
              <a:rPr lang="ru-RU" sz="2000" b="1" dirty="0" smtClean="0"/>
              <a:t>) гены «биологических часов»;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) гены «слабого звена» (они же гены предрасположенности).</a:t>
            </a:r>
          </a:p>
          <a:p>
            <a:r>
              <a:rPr lang="ru-RU" sz="2000" b="1" dirty="0" smtClean="0"/>
              <a:t>   Существует множество гипотез, объясняющих удлинение/сокращение продолжительности жизни. </a:t>
            </a:r>
          </a:p>
          <a:p>
            <a:r>
              <a:rPr lang="ru-RU" sz="2000" b="1" dirty="0" smtClean="0"/>
              <a:t>   Практически во всех гипотезах продолжительность жизни напрямую зависит от ограничения калорийности питания. Этот факт хорошо доказан в способах продления жизни как в экспериментах, так и в клинике.</a:t>
            </a:r>
          </a:p>
          <a:p>
            <a:r>
              <a:rPr lang="ru-RU" sz="2000" b="1" dirty="0" smtClean="0"/>
              <a:t>Особый интерес вызывают гены «биологических часов» - семейство </a:t>
            </a:r>
            <a:r>
              <a:rPr lang="ru-RU" sz="2000" b="1" dirty="0" err="1" smtClean="0">
                <a:solidFill>
                  <a:srgbClr val="FF0000"/>
                </a:solidFill>
              </a:rPr>
              <a:t>Сиртуинов</a:t>
            </a:r>
            <a:r>
              <a:rPr lang="ru-RU" sz="2000" b="1" dirty="0" smtClean="0"/>
              <a:t>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4969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Основные механизмы клеточной регуляции белками семейства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Сиртуинов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64276"/>
            <a:ext cx="5777345" cy="5677593"/>
          </a:xfrm>
        </p:spPr>
      </p:pic>
      <p:sp>
        <p:nvSpPr>
          <p:cNvPr id="5" name="TextBox 4"/>
          <p:cNvSpPr txBox="1"/>
          <p:nvPr/>
        </p:nvSpPr>
        <p:spPr>
          <a:xfrm>
            <a:off x="6126481" y="980902"/>
            <a:ext cx="5810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Все соматические клетки организма имеют одинаковый  состав генов. Ткани отличаются по набору функционирующих и молчащих генов.   Молчание генов обеспечивают гены семейства </a:t>
            </a:r>
            <a:r>
              <a:rPr lang="ru-RU" sz="2000" b="1" dirty="0" err="1" smtClean="0"/>
              <a:t>Сиртуинов</a:t>
            </a:r>
            <a:r>
              <a:rPr lang="ru-RU" sz="2000" b="1" dirty="0" smtClean="0"/>
              <a:t> (</a:t>
            </a:r>
            <a:r>
              <a:rPr lang="en-US" sz="2000" b="1" dirty="0" smtClean="0"/>
              <a:t>SIRTUIN – silence information regulators –</a:t>
            </a:r>
            <a:r>
              <a:rPr lang="ru-RU" sz="2000" b="1" dirty="0" smtClean="0"/>
              <a:t> регуляторы замалчивания информации). Эти гены непосредственно вовлечены в регуляцию процессов старения. Они активизируются под влиянием дефицита калорий. </a:t>
            </a:r>
          </a:p>
          <a:p>
            <a:r>
              <a:rPr lang="ru-RU" sz="2000" b="1" dirty="0" smtClean="0"/>
              <a:t>   Белки этого семейства повышают стабильность ДНК путем скручивания двойной спирали, активируют защитные механизмы клетки, повышают скорость энергетического обмена, координируют реакцию клеток и организма в целом на стрессовые факторы.</a:t>
            </a:r>
          </a:p>
          <a:p>
            <a:r>
              <a:rPr lang="ru-RU" sz="2000" b="1" dirty="0" smtClean="0"/>
              <a:t>   Результатом работы </a:t>
            </a:r>
            <a:r>
              <a:rPr lang="ru-RU" sz="2000" b="1" dirty="0"/>
              <a:t>г</a:t>
            </a:r>
            <a:r>
              <a:rPr lang="ru-RU" sz="2000" b="1" dirty="0" smtClean="0"/>
              <a:t>енов семейства </a:t>
            </a:r>
            <a:r>
              <a:rPr lang="ru-RU" sz="2000" b="1" dirty="0" err="1" smtClean="0"/>
              <a:t>Сиртуинов</a:t>
            </a:r>
            <a:r>
              <a:rPr lang="ru-RU" sz="2000" b="1" dirty="0" smtClean="0"/>
              <a:t> является увеличение продолжительности жизни клеток и организма в целом на 30-50%.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77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Генетическое тестирование новорожденных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1005840"/>
            <a:ext cx="3647122" cy="4887884"/>
          </a:xfrm>
        </p:spPr>
      </p:pic>
      <p:sp>
        <p:nvSpPr>
          <p:cNvPr id="5" name="TextBox 4"/>
          <p:cNvSpPr txBox="1"/>
          <p:nvPr/>
        </p:nvSpPr>
        <p:spPr>
          <a:xfrm>
            <a:off x="4422371" y="1005840"/>
            <a:ext cx="72154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/>
              <a:t>Фенилкетонурия</a:t>
            </a:r>
            <a:r>
              <a:rPr lang="ru-RU" sz="2000" b="1" dirty="0" smtClean="0"/>
              <a:t> – наследственное заболевание, вызванное дефектом фермента, который катализирует реакцию:</a:t>
            </a:r>
          </a:p>
          <a:p>
            <a:r>
              <a:rPr lang="ru-RU" sz="2000" b="1" dirty="0" err="1" smtClean="0"/>
              <a:t>Фенилаланин</a:t>
            </a:r>
            <a:r>
              <a:rPr lang="ru-RU" sz="2000" b="1" dirty="0" smtClean="0"/>
              <a:t> → Тирозин.</a:t>
            </a:r>
          </a:p>
          <a:p>
            <a:r>
              <a:rPr lang="ru-RU" sz="2000" b="1" dirty="0" smtClean="0"/>
              <a:t>   В результате Фен превращается не в Тир, а в разнообразные продукты, токсичные для организма новорожденного.</a:t>
            </a:r>
          </a:p>
          <a:p>
            <a:r>
              <a:rPr lang="ru-RU" sz="2000" b="1" dirty="0" smtClean="0"/>
              <a:t>   Для раннего определения данного заболевания проводят т.н. </a:t>
            </a:r>
            <a:r>
              <a:rPr lang="ru-RU" sz="2000" b="1" dirty="0" smtClean="0">
                <a:solidFill>
                  <a:srgbClr val="FF0000"/>
                </a:solidFill>
              </a:rPr>
              <a:t>тест </a:t>
            </a:r>
            <a:r>
              <a:rPr lang="ru-RU" sz="2000" b="1" dirty="0" err="1" smtClean="0">
                <a:solidFill>
                  <a:srgbClr val="FF0000"/>
                </a:solidFill>
              </a:rPr>
              <a:t>Гатри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Капельку крови из пятки ребенка наносят в специальные лунки, в которых находятся колония бактерий и ингибитор. Это вещество препятствует усвоению Фен из питательной среды.</a:t>
            </a:r>
          </a:p>
          <a:p>
            <a:r>
              <a:rPr lang="ru-RU" sz="2000" b="1" dirty="0" smtClean="0"/>
              <a:t>Если в образце крови повышено содержание Фен, то бактерии начинают размножаться, что видно на пластинке уже через несколько часов.</a:t>
            </a:r>
          </a:p>
          <a:p>
            <a:r>
              <a:rPr lang="ru-RU" sz="2000" b="1" dirty="0" smtClean="0"/>
              <a:t>   По размеру колоний можно приблизительно судить о концентрации Фен в образце крови.</a:t>
            </a:r>
          </a:p>
          <a:p>
            <a:r>
              <a:rPr lang="ru-RU" sz="2000" b="1" dirty="0" smtClean="0"/>
              <a:t> Лечение – диета без Фен.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1410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11" y="-249381"/>
            <a:ext cx="10515600" cy="18786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Активные радикалы кислорода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eactive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O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xygene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Substances, ROS)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2" y="1274540"/>
            <a:ext cx="8429105" cy="4403053"/>
          </a:xfrm>
        </p:spPr>
      </p:pic>
      <p:sp>
        <p:nvSpPr>
          <p:cNvPr id="5" name="TextBox 4"/>
          <p:cNvSpPr txBox="1"/>
          <p:nvPr/>
        </p:nvSpPr>
        <p:spPr>
          <a:xfrm>
            <a:off x="8454045" y="1379913"/>
            <a:ext cx="3737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Радикалы кислорода – молекула, содержащая О, имеющая один или два неспаренных электрона на внешней орбите, благодаря чему она становится реакционноспособной.</a:t>
            </a:r>
          </a:p>
          <a:p>
            <a:r>
              <a:rPr lang="ru-RU" b="1" dirty="0" smtClean="0"/>
              <a:t>   Радикал может образовываться в результате потери электрона молекулой или при получении дополнительного электрона молекулой:</a:t>
            </a:r>
          </a:p>
          <a:p>
            <a:endParaRPr lang="ru-RU" b="1" dirty="0" smtClean="0"/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 → A·⁺ + e⁻ </a:t>
            </a:r>
            <a:r>
              <a:rPr lang="ru-RU" b="1" dirty="0" smtClean="0"/>
              <a:t>(потеря электрона)</a:t>
            </a:r>
          </a:p>
          <a:p>
            <a:pPr algn="ctr"/>
            <a:r>
              <a:rPr lang="ru-RU" b="1" dirty="0" smtClean="0"/>
              <a:t>А + </a:t>
            </a:r>
            <a:r>
              <a:rPr lang="en-US" b="1" dirty="0" smtClean="0"/>
              <a:t>e⁻ → A·⁻ (</a:t>
            </a:r>
            <a:r>
              <a:rPr lang="ru-RU" b="1" dirty="0" smtClean="0"/>
              <a:t>получение электрона)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" y="5350231"/>
            <a:ext cx="8478981" cy="1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8977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Токсическое действие радикалов кислорода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" y="980902"/>
            <a:ext cx="5860472" cy="57191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8" y="980902"/>
            <a:ext cx="5955792" cy="57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7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718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Защитные механизмы (гены биологических часов)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" y="1188720"/>
            <a:ext cx="11006051" cy="4172989"/>
          </a:xfrm>
        </p:spPr>
      </p:pic>
      <p:sp>
        <p:nvSpPr>
          <p:cNvPr id="5" name="TextBox 4"/>
          <p:cNvSpPr txBox="1"/>
          <p:nvPr/>
        </p:nvSpPr>
        <p:spPr>
          <a:xfrm>
            <a:off x="274320" y="5270269"/>
            <a:ext cx="1170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Чем выше интенсивность образования свободных радикалов в организме, тем меньше продолжительность жизни.</a:t>
            </a:r>
          </a:p>
          <a:p>
            <a:r>
              <a:rPr lang="ru-RU" b="1" dirty="0" smtClean="0"/>
              <a:t>В клетках в ходе эволюции возникло много систем защиты от токсического действия радикалов кислорода.</a:t>
            </a:r>
          </a:p>
          <a:p>
            <a:r>
              <a:rPr lang="ru-RU" b="1" dirty="0" smtClean="0"/>
              <a:t>Среди генов, способствующих увеличению продолжительности жизни, выявлен ген (</a:t>
            </a:r>
            <a:r>
              <a:rPr lang="en-US" b="1" dirty="0" smtClean="0">
                <a:solidFill>
                  <a:srgbClr val="FF0000"/>
                </a:solidFill>
              </a:rPr>
              <a:t>CAT</a:t>
            </a:r>
            <a:r>
              <a:rPr lang="en-US" b="1" dirty="0" smtClean="0"/>
              <a:t>) </a:t>
            </a:r>
            <a:r>
              <a:rPr lang="ru-RU" b="1" dirty="0" smtClean="0"/>
              <a:t>фермента каталазы</a:t>
            </a:r>
            <a:r>
              <a:rPr lang="en-US" b="1" dirty="0"/>
              <a:t>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218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90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 «слабого звена» – гены предрасположенности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7" y="995260"/>
            <a:ext cx="5785805" cy="5284099"/>
          </a:xfrm>
        </p:spPr>
      </p:pic>
      <p:sp>
        <p:nvSpPr>
          <p:cNvPr id="5" name="TextBox 4"/>
          <p:cNvSpPr txBox="1"/>
          <p:nvPr/>
        </p:nvSpPr>
        <p:spPr>
          <a:xfrm>
            <a:off x="9027622" y="1064030"/>
            <a:ext cx="289282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В настоящее время выявлено большое количество генов, мутации в которых ассоциированы (сцеплены) с долгожительством. Они относятся к генам предрасположенности.</a:t>
            </a:r>
          </a:p>
          <a:p>
            <a:r>
              <a:rPr lang="ru-RU" sz="2000" b="1" dirty="0" smtClean="0"/>
              <a:t>   Выявлены ряд мутационных замен, замедляющих процесс клеточного дыхания.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818" y="1479665"/>
            <a:ext cx="24079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Митохондриальная</a:t>
            </a:r>
            <a:r>
              <a:rPr lang="ru-RU" sz="2000" b="1" dirty="0" smtClean="0"/>
              <a:t> ДНК человека – кольцевая </a:t>
            </a:r>
            <a:r>
              <a:rPr lang="ru-RU" sz="2000" b="1" dirty="0" err="1" smtClean="0"/>
              <a:t>двухцепопечная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16569 пар оснований.</a:t>
            </a:r>
          </a:p>
          <a:p>
            <a:r>
              <a:rPr lang="ru-RU" sz="2000" b="1" dirty="0" smtClean="0"/>
              <a:t>Содержит 37 генов:</a:t>
            </a:r>
          </a:p>
          <a:p>
            <a:r>
              <a:rPr lang="ru-RU" sz="2000" b="1" dirty="0" smtClean="0"/>
              <a:t>13 генов кодируют белки;</a:t>
            </a:r>
          </a:p>
          <a:p>
            <a:r>
              <a:rPr lang="ru-RU" sz="2000" b="1" dirty="0" smtClean="0"/>
              <a:t>22 – кодируют транспортные РНК (</a:t>
            </a:r>
            <a:r>
              <a:rPr lang="ru-RU" sz="2000" b="1" dirty="0" err="1" smtClean="0"/>
              <a:t>тРНК</a:t>
            </a:r>
            <a:r>
              <a:rPr lang="ru-RU" sz="2000" b="1" dirty="0" smtClean="0"/>
              <a:t>);</a:t>
            </a:r>
          </a:p>
          <a:p>
            <a:r>
              <a:rPr lang="ru-RU" sz="2000" b="1" dirty="0" smtClean="0"/>
              <a:t>2 – кодируют </a:t>
            </a:r>
            <a:r>
              <a:rPr lang="ru-RU" sz="2000" b="1" dirty="0" err="1" smtClean="0"/>
              <a:t>рибосомальные</a:t>
            </a:r>
            <a:r>
              <a:rPr lang="ru-RU" sz="2000" b="1" dirty="0" smtClean="0"/>
              <a:t> РНК (</a:t>
            </a:r>
            <a:r>
              <a:rPr lang="ru-RU" sz="2000" b="1" dirty="0" err="1" smtClean="0"/>
              <a:t>рРНК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9375" y="6384175"/>
            <a:ext cx="773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 1.09.2020г. Выявлено 19227 </a:t>
            </a:r>
            <a:r>
              <a:rPr lang="ru-RU" b="1" i="1" dirty="0" err="1" smtClean="0"/>
              <a:t>однонуклеотидных</a:t>
            </a:r>
            <a:r>
              <a:rPr lang="ru-RU" b="1" i="1" dirty="0" smtClean="0"/>
              <a:t> замен в </a:t>
            </a:r>
            <a:r>
              <a:rPr lang="ru-RU" b="1" i="1" dirty="0" err="1" smtClean="0"/>
              <a:t>мтДНК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6834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3" y="0"/>
            <a:ext cx="10432471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 предрасположенности 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в спорте высших достижений</a:t>
            </a:r>
          </a:p>
        </p:txBody>
      </p:sp>
      <p:pic>
        <p:nvPicPr>
          <p:cNvPr id="53251" name="Picture 3" descr="G:\Материалы к генетике гениальности\бег2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764705"/>
            <a:ext cx="806151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" y="5517232"/>
            <a:ext cx="1172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Из 18 медалей (золото, серебро и бронза), которые разыгрывались на дистанции 100</a:t>
            </a:r>
            <a:r>
              <a:rPr lang="en-US" sz="2400" b="1" dirty="0"/>
              <a:t> </a:t>
            </a:r>
            <a:r>
              <a:rPr lang="ru-RU" sz="2400" b="1" dirty="0"/>
              <a:t>м на  Олимпийских играх 1992-2012 гг. ,16 медалей (88%)  завоевано чернокожими  спринтерами.    </a:t>
            </a:r>
          </a:p>
        </p:txBody>
      </p:sp>
    </p:spTree>
    <p:extLst>
      <p:ext uri="{BB962C8B-B14F-4D97-AF65-F5344CB8AC3E}">
        <p14:creationId xmlns:p14="http://schemas.microsoft.com/office/powerpoint/2010/main" val="45832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3" y="-1"/>
            <a:ext cx="11504814" cy="909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Мутация в гене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ACTN3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, кодирующем мышечный белок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актинин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(ген находится на длинном плече 11-й хромосомы)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709312"/>
              </p:ext>
            </p:extLst>
          </p:nvPr>
        </p:nvGraphicFramePr>
        <p:xfrm>
          <a:off x="1981200" y="981075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Происхождение спортсменов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Частота встречаемости </a:t>
                      </a:r>
                      <a:r>
                        <a:rPr lang="ru-RU" baseline="0" dirty="0" smtClean="0"/>
                        <a:t> белка без мутации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Ямайка,</a:t>
                      </a:r>
                      <a:r>
                        <a:rPr lang="ru-RU" b="1" baseline="0" dirty="0" smtClean="0"/>
                        <a:t> страны Карибского бассейна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Индейцы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Монголоиды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Европейцы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1790007" y="3511769"/>
            <a:ext cx="8064896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5015880" y="3717032"/>
            <a:ext cx="4846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19936" y="3789040"/>
            <a:ext cx="542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Мутация Аргинин</a:t>
            </a:r>
            <a:r>
              <a:rPr lang="en-US" b="1" dirty="0"/>
              <a:t>577 → </a:t>
            </a:r>
            <a:r>
              <a:rPr lang="ru-RU" b="1" dirty="0" smtClean="0"/>
              <a:t>Стоп-кодон (обрыв цепи)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1315" y="4293096"/>
            <a:ext cx="11829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«Быстрые» мышечные волокна – отвечают за короткие всплески  активности (спринт)</a:t>
            </a:r>
          </a:p>
          <a:p>
            <a:r>
              <a:rPr lang="ru-RU" b="1" dirty="0"/>
              <a:t>«Медленные» </a:t>
            </a:r>
            <a:r>
              <a:rPr lang="ru-RU" b="1" dirty="0" smtClean="0"/>
              <a:t>мышечные волокна </a:t>
            </a:r>
            <a:r>
              <a:rPr lang="ru-RU" b="1" dirty="0"/>
              <a:t>– обеспечивают выносливость (стайерский бег)</a:t>
            </a:r>
          </a:p>
          <a:p>
            <a:endParaRPr lang="ru-RU" b="1" dirty="0"/>
          </a:p>
          <a:p>
            <a:r>
              <a:rPr lang="ru-RU" b="1" dirty="0"/>
              <a:t>Мутация  препятствует образованию функционального белка,  что ведет к увеличению доли «медленных» волокон.</a:t>
            </a:r>
          </a:p>
          <a:p>
            <a:endParaRPr lang="ru-RU" b="1" dirty="0"/>
          </a:p>
          <a:p>
            <a:r>
              <a:rPr lang="ru-RU" b="1" dirty="0"/>
              <a:t>Частота этой мутации </a:t>
            </a:r>
            <a:r>
              <a:rPr lang="ru-RU" b="1" dirty="0">
                <a:solidFill>
                  <a:srgbClr val="FF0000"/>
                </a:solidFill>
              </a:rPr>
              <a:t>ниже</a:t>
            </a:r>
            <a:r>
              <a:rPr lang="ru-RU" b="1" dirty="0"/>
              <a:t> у аборигенов Ямайки и стран Карибского бассейна (западные африканцы). Это дает им ощутимое преимущество в спринтерском беге. </a:t>
            </a:r>
          </a:p>
        </p:txBody>
      </p:sp>
    </p:spTree>
    <p:extLst>
      <p:ext uri="{BB962C8B-B14F-4D97-AF65-F5344CB8AC3E}">
        <p14:creationId xmlns:p14="http://schemas.microsoft.com/office/powerpoint/2010/main" val="50107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Лекция 10б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2007"/>
            <a:ext cx="10515600" cy="3624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482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24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Фенилкетонурия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057275"/>
            <a:ext cx="7248525" cy="4438650"/>
          </a:xfrm>
        </p:spPr>
      </p:pic>
      <p:sp>
        <p:nvSpPr>
          <p:cNvPr id="5" name="TextBox 4"/>
          <p:cNvSpPr txBox="1"/>
          <p:nvPr/>
        </p:nvSpPr>
        <p:spPr>
          <a:xfrm>
            <a:off x="495300" y="5905500"/>
            <a:ext cx="1093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Частота встречаемости (в среднем) 1: 10000,  в Турции 1:2600, в Финляндии 1:119000.</a:t>
            </a:r>
            <a:endParaRPr lang="ru-RU" b="1" dirty="0"/>
          </a:p>
        </p:txBody>
      </p:sp>
      <p:sp>
        <p:nvSpPr>
          <p:cNvPr id="6" name="Крест 5"/>
          <p:cNvSpPr/>
          <p:nvPr/>
        </p:nvSpPr>
        <p:spPr>
          <a:xfrm>
            <a:off x="838200" y="2676525"/>
            <a:ext cx="914400" cy="9144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011"/>
            <a:ext cx="10515600" cy="8453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Гемохроматоз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" y="808613"/>
            <a:ext cx="5719313" cy="5710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19508"/>
            <a:ext cx="6047117" cy="55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3"/>
            <a:ext cx="10515600" cy="8645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Генетическое тестирование взрослых в популяции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" y="930275"/>
            <a:ext cx="5153890" cy="5196205"/>
          </a:xfrm>
        </p:spPr>
      </p:pic>
      <p:sp>
        <p:nvSpPr>
          <p:cNvPr id="5" name="TextBox 4"/>
          <p:cNvSpPr txBox="1"/>
          <p:nvPr/>
        </p:nvSpPr>
        <p:spPr>
          <a:xfrm>
            <a:off x="5619404" y="931025"/>
            <a:ext cx="63758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C00000"/>
                </a:solidFill>
              </a:rPr>
              <a:t>Гемохроматоз</a:t>
            </a:r>
            <a:r>
              <a:rPr lang="ru-RU" b="1" dirty="0" smtClean="0"/>
              <a:t> (</a:t>
            </a:r>
            <a:r>
              <a:rPr lang="ru-RU" b="1" dirty="0"/>
              <a:t>б</a:t>
            </a:r>
            <a:r>
              <a:rPr lang="ru-RU" b="1" dirty="0" smtClean="0"/>
              <a:t>ронзовый диабет) – наследственное заболевание, которое проявляется как накопление железа в организме (от 3-4 г до 20-60 г). Накопление железа ведет к поражению печени, сердца, поджелудочной железы и др. органов. Наиболее подвержены ирландцы («кельтская болезнь»); болезнь занесена выходцами из Причерноморья. Причина: мутация </a:t>
            </a:r>
            <a:r>
              <a:rPr lang="en-US" b="1" dirty="0" smtClean="0"/>
              <a:t>Cys282Tyr (</a:t>
            </a:r>
            <a:r>
              <a:rPr lang="ru-RU" b="1" dirty="0" smtClean="0"/>
              <a:t>реже </a:t>
            </a:r>
            <a:r>
              <a:rPr lang="en-US" b="1" dirty="0" smtClean="0"/>
              <a:t>His62Asp) </a:t>
            </a:r>
            <a:r>
              <a:rPr lang="ru-RU" b="1" dirty="0" smtClean="0"/>
              <a:t>в белке </a:t>
            </a:r>
            <a:r>
              <a:rPr lang="en-US" b="1" dirty="0" smtClean="0"/>
              <a:t>HFE </a:t>
            </a:r>
            <a:r>
              <a:rPr lang="ru-RU" b="1" dirty="0" smtClean="0"/>
              <a:t>(белок высокого железа), который участвует в регуляции транспорта </a:t>
            </a:r>
            <a:r>
              <a:rPr lang="en-US" b="1" dirty="0" smtClean="0"/>
              <a:t>Fe</a:t>
            </a:r>
            <a:r>
              <a:rPr lang="ru-RU" b="1" dirty="0" smtClean="0"/>
              <a:t> в клетки</a:t>
            </a:r>
            <a:r>
              <a:rPr lang="en-US" b="1" dirty="0" smtClean="0"/>
              <a:t>.</a:t>
            </a:r>
            <a:r>
              <a:rPr lang="ru-RU" b="1" dirty="0" smtClean="0"/>
              <a:t> Гетерозиготные носители этой мутации (т.е. мутация только в одной из парных хромосом № 6) – 10% населения европеоидов. </a:t>
            </a:r>
          </a:p>
          <a:p>
            <a:r>
              <a:rPr lang="ru-RU" b="1" dirty="0" smtClean="0"/>
              <a:t>   Метод профилактики – избегать употребления продуктов с высоким содержанием </a:t>
            </a:r>
            <a:r>
              <a:rPr lang="en-US" b="1" dirty="0" smtClean="0"/>
              <a:t>Fe</a:t>
            </a:r>
            <a:r>
              <a:rPr lang="ru-RU" b="1" dirty="0" smtClean="0"/>
              <a:t>, в частности поливитаминных комплексов.</a:t>
            </a:r>
          </a:p>
          <a:p>
            <a:r>
              <a:rPr lang="ru-RU" b="1" dirty="0" smtClean="0"/>
              <a:t>   При развитии перегрузки железом используют метод, хорошо известный еще в Средние века – </a:t>
            </a:r>
            <a:r>
              <a:rPr lang="ru-RU" b="1" dirty="0" smtClean="0">
                <a:solidFill>
                  <a:srgbClr val="FF0000"/>
                </a:solidFill>
              </a:rPr>
              <a:t>кровопускание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Современная модификация  – из крови отфильтровывают эритроциты (содержат основную часть железа в составе гемоглобина), а оставшуюся плазму вводят обратно пациенту.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49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20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Посемейное тестирование взрослых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(избежать появление на свет ребенка, пораженного наследственной болезнью)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980902"/>
            <a:ext cx="6442364" cy="5685905"/>
          </a:xfrm>
        </p:spPr>
      </p:pic>
      <p:sp>
        <p:nvSpPr>
          <p:cNvPr id="5" name="TextBox 4"/>
          <p:cNvSpPr txBox="1"/>
          <p:nvPr/>
        </p:nvSpPr>
        <p:spPr>
          <a:xfrm>
            <a:off x="6658495" y="997527"/>
            <a:ext cx="5394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>
                <a:solidFill>
                  <a:srgbClr val="FF0000"/>
                </a:solidFill>
              </a:rPr>
              <a:t>Муковисцидоз</a:t>
            </a:r>
            <a:r>
              <a:rPr lang="ru-RU" sz="2000" b="1" dirty="0" smtClean="0"/>
              <a:t> (кистозный фиброз) – самое распространенное наследственное заболевание. Поражаются все органы, которые выделяют секреты – пищеварительные соки, слюну, пот и др. Секреты во всех органах вязкие, густые, их отделение затруднено. </a:t>
            </a:r>
          </a:p>
          <a:p>
            <a:r>
              <a:rPr lang="ru-RU" sz="2000" b="1" dirty="0" smtClean="0"/>
              <a:t>   Средняя продолжительность жизни больных – 35-40 лет.</a:t>
            </a:r>
          </a:p>
          <a:p>
            <a:r>
              <a:rPr lang="ru-RU" sz="2000" b="1" dirty="0" smtClean="0"/>
              <a:t>   В основе заболевания лежат мутации (их всего около 2000) гена </a:t>
            </a:r>
            <a:r>
              <a:rPr lang="en-US" sz="2000" b="1" dirty="0" smtClean="0"/>
              <a:t>CFTR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муковисцидозный</a:t>
            </a:r>
            <a:r>
              <a:rPr lang="ru-RU" sz="2000" b="1" dirty="0" smtClean="0"/>
              <a:t> трансмембранный регулятор проводимости, МТРП). </a:t>
            </a:r>
          </a:p>
          <a:p>
            <a:r>
              <a:rPr lang="ru-RU" sz="2000" b="1" dirty="0" smtClean="0"/>
              <a:t>   Ген локализован в середине длинного плеча хромосомы № 7.</a:t>
            </a:r>
          </a:p>
          <a:p>
            <a:r>
              <a:rPr lang="ru-RU" sz="2000" b="1" dirty="0" smtClean="0"/>
              <a:t>   Белок МТРП отвечает за транспорт ионов натрия и хлора через клеточную мембрану.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2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33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Наследование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муковисцидоза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" y="791049"/>
            <a:ext cx="6004560" cy="36636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4745"/>
            <a:ext cx="4381500" cy="227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791049"/>
            <a:ext cx="50707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Наследование </a:t>
            </a:r>
            <a:r>
              <a:rPr lang="ru-RU" b="1" dirty="0" err="1" smtClean="0"/>
              <a:t>муковисцидоза</a:t>
            </a:r>
            <a:r>
              <a:rPr lang="ru-RU" b="1" dirty="0" smtClean="0"/>
              <a:t> происходит по аутосомно-рецессивному типу: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1. Носитель только одной копии мутантного гена вступает в брак с носителем 2-х нормальных копий. 50% их детей будут нести обе нормальные копии, а 50% - будут здоровыми </a:t>
            </a:r>
            <a:r>
              <a:rPr lang="ru-RU" b="1" dirty="0" err="1" smtClean="0"/>
              <a:t>гетерозиготами</a:t>
            </a:r>
            <a:r>
              <a:rPr lang="ru-RU" b="1" dirty="0" smtClean="0"/>
              <a:t> (одна копия нормального гена, вторая – несет мутацию).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2. Оба родителя – </a:t>
            </a:r>
            <a:r>
              <a:rPr lang="ru-RU" b="1" dirty="0" err="1" smtClean="0"/>
              <a:t>гетерозиготы</a:t>
            </a:r>
            <a:r>
              <a:rPr lang="ru-RU" b="1" dirty="0" smtClean="0"/>
              <a:t> (одна нормальная копия, вторая несет мутантный ген).</a:t>
            </a:r>
          </a:p>
          <a:p>
            <a:r>
              <a:rPr lang="ru-RU" b="1" dirty="0" smtClean="0"/>
              <a:t>Их дети: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25% - вероятность появления на свет полностью здорового ребенка и такая же вероятность (25%) появления на свет больного ребенка (обе копии несут мутантный ген), </a:t>
            </a:r>
          </a:p>
          <a:p>
            <a:r>
              <a:rPr lang="ru-RU" b="1" dirty="0" smtClean="0"/>
              <a:t>   50% вероятность появления здоровых гетерозиготных носителей.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7571" y="5311833"/>
            <a:ext cx="9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45084" y="5311833"/>
            <a:ext cx="80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187" y="2011680"/>
            <a:ext cx="3026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 болеет                               Не болеет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72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5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Мутации в гене МТРП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CFTR)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774876"/>
            <a:ext cx="11604567" cy="3788811"/>
          </a:xfrm>
        </p:spPr>
      </p:pic>
      <p:sp>
        <p:nvSpPr>
          <p:cNvPr id="5" name="TextBox 4"/>
          <p:cNvSpPr txBox="1"/>
          <p:nvPr/>
        </p:nvSpPr>
        <p:spPr>
          <a:xfrm>
            <a:off x="274319" y="4630190"/>
            <a:ext cx="11812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Ген МТРП имеет сложную </a:t>
            </a:r>
            <a:r>
              <a:rPr lang="ru-RU" b="1" dirty="0" err="1" smtClean="0"/>
              <a:t>интрон-экзонную</a:t>
            </a:r>
            <a:r>
              <a:rPr lang="ru-RU" b="1" dirty="0" smtClean="0"/>
              <a:t> структуру (27 кодирующих областей – </a:t>
            </a:r>
            <a:r>
              <a:rPr lang="ru-RU" b="1" dirty="0" err="1" smtClean="0"/>
              <a:t>экзонов</a:t>
            </a:r>
            <a:r>
              <a:rPr lang="ru-RU" b="1" dirty="0" smtClean="0"/>
              <a:t>). В ходе трансляции </a:t>
            </a:r>
            <a:r>
              <a:rPr lang="ru-RU" b="1" dirty="0" err="1" smtClean="0"/>
              <a:t>мРНК</a:t>
            </a:r>
            <a:r>
              <a:rPr lang="ru-RU" b="1" dirty="0" smtClean="0"/>
              <a:t> образуется крупный белок, содержащий 1480 остатков. Главная мутация, приводящая к развитию </a:t>
            </a:r>
            <a:r>
              <a:rPr lang="ru-RU" b="1" dirty="0" err="1" smtClean="0"/>
              <a:t>муковисцидоза</a:t>
            </a:r>
            <a:r>
              <a:rPr lang="ru-RU" b="1" dirty="0" smtClean="0"/>
              <a:t> – выпадение (</a:t>
            </a:r>
            <a:r>
              <a:rPr lang="ru-RU" b="1" dirty="0" err="1" smtClean="0"/>
              <a:t>делеция</a:t>
            </a:r>
            <a:r>
              <a:rPr lang="ru-RU" b="1" dirty="0" smtClean="0"/>
              <a:t>) остатка Фен в положении 508: дельта-</a:t>
            </a:r>
            <a:r>
              <a:rPr lang="en-US" b="1" dirty="0" smtClean="0"/>
              <a:t>F508 (</a:t>
            </a:r>
            <a:r>
              <a:rPr lang="ru-RU" b="1" dirty="0" smtClean="0"/>
              <a:t>или ∆</a:t>
            </a:r>
            <a:r>
              <a:rPr lang="en-US" b="1" dirty="0" smtClean="0"/>
              <a:t>F508). </a:t>
            </a:r>
            <a:r>
              <a:rPr lang="ru-RU" b="1" i="1" dirty="0" smtClean="0"/>
              <a:t>Отсутс</a:t>
            </a:r>
            <a:r>
              <a:rPr lang="ru-RU" b="1" i="1" dirty="0"/>
              <a:t>т</a:t>
            </a:r>
            <a:r>
              <a:rPr lang="ru-RU" b="1" i="1" dirty="0" smtClean="0"/>
              <a:t>вие всего одно остатка существенно нарушает функции МТРП.</a:t>
            </a:r>
          </a:p>
          <a:p>
            <a:r>
              <a:rPr lang="ru-RU" b="1" dirty="0" smtClean="0"/>
              <a:t>     Данная мутация широко распространена, поэтому исключительно важно ее выявление в популяции. Она является основным представителем (70%) среди других мутантных аллелей в гене МТРП. В России около 8 млн. ее носителей.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5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"/>
            <a:ext cx="10515600" cy="1263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Особенности тестирования (скрининга)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муковисцидоза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17"/>
            <a:ext cx="6616700" cy="5660968"/>
          </a:xfrm>
        </p:spPr>
      </p:pic>
      <p:sp>
        <p:nvSpPr>
          <p:cNvPr id="5" name="TextBox 4"/>
          <p:cNvSpPr txBox="1"/>
          <p:nvPr/>
        </p:nvSpPr>
        <p:spPr>
          <a:xfrm>
            <a:off x="6749935" y="1321724"/>
            <a:ext cx="51788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 настоящему времени идентифицировано около 2000 мутаций в гене МТРП </a:t>
            </a:r>
            <a:r>
              <a:rPr lang="en-US" sz="2000" b="1" dirty="0" smtClean="0"/>
              <a:t>(CFTR). </a:t>
            </a:r>
            <a:r>
              <a:rPr lang="ru-RU" sz="2000" b="1" dirty="0" smtClean="0"/>
              <a:t>При широкомасштабном скрининге включить в тесты все эти мутации практически невозможно.   Национальный институт здоровья США рекомендовал включать в скрининг только те мутации, которые встречаются с </a:t>
            </a:r>
            <a:r>
              <a:rPr lang="ru-RU" sz="2000" b="1" i="1" dirty="0" smtClean="0"/>
              <a:t>частотой не ниже 0,1%. </a:t>
            </a:r>
          </a:p>
          <a:p>
            <a:endParaRPr lang="ru-RU" sz="2000" b="1" i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Крайне желательно проводить такие обследования среди взрослых, если среди их родственников имеются больные </a:t>
            </a:r>
            <a:r>
              <a:rPr lang="ru-RU" sz="2000" b="1" dirty="0" err="1" smtClean="0"/>
              <a:t>муковисцидозом</a:t>
            </a:r>
            <a:r>
              <a:rPr lang="ru-RU" sz="2000" b="1" dirty="0" smtClean="0"/>
              <a:t> </a:t>
            </a:r>
            <a:r>
              <a:rPr lang="en-US" sz="2000" b="1" dirty="0" smtClean="0"/>
              <a:t>(cystic fibrosis). </a:t>
            </a:r>
            <a:r>
              <a:rPr lang="ru-RU" sz="2000" b="1" dirty="0" smtClean="0"/>
              <a:t>Этому критерию (0,1%) отвечают около 30 мутаций. 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2074</Words>
  <Application>Microsoft Office PowerPoint</Application>
  <PresentationFormat>Широкоэкранный</PresentationFormat>
  <Paragraphs>166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Лекция 10б</vt:lpstr>
      <vt:lpstr>Генетическое тестирование новорожденных</vt:lpstr>
      <vt:lpstr>Фенилкетонурия</vt:lpstr>
      <vt:lpstr>Гемохроматоз</vt:lpstr>
      <vt:lpstr>Генетическое тестирование взрослых в популяции</vt:lpstr>
      <vt:lpstr>Посемейное тестирование взрослых (избежать появление на свет ребенка, пораженного наследственной болезнью)</vt:lpstr>
      <vt:lpstr>Наследование муковисцидоза</vt:lpstr>
      <vt:lpstr>Мутации в гене МТРП (CFTR)</vt:lpstr>
      <vt:lpstr>Особенности тестирования (скрининга) муковисцидоза </vt:lpstr>
      <vt:lpstr>Генотип – совокупность всех генов организма Фенотип – совокупность всех свойств и признаков организма, сложившаяся в процессе его индивидуального развития</vt:lpstr>
      <vt:lpstr>Новые научные и прикладные направления, возникшие в процессе выполнения программы «Геном человека»</vt:lpstr>
      <vt:lpstr>Институт акушерства, гинекологии и репруктологии РАМН</vt:lpstr>
      <vt:lpstr>«Генная сеть» одно из важнейших понятий в постгеномной информатике</vt:lpstr>
      <vt:lpstr>Однонуклеотидный полиморфизм  (повторение – мать учения)</vt:lpstr>
      <vt:lpstr>Гены предрасположенности</vt:lpstr>
      <vt:lpstr>Стратегия поиска генов предрасположенности на основе анализа SNP</vt:lpstr>
      <vt:lpstr>Полногеномный поиск ассоциаций </vt:lpstr>
      <vt:lpstr>Гены «биологических часов»</vt:lpstr>
      <vt:lpstr>Основные механизмы клеточной регуляции белками семейства Сиртуинов</vt:lpstr>
      <vt:lpstr>Активные радикалы кислорода (Reactive Oxygene Substances, ROS) </vt:lpstr>
      <vt:lpstr>Токсическое действие радикалов кислорода</vt:lpstr>
      <vt:lpstr>Защитные механизмы (гены биологических часов)</vt:lpstr>
      <vt:lpstr>Гены «слабого звена» – гены предрасположенности</vt:lpstr>
      <vt:lpstr>Гены предрасположенности  в спорте высших достижений</vt:lpstr>
      <vt:lpstr>Мутация в гене ACTN3, кодирующем мышечный белок – актинин (ген находится на длинном плече 11-й хромосомы)</vt:lpstr>
      <vt:lpstr>Лекция 10б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10б</dc:title>
  <dc:creator>Кирилл</dc:creator>
  <cp:lastModifiedBy>Кирилл</cp:lastModifiedBy>
  <cp:revision>67</cp:revision>
  <dcterms:created xsi:type="dcterms:W3CDTF">2020-11-17T16:48:04Z</dcterms:created>
  <dcterms:modified xsi:type="dcterms:W3CDTF">2020-12-17T11:37:55Z</dcterms:modified>
</cp:coreProperties>
</file>