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7" r:id="rId4"/>
    <p:sldId id="259" r:id="rId5"/>
    <p:sldId id="260" r:id="rId6"/>
    <p:sldId id="285" r:id="rId7"/>
    <p:sldId id="261" r:id="rId8"/>
    <p:sldId id="262" r:id="rId9"/>
    <p:sldId id="263" r:id="rId10"/>
    <p:sldId id="264" r:id="rId11"/>
    <p:sldId id="28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2" r:id="rId20"/>
    <p:sldId id="283" r:id="rId21"/>
    <p:sldId id="272" r:id="rId22"/>
    <p:sldId id="273" r:id="rId23"/>
    <p:sldId id="274" r:id="rId24"/>
    <p:sldId id="275" r:id="rId25"/>
    <p:sldId id="276" r:id="rId26"/>
    <p:sldId id="277" r:id="rId27"/>
    <p:sldId id="281" r:id="rId28"/>
    <p:sldId id="278" r:id="rId29"/>
    <p:sldId id="279" r:id="rId30"/>
    <p:sldId id="280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3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EB2B5-EF85-4485-9E5C-8A0D92E7780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C4A25-1A9B-4EEB-A44A-C0E0D8FB7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99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552-2CC6-4F6B-8C76-FA5AAD8C2106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A963-E967-4302-BA2F-8BA3656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37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552-2CC6-4F6B-8C76-FA5AAD8C2106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A963-E967-4302-BA2F-8BA3656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02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552-2CC6-4F6B-8C76-FA5AAD8C2106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A963-E967-4302-BA2F-8BA3656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71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552-2CC6-4F6B-8C76-FA5AAD8C2106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A963-E967-4302-BA2F-8BA3656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26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552-2CC6-4F6B-8C76-FA5AAD8C2106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A963-E967-4302-BA2F-8BA3656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25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552-2CC6-4F6B-8C76-FA5AAD8C2106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A963-E967-4302-BA2F-8BA3656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27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552-2CC6-4F6B-8C76-FA5AAD8C2106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A963-E967-4302-BA2F-8BA3656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49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552-2CC6-4F6B-8C76-FA5AAD8C2106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A963-E967-4302-BA2F-8BA3656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0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552-2CC6-4F6B-8C76-FA5AAD8C2106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A963-E967-4302-BA2F-8BA3656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71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552-2CC6-4F6B-8C76-FA5AAD8C2106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A963-E967-4302-BA2F-8BA3656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32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552-2CC6-4F6B-8C76-FA5AAD8C2106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A963-E967-4302-BA2F-8BA3656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7C552-2CC6-4F6B-8C76-FA5AAD8C2106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AA963-E967-4302-BA2F-8BA3656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87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0678"/>
            <a:ext cx="9144000" cy="92319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Лекция 10д</a:t>
            </a:r>
            <a:endParaRPr lang="ru-RU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092569"/>
            <a:ext cx="9144000" cy="44577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63870"/>
            <a:ext cx="7620000" cy="4844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862" y="6093069"/>
            <a:ext cx="11588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Петр Леонидович </a:t>
            </a:r>
            <a:r>
              <a:rPr lang="ru-RU" sz="2000" b="1" dirty="0" err="1" smtClean="0"/>
              <a:t>Капица</a:t>
            </a:r>
            <a:r>
              <a:rPr lang="ru-RU" sz="2000" b="1" dirty="0" smtClean="0"/>
              <a:t>: «Ничто не мешает человеку завтра быть умнее, чем он был вчера».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56482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429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Трехдоменное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древо жизни по Карлу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Везе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318" y="752963"/>
            <a:ext cx="3151074" cy="52082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38" y="861647"/>
            <a:ext cx="8097716" cy="5398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69215" y="6189785"/>
            <a:ext cx="2998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Карл </a:t>
            </a:r>
            <a:r>
              <a:rPr lang="ru-RU" sz="2400" b="1" dirty="0" err="1" smtClean="0"/>
              <a:t>Везе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-2" y="6339254"/>
            <a:ext cx="8801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LUCA – Last Universal Cellular Ancestor (</a:t>
            </a:r>
            <a:r>
              <a:rPr lang="ru-RU" b="1" dirty="0" smtClean="0"/>
              <a:t>последний универсальный клеточный предок)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3299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7924"/>
            <a:ext cx="10515600" cy="12485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Базовый принцип эволюционного анализа генетической информации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73" y="1134209"/>
            <a:ext cx="4072303" cy="5495192"/>
          </a:xfrm>
        </p:spPr>
      </p:pic>
      <p:sp>
        <p:nvSpPr>
          <p:cNvPr id="5" name="TextBox 4"/>
          <p:cNvSpPr txBox="1"/>
          <p:nvPr/>
        </p:nvSpPr>
        <p:spPr>
          <a:xfrm>
            <a:off x="360485" y="1336432"/>
            <a:ext cx="71217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Уильям из Оккама (1285-1349) – английский монах, один из самых выдающихся ученых-логиков. Принцип, названный его именем:</a:t>
            </a:r>
            <a:endParaRPr lang="en-US" b="1" dirty="0" smtClean="0"/>
          </a:p>
          <a:p>
            <a:r>
              <a:rPr lang="en-US" b="1" dirty="0" err="1" smtClean="0"/>
              <a:t>Occama´s</a:t>
            </a:r>
            <a:r>
              <a:rPr lang="en-US" b="1" dirty="0" smtClean="0"/>
              <a:t> Razor (</a:t>
            </a:r>
            <a:r>
              <a:rPr lang="ru-RU" b="1" dirty="0" smtClean="0"/>
              <a:t>Бритва Оккама):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smtClean="0">
                <a:solidFill>
                  <a:srgbClr val="FF0000"/>
                </a:solidFill>
              </a:rPr>
              <a:t>Не следует умножать сущности без необходимости</a:t>
            </a:r>
            <a:r>
              <a:rPr lang="ru-RU" b="1" dirty="0" smtClean="0"/>
              <a:t>».</a:t>
            </a:r>
          </a:p>
          <a:p>
            <a:pPr algn="just"/>
            <a:r>
              <a:rPr lang="ru-RU" b="1" dirty="0" smtClean="0"/>
              <a:t>   Применительно к молекулярно-эволюционному анализу этот принцип означает:</a:t>
            </a:r>
          </a:p>
          <a:p>
            <a:pPr algn="just"/>
            <a:r>
              <a:rPr lang="ru-RU" b="1" dirty="0" smtClean="0"/>
              <a:t>   Наиболее вероятный, наиболее близкий к истинному сценарий эволюции группы аминокислотных или нуклеотидных последовательностей – это тот сценарий, который использует минимальное число эволюционных событий.</a:t>
            </a:r>
          </a:p>
          <a:p>
            <a:pPr algn="just"/>
            <a:r>
              <a:rPr lang="ru-RU" b="1" dirty="0" smtClean="0"/>
              <a:t>   </a:t>
            </a:r>
            <a:r>
              <a:rPr lang="ru-RU" b="1" i="1" dirty="0" smtClean="0"/>
              <a:t>То, что можно объяснить посредством меньшего, не следует выражать посредством более сложного.</a:t>
            </a:r>
          </a:p>
          <a:p>
            <a:pPr algn="just"/>
            <a:r>
              <a:rPr lang="ru-RU" b="1" dirty="0" smtClean="0"/>
              <a:t>   Если существует несколько логически непротиворечивых определений или объяснений какого-либо события, то в качестве наиболее вероятного следует считать наиболее простое из них.</a:t>
            </a:r>
          </a:p>
          <a:p>
            <a:pPr algn="just"/>
            <a:r>
              <a:rPr lang="ru-RU" b="1" i="1" dirty="0" smtClean="0"/>
              <a:t>Пока и поскольку не доказано обратное! </a:t>
            </a:r>
          </a:p>
          <a:p>
            <a:pPr algn="just"/>
            <a:r>
              <a:rPr lang="ru-RU" b="1" i="1" dirty="0"/>
              <a:t> </a:t>
            </a:r>
            <a:r>
              <a:rPr lang="ru-RU" b="1" i="1" dirty="0" smtClean="0"/>
              <a:t>  </a:t>
            </a:r>
            <a:r>
              <a:rPr lang="ru-RU" b="1" dirty="0" smtClean="0"/>
              <a:t>Истинным может быть и другая схема построения эволюционного древа, </a:t>
            </a:r>
            <a:r>
              <a:rPr lang="ru-RU" b="1" dirty="0" smtClean="0"/>
              <a:t>но с </a:t>
            </a:r>
            <a:r>
              <a:rPr lang="ru-RU" b="1" dirty="0" smtClean="0"/>
              <a:t>гораздо большим числом отдельных событий. </a:t>
            </a:r>
          </a:p>
          <a:p>
            <a:pPr algn="just"/>
            <a:endParaRPr lang="ru-RU" b="1" dirty="0" smtClean="0"/>
          </a:p>
          <a:p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86961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7923"/>
            <a:ext cx="10515600" cy="5721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Бактериальная клетка и строение рибосом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44062"/>
            <a:ext cx="5801784" cy="58732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" y="975946"/>
            <a:ext cx="5741377" cy="5644661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 rot="1623985">
            <a:off x="840215" y="939542"/>
            <a:ext cx="1333529" cy="436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491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4138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Структурные отличия рибосом прокариот и эукариот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523702"/>
            <a:ext cx="11080865" cy="6126479"/>
          </a:xfrm>
        </p:spPr>
      </p:pic>
      <p:sp>
        <p:nvSpPr>
          <p:cNvPr id="7" name="TextBox 6"/>
          <p:cNvSpPr txBox="1"/>
          <p:nvPr/>
        </p:nvSpPr>
        <p:spPr>
          <a:xfrm>
            <a:off x="3167149" y="5660967"/>
            <a:ext cx="1404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ШШШШШ</a:t>
            </a:r>
          </a:p>
          <a:p>
            <a:r>
              <a:rPr lang="ru-RU" sz="2000" b="1" dirty="0" smtClean="0"/>
              <a:t>ШШШШШ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99458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7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Трансляция – перевод генетической информации из нуклеотидной формы в аминокислотную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09" y="1003622"/>
            <a:ext cx="10278206" cy="5045486"/>
          </a:xfrm>
        </p:spPr>
      </p:pic>
      <p:sp>
        <p:nvSpPr>
          <p:cNvPr id="5" name="TextBox 4"/>
          <p:cNvSpPr txBox="1"/>
          <p:nvPr/>
        </p:nvSpPr>
        <p:spPr>
          <a:xfrm>
            <a:off x="325315" y="6233746"/>
            <a:ext cx="11342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Трансляция – процесс синтеза полипептидной цепи белка в рибосоме (отмечена красным цветом) </a:t>
            </a:r>
          </a:p>
          <a:p>
            <a:pPr algn="just"/>
            <a:r>
              <a:rPr lang="ru-RU" b="1" dirty="0" smtClean="0"/>
              <a:t>на матрице информационной РНК (</a:t>
            </a:r>
            <a:r>
              <a:rPr lang="ru-RU" b="1" dirty="0" err="1" smtClean="0"/>
              <a:t>иРНК</a:t>
            </a:r>
            <a:r>
              <a:rPr lang="ru-RU" b="1" dirty="0" smtClean="0"/>
              <a:t>). Это – один из самых древних биологических механизмов.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4327573" y="1143000"/>
            <a:ext cx="165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Рибосома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02162" y="1125415"/>
            <a:ext cx="2382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иРНК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8011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339"/>
            <a:ext cx="10515600" cy="69459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Первичная структура 16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S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рРНК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1" y="764931"/>
            <a:ext cx="10946423" cy="3015761"/>
          </a:xfrm>
        </p:spPr>
      </p:pic>
      <p:sp>
        <p:nvSpPr>
          <p:cNvPr id="5" name="TextBox 4"/>
          <p:cNvSpPr txBox="1"/>
          <p:nvPr/>
        </p:nvSpPr>
        <p:spPr>
          <a:xfrm>
            <a:off x="342900" y="3780692"/>
            <a:ext cx="112981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Первичная структура 16</a:t>
            </a:r>
            <a:r>
              <a:rPr lang="en-US" b="1" dirty="0" smtClean="0"/>
              <a:t>S</a:t>
            </a:r>
            <a:r>
              <a:rPr lang="ru-RU" b="1" dirty="0" err="1" smtClean="0"/>
              <a:t>рРНК</a:t>
            </a:r>
            <a:r>
              <a:rPr lang="ru-RU" b="1" dirty="0" smtClean="0"/>
              <a:t> – 1540 нуклеотидов. </a:t>
            </a:r>
          </a:p>
          <a:p>
            <a:r>
              <a:rPr lang="ru-RU" b="1" dirty="0" smtClean="0"/>
              <a:t>     Она включает «консервативные» (не </a:t>
            </a:r>
            <a:r>
              <a:rPr lang="ru-RU" b="1" dirty="0" err="1" smtClean="0"/>
              <a:t>гипервариабельные</a:t>
            </a:r>
            <a:r>
              <a:rPr lang="ru-RU" b="1" dirty="0" smtClean="0"/>
              <a:t>) участки – отмечены зеленым цветом. Они различаются незначительно или остаются постоянными для многих видов организмов.</a:t>
            </a:r>
          </a:p>
          <a:p>
            <a:r>
              <a:rPr lang="ru-RU" b="1" dirty="0" smtClean="0"/>
              <a:t>     Эти участки разделены девятью «</a:t>
            </a:r>
            <a:r>
              <a:rPr lang="ru-RU" b="1" dirty="0" err="1" smtClean="0"/>
              <a:t>гипервариабельными</a:t>
            </a:r>
            <a:r>
              <a:rPr lang="ru-RU" b="1" dirty="0" smtClean="0"/>
              <a:t>» участками</a:t>
            </a:r>
            <a:r>
              <a:rPr lang="en-US" b="1" dirty="0" smtClean="0"/>
              <a:t> (V1 – V9)</a:t>
            </a:r>
            <a:r>
              <a:rPr lang="ru-RU" b="1" dirty="0" smtClean="0"/>
              <a:t> – отмечены серым цветом.</a:t>
            </a:r>
            <a:r>
              <a:rPr lang="en-US" b="1" dirty="0"/>
              <a:t> </a:t>
            </a:r>
            <a:r>
              <a:rPr lang="ru-RU" b="1" dirty="0" smtClean="0"/>
              <a:t>Они имеют длину от 30 до 100 оснований. Эти участки сильно отличаются у далеких организмов, но у близкородственных организмов имеют небольшой процент сходства. </a:t>
            </a:r>
          </a:p>
          <a:p>
            <a:r>
              <a:rPr lang="ru-RU" b="1" dirty="0" smtClean="0"/>
              <a:t>     Анализ </a:t>
            </a:r>
            <a:r>
              <a:rPr lang="ru-RU" b="1" dirty="0" err="1" smtClean="0"/>
              <a:t>гипервариабельных</a:t>
            </a:r>
            <a:r>
              <a:rPr lang="ru-RU" b="1" dirty="0" smtClean="0"/>
              <a:t> участков позволяет различать разные виды организмов и, тем самым, классифицировать их.</a:t>
            </a:r>
          </a:p>
          <a:p>
            <a:r>
              <a:rPr lang="ru-RU" b="1" dirty="0" smtClean="0"/>
              <a:t>     Карл </a:t>
            </a:r>
            <a:r>
              <a:rPr lang="ru-RU" b="1" dirty="0" err="1" smtClean="0"/>
              <a:t>Везе</a:t>
            </a:r>
            <a:r>
              <a:rPr lang="ru-RU" b="1" dirty="0" smtClean="0"/>
              <a:t> на основе анализа первичных структур 16</a:t>
            </a:r>
            <a:r>
              <a:rPr lang="en-US" b="1" dirty="0" smtClean="0"/>
              <a:t>S</a:t>
            </a:r>
            <a:r>
              <a:rPr lang="ru-RU" b="1" dirty="0" err="1" smtClean="0"/>
              <a:t>рРНК</a:t>
            </a:r>
            <a:r>
              <a:rPr lang="ru-RU" b="1" dirty="0" smtClean="0"/>
              <a:t> различных видов бактерий показал, что «бактерии» должны быть разделена на 2 группы (позднее названные «</a:t>
            </a:r>
            <a:r>
              <a:rPr lang="ru-RU" b="1" dirty="0" smtClean="0">
                <a:solidFill>
                  <a:srgbClr val="FF0000"/>
                </a:solidFill>
              </a:rPr>
              <a:t>доменами</a:t>
            </a:r>
            <a:r>
              <a:rPr lang="ru-RU" b="1" dirty="0" smtClean="0"/>
              <a:t>») – собственно «бактерии» и «археи».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97680" y="719212"/>
            <a:ext cx="1798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Консервативные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142712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6379"/>
            <a:ext cx="10515600" cy="6483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Структура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рибосомальной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 16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S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рРНК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" y="872835"/>
            <a:ext cx="5162204" cy="57025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589" y="931023"/>
            <a:ext cx="6570539" cy="5644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44989" y="5943600"/>
            <a:ext cx="337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V1-V9 – </a:t>
            </a:r>
            <a:r>
              <a:rPr lang="ru-RU" b="1" dirty="0" err="1" smtClean="0"/>
              <a:t>гипервариабельные</a:t>
            </a:r>
            <a:r>
              <a:rPr lang="ru-RU" b="1" dirty="0" smtClean="0"/>
              <a:t> участки структуры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53388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68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Главное отличие архей от бактерий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2" y="684724"/>
            <a:ext cx="11201400" cy="5496267"/>
          </a:xfrm>
        </p:spPr>
      </p:pic>
      <p:sp>
        <p:nvSpPr>
          <p:cNvPr id="5" name="TextBox 4"/>
          <p:cNvSpPr txBox="1"/>
          <p:nvPr/>
        </p:nvSpPr>
        <p:spPr>
          <a:xfrm>
            <a:off x="351692" y="6356838"/>
            <a:ext cx="11667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Археи и бактерии резко отличаются по структуре липидов, образующих клеточные мембраны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3923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547"/>
            <a:ext cx="10515600" cy="10462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Липиды – разнообразные нерастворимые в воде (гидрофобные) биологически активные вещества.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Включают жирные кислоты, спиртовую группировку и другие вещества, содержащие углеводы, остатки фосфорной кислоты и др.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23" y="1336432"/>
            <a:ext cx="9416561" cy="4211514"/>
          </a:xfrm>
        </p:spPr>
      </p:pic>
      <p:sp>
        <p:nvSpPr>
          <p:cNvPr id="5" name="TextBox 4"/>
          <p:cNvSpPr txBox="1"/>
          <p:nvPr/>
        </p:nvSpPr>
        <p:spPr>
          <a:xfrm>
            <a:off x="246185" y="5547946"/>
            <a:ext cx="11271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Жирные кислоты </a:t>
            </a:r>
            <a:r>
              <a:rPr lang="ru-RU" sz="2000" b="1" dirty="0" smtClean="0"/>
              <a:t>– карбоновые кислоты (</a:t>
            </a:r>
            <a:r>
              <a:rPr lang="en-US" sz="2000" b="1" dirty="0" smtClean="0"/>
              <a:t>R-COOH) </a:t>
            </a:r>
            <a:r>
              <a:rPr lang="ru-RU" sz="2000" b="1" dirty="0" smtClean="0"/>
              <a:t>с длинной и неразветвленной углеродной цепочкой (-СН₂-СН₂-). На одном конце цепочки: карбоксильная группа –СООН, на другом </a:t>
            </a:r>
            <a:r>
              <a:rPr lang="ru-RU" sz="2000" b="1" dirty="0" err="1" smtClean="0"/>
              <a:t>метильная</a:t>
            </a:r>
            <a:r>
              <a:rPr lang="ru-RU" sz="2000" b="1" dirty="0" smtClean="0"/>
              <a:t> группа -СН₃. Насыщенные кислоты не содержат двойных связей, ненасыщенные – содержат одну или несколько таких связей (-СН=СН-).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91242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7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Важнейшие жирные кислоты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32" y="1033272"/>
            <a:ext cx="9253727" cy="5358384"/>
          </a:xfrm>
        </p:spPr>
      </p:pic>
    </p:spTree>
    <p:extLst>
      <p:ext uri="{BB962C8B-B14F-4D97-AF65-F5344CB8AC3E}">
        <p14:creationId xmlns:p14="http://schemas.microsoft.com/office/powerpoint/2010/main" val="164004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251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С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истематика живого мира (до открытия Карла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Везе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1" y="659423"/>
            <a:ext cx="11139854" cy="5952392"/>
          </a:xfrm>
        </p:spPr>
      </p:pic>
    </p:spTree>
    <p:extLst>
      <p:ext uri="{BB962C8B-B14F-4D97-AF65-F5344CB8AC3E}">
        <p14:creationId xmlns:p14="http://schemas.microsoft.com/office/powerpoint/2010/main" val="3254643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6937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Омега-3 и омега-6 ненасыщенные жирные кислоты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(номенклатура)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78" y="1019908"/>
            <a:ext cx="7033846" cy="5547945"/>
          </a:xfrm>
        </p:spPr>
      </p:pic>
    </p:spTree>
    <p:extLst>
      <p:ext uri="{BB962C8B-B14F-4D97-AF65-F5344CB8AC3E}">
        <p14:creationId xmlns:p14="http://schemas.microsoft.com/office/powerpoint/2010/main" val="200365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68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  <a:latin typeface="+mn-lt"/>
              </a:rPr>
              <a:t>Г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лицерол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и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глицеро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-фосфат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31" y="1057335"/>
            <a:ext cx="3209192" cy="39630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609" y="1863969"/>
            <a:ext cx="3508131" cy="35257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511711" y="5547946"/>
            <a:ext cx="11269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err="1" smtClean="0"/>
              <a:t>Глицерол</a:t>
            </a:r>
            <a:r>
              <a:rPr lang="ru-RU" sz="2000" b="1" dirty="0" smtClean="0"/>
              <a:t> (глицерин – синоним) – спирт, содержащий 3 гидроксильные группы –ОН (трехатомный спирт). К любой из ОН-группе может присоединяться остаток фосфорной кислоты, образуя соответственно глицерол-1-фосфат, глицерол-2-фосфат и глицерол-3-фосфат.</a:t>
            </a:r>
            <a:endParaRPr lang="ru-RU" sz="2000" b="1" dirty="0"/>
          </a:p>
        </p:txBody>
      </p:sp>
      <p:sp>
        <p:nvSpPr>
          <p:cNvPr id="7" name="Стрелка вправо 6"/>
          <p:cNvSpPr/>
          <p:nvPr/>
        </p:nvSpPr>
        <p:spPr>
          <a:xfrm flipV="1">
            <a:off x="5741376" y="2664498"/>
            <a:ext cx="1081455" cy="687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117123" y="1934309"/>
            <a:ext cx="624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(1)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87462" y="2769577"/>
            <a:ext cx="553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(2)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87462" y="3648808"/>
            <a:ext cx="553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(3)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54855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31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Фосфолипиды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6" y="773724"/>
            <a:ext cx="5477608" cy="5873262"/>
          </a:xfrm>
        </p:spPr>
      </p:pic>
      <p:sp>
        <p:nvSpPr>
          <p:cNvPr id="5" name="TextBox 4"/>
          <p:cNvSpPr txBox="1"/>
          <p:nvPr/>
        </p:nvSpPr>
        <p:spPr>
          <a:xfrm>
            <a:off x="5996355" y="773724"/>
            <a:ext cx="60666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Фосфолипиды – соединения, в которых участвует </a:t>
            </a:r>
            <a:r>
              <a:rPr lang="ru-RU" b="1" dirty="0" err="1" smtClean="0"/>
              <a:t>глицеро</a:t>
            </a:r>
            <a:r>
              <a:rPr lang="ru-RU" b="1" dirty="0" smtClean="0"/>
              <a:t>-фосфаты и жирные кислоты, как насыщенные, так и ненасыщенные.</a:t>
            </a:r>
          </a:p>
          <a:p>
            <a:r>
              <a:rPr lang="ru-RU" b="1" dirty="0" smtClean="0"/>
              <a:t>Они соединены эфирной связью: </a:t>
            </a:r>
          </a:p>
          <a:p>
            <a:pPr algn="ctr"/>
            <a:r>
              <a:rPr lang="en-US" b="1" dirty="0" smtClean="0"/>
              <a:t>R₁-CO-O-R₂</a:t>
            </a:r>
            <a:endParaRPr lang="ru-RU" b="1" dirty="0" smtClean="0"/>
          </a:p>
          <a:p>
            <a:r>
              <a:rPr lang="ru-RU" b="1" dirty="0" err="1" smtClean="0"/>
              <a:t>Глицерофосфатная</a:t>
            </a:r>
            <a:r>
              <a:rPr lang="ru-RU" b="1" dirty="0" smtClean="0"/>
              <a:t> часть фосфолипида («гидрофильная головка») может взаимодействовать с водным окружением, а «хвосты» жирных кислот обладают гидрофобными свойствами и избегают контакта с водой.</a:t>
            </a:r>
          </a:p>
          <a:p>
            <a:r>
              <a:rPr lang="ru-RU" b="1" dirty="0" smtClean="0"/>
              <a:t>Из фосфолипидных слоев формируются </a:t>
            </a:r>
            <a:r>
              <a:rPr lang="ru-RU" b="1" i="1" dirty="0" smtClean="0">
                <a:solidFill>
                  <a:srgbClr val="00B050"/>
                </a:solidFill>
              </a:rPr>
              <a:t>клеточные мембраны</a:t>
            </a:r>
            <a:r>
              <a:rPr lang="ru-RU" b="1" i="1" dirty="0" smtClean="0"/>
              <a:t> </a:t>
            </a:r>
            <a:r>
              <a:rPr lang="ru-RU" b="1" dirty="0" smtClean="0"/>
              <a:t>– хвосты внутрь, головки наружу:</a:t>
            </a:r>
            <a:endParaRPr lang="en-US" b="1" dirty="0" smtClean="0"/>
          </a:p>
          <a:p>
            <a:endParaRPr lang="ru-RU" b="1" dirty="0"/>
          </a:p>
        </p:txBody>
      </p:sp>
      <p:sp>
        <p:nvSpPr>
          <p:cNvPr id="6" name="Стрелка влево 5"/>
          <p:cNvSpPr/>
          <p:nvPr/>
        </p:nvSpPr>
        <p:spPr>
          <a:xfrm rot="707636">
            <a:off x="2974831" y="3097484"/>
            <a:ext cx="1787008" cy="2795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764464" y="3244362"/>
            <a:ext cx="1407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Эфирные связи</a:t>
            </a:r>
            <a:endParaRPr lang="ru-RU" sz="1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4026878"/>
            <a:ext cx="5816112" cy="27344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19" y="4422531"/>
            <a:ext cx="45719" cy="75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05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Клетки окружены мембранной оболочкой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76" y="980404"/>
            <a:ext cx="8713177" cy="3978458"/>
          </a:xfrm>
        </p:spPr>
      </p:pic>
      <p:sp>
        <p:nvSpPr>
          <p:cNvPr id="5" name="TextBox 4"/>
          <p:cNvSpPr txBox="1"/>
          <p:nvPr/>
        </p:nvSpPr>
        <p:spPr>
          <a:xfrm>
            <a:off x="0" y="4854634"/>
            <a:ext cx="120542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Клеточные мембраны</a:t>
            </a:r>
            <a:r>
              <a:rPr lang="ru-RU" sz="2000" b="1" dirty="0"/>
              <a:t> </a:t>
            </a:r>
            <a:r>
              <a:rPr lang="ru-RU" sz="2000" b="1" dirty="0" smtClean="0"/>
              <a:t>– отделяют содержимое клеток от окружающей среды и регулируют обмен веществ между клеткой и средой. Обычно клеточная мембрана представляет собой двойной слой фосфолипидов с включением различных по своему функционалу белков. </a:t>
            </a:r>
          </a:p>
          <a:p>
            <a:r>
              <a:rPr lang="ru-RU" sz="2000" b="1" dirty="0" smtClean="0"/>
              <a:t>     Мембраны выполняют важные разнообразные функции – барьерные, транспортные, энергетические и др. 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9" y="1441206"/>
            <a:ext cx="3166329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91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3304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Клеточные мембраны архей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8" y="453171"/>
            <a:ext cx="7218483" cy="47870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369" y="5328139"/>
            <a:ext cx="3797544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48246" y="844062"/>
            <a:ext cx="40532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Особенности строения мембран клеток архей: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Гидрофобные боковые цепи ветвятся за счет торчащих в стороны </a:t>
            </a:r>
            <a:r>
              <a:rPr lang="ru-RU" b="1" dirty="0" err="1" smtClean="0"/>
              <a:t>метильных</a:t>
            </a:r>
            <a:r>
              <a:rPr lang="ru-RU" b="1" dirty="0" smtClean="0"/>
              <a:t> групп -СН₃.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У некоторых видов архей мембрана представляет фосфолипидный двойной слой, в котором 2 гидрофильные головки </a:t>
            </a:r>
            <a:r>
              <a:rPr lang="ru-RU" b="1" dirty="0" err="1" smtClean="0"/>
              <a:t>ковалентно</a:t>
            </a:r>
            <a:r>
              <a:rPr lang="ru-RU" b="1" dirty="0" smtClean="0"/>
              <a:t> соединены друг с другом длинными гидрофобными цепями.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18913" y="4156364"/>
            <a:ext cx="4106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Эти особенности сформировались в экстремальных условиях жизни некоторых видов архей (высокие температуры и высокая кислотность среды).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75462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372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Фосфолипиды архей и бактерий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1" y="972771"/>
            <a:ext cx="6135195" cy="44696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231" y="1104089"/>
            <a:ext cx="5416061" cy="4338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629" y="5530362"/>
            <a:ext cx="11962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В липидах архей, с одной стороны,  и в липидах бактерий и эукариот, с другой стороны,  </a:t>
            </a:r>
            <a:r>
              <a:rPr lang="ru-RU" b="1" dirty="0" err="1" smtClean="0"/>
              <a:t>глицерол</a:t>
            </a:r>
            <a:r>
              <a:rPr lang="ru-RU" b="1" dirty="0" smtClean="0"/>
              <a:t> находится в разных </a:t>
            </a:r>
            <a:r>
              <a:rPr lang="ru-RU" b="1" dirty="0" err="1" smtClean="0">
                <a:solidFill>
                  <a:srgbClr val="FF0000"/>
                </a:solidFill>
              </a:rPr>
              <a:t>хиральных</a:t>
            </a:r>
            <a:r>
              <a:rPr lang="ru-RU" b="1" dirty="0" smtClean="0"/>
              <a:t> формах: археи -  </a:t>
            </a:r>
            <a:r>
              <a:rPr lang="en-US" b="1" dirty="0" smtClean="0"/>
              <a:t>L-</a:t>
            </a:r>
            <a:r>
              <a:rPr lang="ru-RU" b="1" dirty="0" smtClean="0"/>
              <a:t>форма,  бактерии и эукариоты -   </a:t>
            </a:r>
            <a:r>
              <a:rPr lang="en-US" b="1" dirty="0" smtClean="0"/>
              <a:t>D-</a:t>
            </a:r>
            <a:r>
              <a:rPr lang="ru-RU" b="1" dirty="0" smtClean="0"/>
              <a:t>форма. Это говорит о разных путях синтеза этих фосфолипидов. Кроме того, в фосфолипидах архей простая эфирная связь (</a:t>
            </a:r>
            <a:r>
              <a:rPr lang="en-US" b="1" dirty="0" smtClean="0"/>
              <a:t>R₁-O-R₂)</a:t>
            </a:r>
            <a:r>
              <a:rPr lang="ru-RU" b="1" dirty="0" smtClean="0"/>
              <a:t>, в фосфолипидах бактерий и эукариот – сложноэфирная </a:t>
            </a:r>
            <a:r>
              <a:rPr lang="en-US" b="1" dirty="0" smtClean="0"/>
              <a:t>(R₁-CO-C-R₂</a:t>
            </a:r>
            <a:r>
              <a:rPr lang="ru-RU" b="1" dirty="0" smtClean="0"/>
              <a:t>). Простая эфирная связь у </a:t>
            </a:r>
            <a:r>
              <a:rPr lang="ru-RU" b="1" dirty="0"/>
              <a:t>а</a:t>
            </a:r>
            <a:r>
              <a:rPr lang="ru-RU" b="1" dirty="0" smtClean="0"/>
              <a:t>рхей более устойчива при высоких температурах.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3931919" y="1248508"/>
            <a:ext cx="1211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D-</a:t>
            </a:r>
            <a:r>
              <a:rPr lang="ru-RU" sz="1400" b="1" dirty="0" smtClean="0"/>
              <a:t>форма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59823" y="3288323"/>
            <a:ext cx="1151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L-</a:t>
            </a:r>
            <a:r>
              <a:rPr lang="ru-RU" sz="1400" b="1" dirty="0" smtClean="0"/>
              <a:t>форма</a:t>
            </a:r>
            <a:endParaRPr lang="ru-RU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2031" y="2699238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/>
              <a:t>Сложноэфирная связь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968911" y="5143500"/>
            <a:ext cx="2574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/>
              <a:t>Простая эфирная связь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76407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Проблема происхождения эукариот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4" y="747346"/>
            <a:ext cx="6075484" cy="36312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38" y="1035050"/>
            <a:ext cx="5583116" cy="3194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" y="4349750"/>
            <a:ext cx="119952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Новые данные изменили концепцию «</a:t>
            </a:r>
            <a:r>
              <a:rPr lang="ru-RU" b="1" dirty="0" err="1" smtClean="0"/>
              <a:t>Трехдоменного</a:t>
            </a:r>
            <a:r>
              <a:rPr lang="ru-RU" b="1" dirty="0" smtClean="0"/>
              <a:t> древа» </a:t>
            </a:r>
            <a:r>
              <a:rPr lang="ru-RU" b="1" dirty="0" err="1" smtClean="0"/>
              <a:t>К.Везе</a:t>
            </a:r>
            <a:r>
              <a:rPr lang="ru-RU" b="1" dirty="0" smtClean="0"/>
              <a:t>. Показано, что набор генов у эукариот – смесь генов, происходящих от архей, бактерий, а также  генов неизвестного происхождения. Набор генов от архей (в среднем 44%) обогащен генами обработки информации (репликация, транскрипция, </a:t>
            </a:r>
            <a:r>
              <a:rPr lang="ru-RU" b="1" dirty="0" err="1" smtClean="0"/>
              <a:t>сплайсинг</a:t>
            </a:r>
            <a:r>
              <a:rPr lang="ru-RU" b="1" dirty="0" smtClean="0"/>
              <a:t>  и трансляция). Бактериальный набор (в среднем 56%) кодирует «операционные белки» – ферменты обмена веществ, мембранные белки и др.</a:t>
            </a:r>
          </a:p>
          <a:p>
            <a:r>
              <a:rPr lang="ru-RU" b="1" dirty="0" smtClean="0"/>
              <a:t>     Таким образом, </a:t>
            </a:r>
            <a:r>
              <a:rPr lang="ru-RU" b="1" dirty="0" err="1" smtClean="0"/>
              <a:t>эукариотический</a:t>
            </a:r>
            <a:r>
              <a:rPr lang="ru-RU" b="1" dirty="0" smtClean="0"/>
              <a:t> геном является «химерой» - результатом слияния двух предковых геномов – </a:t>
            </a:r>
            <a:r>
              <a:rPr lang="ru-RU" b="1" dirty="0" err="1" smtClean="0"/>
              <a:t>архейного</a:t>
            </a:r>
            <a:r>
              <a:rPr lang="ru-RU" b="1" dirty="0" smtClean="0"/>
              <a:t> и бактериального, а само древо – фактически </a:t>
            </a:r>
            <a:r>
              <a:rPr lang="ru-RU" b="1" dirty="0" err="1" smtClean="0"/>
              <a:t>двухдоменное</a:t>
            </a:r>
            <a:r>
              <a:rPr lang="ru-RU" b="1" dirty="0" smtClean="0"/>
              <a:t>: домен бактерий и домен архей.</a:t>
            </a:r>
          </a:p>
          <a:p>
            <a:r>
              <a:rPr lang="ru-RU" b="1" dirty="0" smtClean="0"/>
              <a:t>Ветвь эукариот возникла </a:t>
            </a:r>
            <a:r>
              <a:rPr lang="ru-RU" b="1" smtClean="0"/>
              <a:t>глубоко внутри </a:t>
            </a:r>
            <a:r>
              <a:rPr lang="ru-RU" b="1" dirty="0" err="1" smtClean="0"/>
              <a:t>архейного</a:t>
            </a:r>
            <a:r>
              <a:rPr lang="ru-RU" b="1" dirty="0" smtClean="0"/>
              <a:t> древа.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7706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7924"/>
            <a:ext cx="10515600" cy="958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Трансформация идеи Карла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Везе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о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трехдоменной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систематике живых организмов с учетом горизонтального переноса генов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" y="1046285"/>
            <a:ext cx="5817775" cy="5679829"/>
          </a:xfrm>
        </p:spPr>
      </p:pic>
      <p:sp>
        <p:nvSpPr>
          <p:cNvPr id="5" name="TextBox 4"/>
          <p:cNvSpPr txBox="1"/>
          <p:nvPr/>
        </p:nvSpPr>
        <p:spPr>
          <a:xfrm>
            <a:off x="6096000" y="1468315"/>
            <a:ext cx="597583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В концепции </a:t>
            </a:r>
            <a:r>
              <a:rPr lang="ru-RU" b="1" dirty="0" err="1" smtClean="0"/>
              <a:t>К.Везе</a:t>
            </a:r>
            <a:r>
              <a:rPr lang="ru-RU" b="1" dirty="0" smtClean="0"/>
              <a:t> было принято считать молекулу 16</a:t>
            </a:r>
            <a:r>
              <a:rPr lang="en-US" b="1" dirty="0" smtClean="0"/>
              <a:t>S-</a:t>
            </a:r>
            <a:r>
              <a:rPr lang="ru-RU" b="1" dirty="0" err="1" smtClean="0"/>
              <a:t>рРНК</a:t>
            </a:r>
            <a:r>
              <a:rPr lang="ru-RU" b="1" dirty="0" smtClean="0"/>
              <a:t>, универсальную для всех клеточных форм жизни, в качестве «</a:t>
            </a:r>
            <a:r>
              <a:rPr lang="ru-RU" b="1" i="1" dirty="0" smtClean="0"/>
              <a:t>золотого стандарта</a:t>
            </a:r>
            <a:r>
              <a:rPr lang="ru-RU" b="1" dirty="0" smtClean="0"/>
              <a:t>» генетической реконструкции происхождения бактерий, архей и эукариот. Так было построена </a:t>
            </a:r>
            <a:r>
              <a:rPr lang="ru-RU" b="1" dirty="0" err="1" smtClean="0"/>
              <a:t>трехдоменная</a:t>
            </a:r>
            <a:r>
              <a:rPr lang="ru-RU" b="1" dirty="0" smtClean="0"/>
              <a:t> систематика живых организмов.</a:t>
            </a:r>
          </a:p>
          <a:p>
            <a:r>
              <a:rPr lang="ru-RU" b="1" dirty="0" smtClean="0"/>
              <a:t>   Открытие вездесущего горизонтального переноса генов (ГПГ) сильно усложнило эту систематику. ГПГ широко распространен среди прокариот и представляет важность и для эукариот, где приходится учитывать явление </a:t>
            </a:r>
            <a:r>
              <a:rPr lang="ru-RU" b="1" dirty="0" err="1" smtClean="0"/>
              <a:t>эндосимбиоза</a:t>
            </a:r>
            <a:r>
              <a:rPr lang="ru-RU" b="1" dirty="0" smtClean="0"/>
              <a:t> – формирование митохондрий (у животных) от альфа-</a:t>
            </a:r>
            <a:r>
              <a:rPr lang="ru-RU" b="1" dirty="0" err="1" smtClean="0"/>
              <a:t>протеобактерий</a:t>
            </a:r>
            <a:r>
              <a:rPr lang="ru-RU" b="1" dirty="0" smtClean="0"/>
              <a:t> и хлоропластов (у растений) от </a:t>
            </a:r>
            <a:r>
              <a:rPr lang="ru-RU" b="1" dirty="0" err="1" smtClean="0"/>
              <a:t>цианобактерий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Таким образом, «древо жизни» дополняется «сетью жизни»: горизонтальные ветви эволюции сопутствуют чисто вертикальным.</a:t>
            </a:r>
          </a:p>
          <a:p>
            <a:endParaRPr lang="ru-RU" b="1" dirty="0" smtClean="0"/>
          </a:p>
          <a:p>
            <a:r>
              <a:rPr lang="ru-RU" b="1" dirty="0" smtClean="0"/>
              <a:t>   «</a:t>
            </a:r>
            <a:r>
              <a:rPr lang="ru-RU" b="1" dirty="0" smtClean="0">
                <a:solidFill>
                  <a:srgbClr val="FF0000"/>
                </a:solidFill>
              </a:rPr>
              <a:t>Древо жизни</a:t>
            </a:r>
            <a:r>
              <a:rPr lang="ru-RU" b="1" dirty="0" smtClean="0"/>
              <a:t>» и «</a:t>
            </a:r>
            <a:r>
              <a:rPr lang="ru-RU" b="1" dirty="0" smtClean="0">
                <a:solidFill>
                  <a:srgbClr val="FF0000"/>
                </a:solidFill>
              </a:rPr>
              <a:t>сеть жизни</a:t>
            </a:r>
            <a:r>
              <a:rPr lang="ru-RU" b="1" dirty="0" smtClean="0"/>
              <a:t>» логически объединяются в понятии «</a:t>
            </a:r>
            <a:r>
              <a:rPr lang="ru-RU" b="1" dirty="0" smtClean="0">
                <a:solidFill>
                  <a:srgbClr val="00B050"/>
                </a:solidFill>
              </a:rPr>
              <a:t>лес жизни</a:t>
            </a:r>
            <a:r>
              <a:rPr lang="ru-RU" b="1" dirty="0" smtClean="0"/>
              <a:t>».</a:t>
            </a:r>
          </a:p>
          <a:p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24202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21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Возможный механизм происхождения эукариот-1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38" y="712177"/>
            <a:ext cx="4730262" cy="5750169"/>
          </a:xfrm>
        </p:spPr>
      </p:pic>
      <p:sp>
        <p:nvSpPr>
          <p:cNvPr id="5" name="TextBox 4"/>
          <p:cNvSpPr txBox="1"/>
          <p:nvPr/>
        </p:nvSpPr>
        <p:spPr>
          <a:xfrm>
            <a:off x="7866391" y="782515"/>
            <a:ext cx="41621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1. </a:t>
            </a:r>
            <a:r>
              <a:rPr lang="ru-RU" b="1" dirty="0" err="1" smtClean="0"/>
              <a:t>Архейный</a:t>
            </a:r>
            <a:r>
              <a:rPr lang="ru-RU" b="1" dirty="0" smtClean="0"/>
              <a:t> прародитель эукариот (АПЭ) – архея с большим геномом, порядка 5-6 тысяч генов.</a:t>
            </a:r>
          </a:p>
          <a:p>
            <a:r>
              <a:rPr lang="ru-RU" b="1" dirty="0" smtClean="0"/>
              <a:t>   2. АПЭ в процессах </a:t>
            </a:r>
            <a:r>
              <a:rPr lang="ru-RU" b="1" dirty="0" smtClean="0">
                <a:solidFill>
                  <a:srgbClr val="FF0000"/>
                </a:solidFill>
              </a:rPr>
              <a:t>горизонтального переноса генов </a:t>
            </a:r>
            <a:r>
              <a:rPr lang="ru-RU" b="1" dirty="0" smtClean="0"/>
              <a:t>захватывал бактериальные клетки. Большая часть поглощенных бактерий встретила свой конец в качестве пищи для археи. Но некоторые клетки (альфа-</a:t>
            </a:r>
            <a:r>
              <a:rPr lang="ru-RU" b="1" dirty="0" err="1" smtClean="0"/>
              <a:t>протеобактерии</a:t>
            </a:r>
            <a:r>
              <a:rPr lang="ru-RU" b="1" dirty="0" smtClean="0"/>
              <a:t>) становились «квартирантами» внутри </a:t>
            </a:r>
            <a:r>
              <a:rPr lang="ru-RU" b="1" dirty="0" err="1" smtClean="0"/>
              <a:t>архейной</a:t>
            </a:r>
            <a:r>
              <a:rPr lang="ru-RU" b="1" dirty="0" smtClean="0"/>
              <a:t> клетки – </a:t>
            </a:r>
            <a:r>
              <a:rPr lang="ru-RU" b="1" dirty="0" err="1" smtClean="0">
                <a:solidFill>
                  <a:srgbClr val="FF0000"/>
                </a:solidFill>
              </a:rPr>
              <a:t>эндосимбионтами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r>
              <a:rPr lang="ru-RU" b="1" dirty="0" smtClean="0"/>
              <a:t>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3. Именно </a:t>
            </a:r>
            <a:r>
              <a:rPr lang="ru-RU" b="1" dirty="0" err="1" smtClean="0"/>
              <a:t>эндосимбиоз</a:t>
            </a:r>
            <a:r>
              <a:rPr lang="ru-RU" b="1" dirty="0" smtClean="0"/>
              <a:t> и инициировал образование </a:t>
            </a:r>
            <a:r>
              <a:rPr lang="ru-RU" b="1" dirty="0" err="1" smtClean="0"/>
              <a:t>эукариотических</a:t>
            </a:r>
            <a:r>
              <a:rPr lang="ru-RU" b="1" dirty="0" smtClean="0"/>
              <a:t> клеток.                  Возникновение   таких клеток </a:t>
            </a:r>
          </a:p>
          <a:p>
            <a:r>
              <a:rPr lang="ru-RU" b="1" dirty="0" smtClean="0"/>
              <a:t>было исключительно редким, возможно, единичным событием в истории развития жизни.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36" y="3515398"/>
            <a:ext cx="4006734" cy="31588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65" y="6334298"/>
            <a:ext cx="326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rgbClr val="FF0000"/>
                </a:solidFill>
              </a:rPr>
              <a:t>Архейный</a:t>
            </a:r>
            <a:r>
              <a:rPr lang="ru-RU" sz="1400" b="1" dirty="0" smtClean="0">
                <a:solidFill>
                  <a:srgbClr val="FF0000"/>
                </a:solidFill>
              </a:rPr>
              <a:t> прародитель эукариот (АПЭ)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лево 6"/>
          <p:cNvSpPr/>
          <p:nvPr/>
        </p:nvSpPr>
        <p:spPr>
          <a:xfrm rot="21034279" flipV="1">
            <a:off x="2594185" y="3251166"/>
            <a:ext cx="2687899" cy="257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flipH="1">
            <a:off x="5390803" y="3032741"/>
            <a:ext cx="2617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Захват альфа-</a:t>
            </a:r>
            <a:r>
              <a:rPr lang="ru-RU" sz="1400" b="1" dirty="0" err="1" smtClean="0">
                <a:solidFill>
                  <a:srgbClr val="FF0000"/>
                </a:solidFill>
              </a:rPr>
              <a:t>протеобактерии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9" name="Стрелка влево 8"/>
          <p:cNvSpPr/>
          <p:nvPr/>
        </p:nvSpPr>
        <p:spPr>
          <a:xfrm rot="16200000">
            <a:off x="3669426" y="2156765"/>
            <a:ext cx="747783" cy="256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flipH="1">
            <a:off x="3304308" y="1571105"/>
            <a:ext cx="233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Первый </a:t>
            </a:r>
            <a:r>
              <a:rPr lang="ru-RU" sz="1400" b="1" dirty="0" err="1" smtClean="0">
                <a:solidFill>
                  <a:srgbClr val="FF0000"/>
                </a:solidFill>
              </a:rPr>
              <a:t>эндосимбионт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10800000" flipH="1">
            <a:off x="4940508" y="2470569"/>
            <a:ext cx="829217" cy="2672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860473" y="2410691"/>
            <a:ext cx="2005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Клетка эукариот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70786" y="6591993"/>
            <a:ext cx="4018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Горизонтальный перенос генов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221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4815"/>
            <a:ext cx="10515600" cy="10889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Возможный механизм происхождения эукариот-2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3" y="1463039"/>
            <a:ext cx="10873047" cy="4788131"/>
          </a:xfrm>
        </p:spPr>
      </p:pic>
    </p:spTree>
    <p:extLst>
      <p:ext uri="{BB962C8B-B14F-4D97-AF65-F5344CB8AC3E}">
        <p14:creationId xmlns:p14="http://schemas.microsoft.com/office/powerpoint/2010/main" val="1751526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Археи – отдельный домен жизни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1" y="764931"/>
            <a:ext cx="7620000" cy="5811715"/>
          </a:xfrm>
        </p:spPr>
      </p:pic>
      <p:sp>
        <p:nvSpPr>
          <p:cNvPr id="5" name="TextBox 4"/>
          <p:cNvSpPr txBox="1"/>
          <p:nvPr/>
        </p:nvSpPr>
        <p:spPr>
          <a:xfrm>
            <a:off x="7927849" y="826477"/>
            <a:ext cx="41615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smtClean="0">
                <a:solidFill>
                  <a:srgbClr val="FF0000"/>
                </a:solidFill>
              </a:rPr>
              <a:t>Археи</a:t>
            </a:r>
            <a:r>
              <a:rPr lang="ru-RU" sz="2000" b="1" dirty="0" smtClean="0"/>
              <a:t> – одноклеточные микроорганизмы, сходные с бактериями по отсутствию клеточного ядра и каких-либо внутриклеточных органелл, связанных с мембранами.</a:t>
            </a:r>
          </a:p>
          <a:p>
            <a:r>
              <a:rPr lang="ru-RU" sz="2000" b="1" dirty="0" smtClean="0"/>
              <a:t>     Распространены повсеместно - почва, кишечник человека, морской планктон (самая многочисленная группа организмов на Земле).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Часто живут в экстремальных условиях, по этой причине их называют </a:t>
            </a:r>
            <a:r>
              <a:rPr lang="ru-RU" sz="2000" b="1" dirty="0" err="1" smtClean="0">
                <a:solidFill>
                  <a:srgbClr val="00B050"/>
                </a:solidFill>
              </a:rPr>
              <a:t>экстремофилами</a:t>
            </a:r>
            <a:r>
              <a:rPr lang="ru-RU" sz="2000" b="1" dirty="0">
                <a:solidFill>
                  <a:srgbClr val="00B050"/>
                </a:solidFill>
              </a:rPr>
              <a:t>.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72500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Лекция 10д</a:t>
            </a:r>
            <a:endParaRPr lang="ru-RU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6748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11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Где предпочитают жить археи?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25" y="806450"/>
            <a:ext cx="10422775" cy="5910234"/>
          </a:xfrm>
        </p:spPr>
      </p:pic>
    </p:spTree>
    <p:extLst>
      <p:ext uri="{BB962C8B-B14F-4D97-AF65-F5344CB8AC3E}">
        <p14:creationId xmlns:p14="http://schemas.microsoft.com/office/powerpoint/2010/main" val="2391288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4815"/>
            <a:ext cx="10515600" cy="74814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Глубинная биосфера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3" y="822961"/>
            <a:ext cx="4239491" cy="2568632"/>
          </a:xfrm>
        </p:spPr>
      </p:pic>
      <p:sp>
        <p:nvSpPr>
          <p:cNvPr id="5" name="TextBox 4"/>
          <p:cNvSpPr txBox="1"/>
          <p:nvPr/>
        </p:nvSpPr>
        <p:spPr>
          <a:xfrm>
            <a:off x="4887884" y="947651"/>
            <a:ext cx="698269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Золотоискатели Южной Африки при бурении скважины на глубине около 3 км наткнулись на водоносный слой. В нем был обнаружен  </a:t>
            </a:r>
            <a:r>
              <a:rPr lang="ru-RU" b="1" dirty="0" err="1" smtClean="0"/>
              <a:t>бактериально-архейный</a:t>
            </a:r>
            <a:r>
              <a:rPr lang="ru-RU" b="1" dirty="0" smtClean="0"/>
              <a:t> «затерянный мир».</a:t>
            </a:r>
          </a:p>
          <a:p>
            <a:r>
              <a:rPr lang="ru-RU" b="1" dirty="0" smtClean="0"/>
              <a:t>   В целом, биомасса подземных микробов сопоставима со всей биомассой суши, включая деревья.</a:t>
            </a:r>
          </a:p>
          <a:p>
            <a:r>
              <a:rPr lang="ru-RU" b="1" dirty="0" smtClean="0"/>
              <a:t>   Подземные микробы </a:t>
            </a:r>
            <a:r>
              <a:rPr lang="ru-RU" b="1" dirty="0" smtClean="0">
                <a:solidFill>
                  <a:srgbClr val="FF0000"/>
                </a:solidFill>
              </a:rPr>
              <a:t>полностью</a:t>
            </a:r>
            <a:r>
              <a:rPr lang="ru-RU" b="1" dirty="0" smtClean="0"/>
              <a:t> (!) автономны от жизни на поверхности Земли. Они неуязвимы для различных катастроф: падений метеоритов, глобального оледенения, вспышки сверхновой звезды. Даже если поверхность Земли остынет до температуры жидкого гелия (4⁰К), глубинная биосфера просто уйдет глубже к теплому ядру планеты.</a:t>
            </a:r>
          </a:p>
          <a:p>
            <a:r>
              <a:rPr lang="ru-RU" b="1" dirty="0" smtClean="0"/>
              <a:t>   Есть лишь две способа уничтожить этих микробов: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Неограниченный парниковый эффект прогреет поверхность и кору планеты до температур выше 200⁰С и надежно стерилизует ее (судьба Венеры).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Падение на Землю крупного тела, сопоставимого с Луной (вероятное столкновение Земли с Теей). Выделение энергии прогреет верхние 10 км коры до нескольких сотен градусов, что не переживут даже самые стойкие термофилы.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516283"/>
            <a:ext cx="4372494" cy="3241963"/>
          </a:xfrm>
          <a:prstGeom prst="rect">
            <a:avLst/>
          </a:prstGeom>
        </p:spPr>
      </p:pic>
      <p:sp>
        <p:nvSpPr>
          <p:cNvPr id="7" name="Стрелка влево 6"/>
          <p:cNvSpPr/>
          <p:nvPr/>
        </p:nvSpPr>
        <p:spPr>
          <a:xfrm rot="1739877">
            <a:off x="4574178" y="6137666"/>
            <a:ext cx="978408" cy="3305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85658" y="6302963"/>
            <a:ext cx="5976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Подземные бактерии </a:t>
            </a:r>
            <a:r>
              <a:rPr lang="en-US" b="1" dirty="0" err="1" smtClean="0">
                <a:solidFill>
                  <a:srgbClr val="00B050"/>
                </a:solidFill>
              </a:rPr>
              <a:t>Desuforudis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audaxviator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5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3151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«Отважный странник» -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Desulforudis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audaxviator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3" y="621792"/>
            <a:ext cx="3904488" cy="6071616"/>
          </a:xfrm>
        </p:spPr>
      </p:pic>
      <p:sp>
        <p:nvSpPr>
          <p:cNvPr id="5" name="TextBox 4"/>
          <p:cNvSpPr txBox="1"/>
          <p:nvPr/>
        </p:nvSpPr>
        <p:spPr>
          <a:xfrm>
            <a:off x="4215384" y="731520"/>
            <a:ext cx="7766304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</a:t>
            </a:r>
            <a:r>
              <a:rPr lang="en-US" b="1" dirty="0" err="1" smtClean="0"/>
              <a:t>Audax</a:t>
            </a:r>
            <a:r>
              <a:rPr lang="en-US" b="1" dirty="0" smtClean="0"/>
              <a:t> </a:t>
            </a:r>
            <a:r>
              <a:rPr lang="en-US" b="1" dirty="0" err="1" smtClean="0"/>
              <a:t>viator</a:t>
            </a:r>
            <a:r>
              <a:rPr lang="ru-RU" b="1" dirty="0" smtClean="0"/>
              <a:t>» – слова из таинственной латинской фразы, указавшей герою повести </a:t>
            </a:r>
            <a:r>
              <a:rPr lang="ru-RU" b="1" dirty="0" err="1" smtClean="0"/>
              <a:t>Ж.Верна</a:t>
            </a:r>
            <a:r>
              <a:rPr lang="ru-RU" b="1" dirty="0" smtClean="0"/>
              <a:t> путь к центру земли.</a:t>
            </a:r>
          </a:p>
          <a:p>
            <a:r>
              <a:rPr lang="ru-RU" b="1" dirty="0" smtClean="0"/>
              <a:t>Бактерия, приспособившаяся к жизни в глубинах Земли не менее 20 млн. лет тому назад. В ее геноме обнаружены:</a:t>
            </a:r>
          </a:p>
          <a:p>
            <a:r>
              <a:rPr lang="ru-RU" b="1" dirty="0" smtClean="0"/>
              <a:t>1.Полный набор генов для </a:t>
            </a:r>
            <a:r>
              <a:rPr lang="ru-RU" b="1" dirty="0" err="1" smtClean="0"/>
              <a:t>сульфатредукции</a:t>
            </a:r>
            <a:r>
              <a:rPr lang="ru-RU" b="1" dirty="0" smtClean="0"/>
              <a:t> (часть генов взята у архей): </a:t>
            </a:r>
            <a:endParaRPr lang="en-US" b="1" dirty="0" smtClean="0"/>
          </a:p>
          <a:p>
            <a:r>
              <a:rPr lang="en-US" b="1" dirty="0" smtClean="0"/>
              <a:t>SO₄²⁻ (</a:t>
            </a:r>
            <a:r>
              <a:rPr lang="ru-RU" b="1" dirty="0" err="1" smtClean="0"/>
              <a:t>акцепотор</a:t>
            </a:r>
            <a:r>
              <a:rPr lang="ru-RU" b="1" dirty="0" smtClean="0"/>
              <a:t> электронов) + 10 </a:t>
            </a:r>
            <a:r>
              <a:rPr lang="en-US" b="1" dirty="0" smtClean="0"/>
              <a:t>H⁺ + 4Fe³⁺ (</a:t>
            </a:r>
            <a:r>
              <a:rPr lang="ru-RU" b="1" dirty="0" smtClean="0"/>
              <a:t>донор электронов) →</a:t>
            </a:r>
            <a:endParaRPr lang="en-US" b="1" dirty="0" smtClean="0"/>
          </a:p>
          <a:p>
            <a:r>
              <a:rPr lang="en-US" b="1" dirty="0" smtClean="0"/>
              <a:t>H₂S + 4H₂O + 4Fe²⁺.</a:t>
            </a:r>
            <a:endParaRPr lang="ru-RU" b="1" dirty="0" smtClean="0"/>
          </a:p>
          <a:p>
            <a:r>
              <a:rPr lang="ru-RU" b="1" dirty="0" smtClean="0"/>
              <a:t>2. Набор белков- транспортеров для перекачки из среды в клетку готовой органики – сахаров и аминокислот (от мертвых клеток). Значит, бактерия может не только синтезировать органику, но и использовать ее в готовом виде.</a:t>
            </a:r>
          </a:p>
          <a:p>
            <a:r>
              <a:rPr lang="ru-RU" b="1" dirty="0" smtClean="0"/>
              <a:t>3. Гены для использования в качестве источника С - СО₂ и СО.</a:t>
            </a:r>
          </a:p>
          <a:p>
            <a:r>
              <a:rPr lang="ru-RU" b="1" dirty="0" smtClean="0"/>
              <a:t>4. Полный набор генов для синтеза всех 20-ти аминокислот.</a:t>
            </a:r>
          </a:p>
          <a:p>
            <a:r>
              <a:rPr lang="ru-RU" b="1" dirty="0" smtClean="0"/>
              <a:t>5. Гены для образования жгутиков, с помощью который микроб может передвигаться.</a:t>
            </a:r>
          </a:p>
          <a:p>
            <a:r>
              <a:rPr lang="ru-RU" b="1" dirty="0" smtClean="0"/>
              <a:t>6. Гены различных рецепторов – позволяют перемещаться к местам скопления питательных веществ.</a:t>
            </a:r>
          </a:p>
          <a:p>
            <a:r>
              <a:rPr lang="ru-RU" b="1" dirty="0" smtClean="0"/>
              <a:t>7. Гены семейства </a:t>
            </a:r>
            <a:r>
              <a:rPr lang="ru-RU" b="1" dirty="0" err="1" smtClean="0"/>
              <a:t>азотфиксации</a:t>
            </a:r>
            <a:r>
              <a:rPr lang="ru-RU" b="1" dirty="0" smtClean="0"/>
              <a:t> – превращения молекулярного азота </a:t>
            </a:r>
            <a:r>
              <a:rPr lang="en-US" b="1" dirty="0" smtClean="0"/>
              <a:t>N₂</a:t>
            </a:r>
            <a:r>
              <a:rPr lang="ru-RU" b="1" dirty="0" smtClean="0"/>
              <a:t> в различные азотистые </a:t>
            </a:r>
            <a:r>
              <a:rPr lang="ru-RU" b="1" dirty="0" err="1" smtClean="0"/>
              <a:t>соедиения</a:t>
            </a:r>
            <a:r>
              <a:rPr lang="ru-RU" b="1" dirty="0" smtClean="0"/>
              <a:t>, используемые для клеточного существования.</a:t>
            </a:r>
          </a:p>
          <a:p>
            <a:r>
              <a:rPr lang="ru-RU" b="1" dirty="0" smtClean="0"/>
              <a:t>8. Гены защиты от вирусов.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Но нет никаких генов для использования О₂ или для защиты от него. 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5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8190"/>
            <a:ext cx="10515600" cy="7730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Перенос микробов при метеоритной бомбардировке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85" y="831275"/>
            <a:ext cx="3949931" cy="2959330"/>
          </a:xfrm>
        </p:spPr>
      </p:pic>
      <p:sp>
        <p:nvSpPr>
          <p:cNvPr id="5" name="TextBox 4"/>
          <p:cNvSpPr txBox="1"/>
          <p:nvPr/>
        </p:nvSpPr>
        <p:spPr>
          <a:xfrm>
            <a:off x="4330931" y="831274"/>
            <a:ext cx="757289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smtClean="0"/>
              <a:t>Моделирование показало, что удары астероидов диаметром до 300 км стерилизуют только одно полушарие планеты, а в другом полушарии температура не поднимается выше 70-80⁰С, и термофильные организмы выживают. Глубинная биосфера страдает еще меньше.</a:t>
            </a:r>
          </a:p>
          <a:p>
            <a:r>
              <a:rPr lang="ru-RU" sz="2000" b="1" dirty="0" smtClean="0"/>
              <a:t>   Удары астероидов выбивают из планет осколки, способные выйти на околосолнечные орбиты. Они могут уносить с собой споры микробов. До 30% выбитых обломков возвращается на Землю в течение 5 тыс. лет. Содержащиеся в них споры могут вновь заселить поверхность планеты.</a:t>
            </a:r>
          </a:p>
          <a:p>
            <a:r>
              <a:rPr lang="ru-RU" sz="2000" b="1" dirty="0" smtClean="0"/>
              <a:t>   Около 0,2% выбитых из Земли обломков могут попасть с Земли на Марс в течение 5 млн. лет после столкновения, а самые первые достигают Марса уже через 100-150 тыс. лет. </a:t>
            </a:r>
          </a:p>
          <a:p>
            <a:r>
              <a:rPr lang="ru-RU" sz="2000" b="1" dirty="0" smtClean="0"/>
              <a:t>   Перенос обломков с Марса на Землю требует большего времени – первые обломки совершают этот путь примерно за 300 тыс. лет.</a:t>
            </a:r>
          </a:p>
          <a:p>
            <a:r>
              <a:rPr lang="ru-RU" sz="2000" b="1" dirty="0" smtClean="0"/>
              <a:t>   Вполне возможно, что в ходе глубинного бурения на Марсе можно будет обнаружить жизнь общего происхождения с нашими земными организмами. 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85" y="3958070"/>
            <a:ext cx="3949931" cy="289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43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946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Эволюционное разделение бактерий и архей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889463"/>
            <a:ext cx="10341033" cy="2635133"/>
          </a:xfrm>
        </p:spPr>
      </p:pic>
      <p:sp>
        <p:nvSpPr>
          <p:cNvPr id="5" name="TextBox 4"/>
          <p:cNvSpPr txBox="1"/>
          <p:nvPr/>
        </p:nvSpPr>
        <p:spPr>
          <a:xfrm>
            <a:off x="290946" y="3616036"/>
            <a:ext cx="116960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Археи</a:t>
            </a:r>
            <a:r>
              <a:rPr lang="ru-RU" b="1" dirty="0" smtClean="0"/>
              <a:t> – одноклеточные прокариоты. Отличаются от </a:t>
            </a:r>
            <a:r>
              <a:rPr lang="ru-RU" b="1" dirty="0" smtClean="0">
                <a:solidFill>
                  <a:srgbClr val="FF0000"/>
                </a:solidFill>
              </a:rPr>
              <a:t>бактерий</a:t>
            </a:r>
            <a:r>
              <a:rPr lang="ru-RU" b="1" dirty="0" smtClean="0"/>
              <a:t> по компонентам системы синтеза белка (рибосомы и др.), химической структуре клеточной стенки и устойчивости к различным факторам внешней среды. Предки бактерий и архей с самого начала разделились по направлениям приспособления.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Одна группа, давшая начало бактериям, расселилась по поверхностям суши и моря. Она преимущественно совершенствовала механизмы использования энергии Солнца в т.наз. «</a:t>
            </a:r>
            <a:r>
              <a:rPr lang="ru-RU" b="1" dirty="0" err="1" smtClean="0">
                <a:solidFill>
                  <a:srgbClr val="FF0000"/>
                </a:solidFill>
              </a:rPr>
              <a:t>цианобактериальных</a:t>
            </a:r>
            <a:r>
              <a:rPr lang="ru-RU" b="1" dirty="0" smtClean="0">
                <a:solidFill>
                  <a:srgbClr val="FF0000"/>
                </a:solidFill>
              </a:rPr>
              <a:t> матах</a:t>
            </a:r>
            <a:r>
              <a:rPr lang="ru-RU" b="1" dirty="0" smtClean="0"/>
              <a:t>».</a:t>
            </a:r>
          </a:p>
          <a:p>
            <a:r>
              <a:rPr lang="ru-RU" b="1" dirty="0" smtClean="0"/>
              <a:t>   Другая группа выбрала «темную сторону», т.е. стала осваивать подземные места обитания. Ей пришлось «научиться» обходиться без света, и она дала начало археям.</a:t>
            </a:r>
          </a:p>
          <a:p>
            <a:r>
              <a:rPr lang="ru-RU" b="1" dirty="0" smtClean="0"/>
              <a:t>   Исключением являются </a:t>
            </a:r>
            <a:r>
              <a:rPr lang="ru-RU" b="1" i="1" dirty="0" err="1" smtClean="0"/>
              <a:t>галобактерии</a:t>
            </a:r>
            <a:r>
              <a:rPr lang="ru-RU" b="1" i="1" dirty="0" smtClean="0"/>
              <a:t> </a:t>
            </a:r>
            <a:r>
              <a:rPr lang="ru-RU" b="1" dirty="0" smtClean="0"/>
              <a:t>– они живут в пересоленых лагунах и используют энергию света для синтеза АТФ. Но компоненты фотосинтеза (</a:t>
            </a:r>
            <a:r>
              <a:rPr lang="ru-RU" b="1" dirty="0" err="1" smtClean="0"/>
              <a:t>бактериородопсин</a:t>
            </a:r>
            <a:r>
              <a:rPr lang="ru-RU" b="1" dirty="0" smtClean="0"/>
              <a:t>) эти археи получили в результате горизонтального переноса генов от бактерий.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21724" y="989215"/>
            <a:ext cx="1886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Бактерии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5491" y="989215"/>
            <a:ext cx="15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Археи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71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4816"/>
            <a:ext cx="10515600" cy="87283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Цианобактериальные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маты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9" y="756458"/>
            <a:ext cx="5375304" cy="5834756"/>
          </a:xfrm>
        </p:spPr>
      </p:pic>
      <p:sp>
        <p:nvSpPr>
          <p:cNvPr id="5" name="TextBox 4"/>
          <p:cNvSpPr txBox="1"/>
          <p:nvPr/>
        </p:nvSpPr>
        <p:spPr>
          <a:xfrm>
            <a:off x="5935288" y="931025"/>
            <a:ext cx="605997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Цианобактериальные</a:t>
            </a:r>
            <a:r>
              <a:rPr lang="ru-RU" b="1" dirty="0" smtClean="0">
                <a:solidFill>
                  <a:srgbClr val="FF0000"/>
                </a:solidFill>
              </a:rPr>
              <a:t> маты </a:t>
            </a:r>
            <a:r>
              <a:rPr lang="ru-RU" b="1" dirty="0" smtClean="0"/>
              <a:t>(бактериальные сообщества) – древнейшие замкнутые экосистемы. Представляют собой слоистые колонии из многих видов бактерий, общей толщиной 1-2 см.  </a:t>
            </a:r>
          </a:p>
          <a:p>
            <a:r>
              <a:rPr lang="ru-RU" b="1" dirty="0" smtClean="0"/>
              <a:t>   Верхний слой мата состоит из </a:t>
            </a:r>
            <a:r>
              <a:rPr lang="ru-RU" b="1" dirty="0" err="1" smtClean="0"/>
              <a:t>цианобактерий</a:t>
            </a:r>
            <a:r>
              <a:rPr lang="ru-RU" b="1" dirty="0" smtClean="0"/>
              <a:t>, осуществляющих фотосинтез с выделением О₂.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Под ним находится слой других бактерий, которые ведут фотосинтез без выделения О₂.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Еще ниже живут бактерии, которые питаются отмершими клетками первых двух слоев. Они могут использовать О₂ для своего дыхания.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В самой глубине мата находятся бактерии, которые разрушают органическое вещества без участия О₂.</a:t>
            </a:r>
          </a:p>
          <a:p>
            <a:r>
              <a:rPr lang="ru-RU" b="1" dirty="0" smtClean="0"/>
              <a:t>   В целом мат состоит из сотен видов бактерий; </a:t>
            </a:r>
            <a:r>
              <a:rPr lang="ru-RU" b="1" dirty="0" err="1" smtClean="0"/>
              <a:t>цианобактерии</a:t>
            </a:r>
            <a:r>
              <a:rPr lang="ru-RU" b="1" dirty="0" smtClean="0"/>
              <a:t> доминируют в нем по общей продуктивности. Конечный продукт жизнедеятельности мата – строматолиты. Это слоистые минеральные  отложения остатков слоев мата.</a:t>
            </a:r>
          </a:p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Строматолиты</a:t>
            </a:r>
            <a:r>
              <a:rPr lang="ru-RU" b="1" dirty="0" smtClean="0"/>
              <a:t> – одно из древнейших доказательств существования жизни на Земле уже 3,5 млрд. лет тому назад.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085516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2182</Words>
  <Application>Microsoft Office PowerPoint</Application>
  <PresentationFormat>Широкоэкранный</PresentationFormat>
  <Paragraphs>143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Лекция 10д</vt:lpstr>
      <vt:lpstr> Систематика живого мира (до открытия Карла Везе)</vt:lpstr>
      <vt:lpstr>Археи – отдельный домен жизни</vt:lpstr>
      <vt:lpstr>Где предпочитают жить археи?</vt:lpstr>
      <vt:lpstr>Глубинная биосфера</vt:lpstr>
      <vt:lpstr>«Отважный странник» - Desulforudis audaxviator</vt:lpstr>
      <vt:lpstr>Перенос микробов при метеоритной бомбардировке</vt:lpstr>
      <vt:lpstr>Эволюционное разделение бактерий и архей</vt:lpstr>
      <vt:lpstr>Цианобактериальные маты</vt:lpstr>
      <vt:lpstr>Трехдоменное древо жизни по Карлу Везе</vt:lpstr>
      <vt:lpstr>Базовый принцип эволюционного анализа генетической информации</vt:lpstr>
      <vt:lpstr>Бактериальная клетка и строение рибосом</vt:lpstr>
      <vt:lpstr>Структурные отличия рибосом прокариот и эукариот</vt:lpstr>
      <vt:lpstr>Трансляция – перевод генетической информации из нуклеотидной формы в аминокислотную</vt:lpstr>
      <vt:lpstr>Первичная структура 16SрРНК</vt:lpstr>
      <vt:lpstr>Структура рибосомальной  16SрРНК</vt:lpstr>
      <vt:lpstr>Главное отличие архей от бактерий</vt:lpstr>
      <vt:lpstr>Липиды – разнообразные нерастворимые в воде (гидрофобные) биологически активные вещества. Включают жирные кислоты, спиртовую группировку и другие вещества, содержащие углеводы, остатки фосфорной кислоты и др.</vt:lpstr>
      <vt:lpstr>Важнейшие жирные кислоты</vt:lpstr>
      <vt:lpstr>Омега-3 и омега-6 ненасыщенные жирные кислоты (номенклатура)</vt:lpstr>
      <vt:lpstr>Глицерол и глицеро-фосфат</vt:lpstr>
      <vt:lpstr>Фосфолипиды</vt:lpstr>
      <vt:lpstr>Клетки окружены мембранной оболочкой </vt:lpstr>
      <vt:lpstr>Клеточные мембраны архей</vt:lpstr>
      <vt:lpstr>Фосфолипиды архей и бактерий</vt:lpstr>
      <vt:lpstr>Проблема происхождения эукариот</vt:lpstr>
      <vt:lpstr>Трансформация идеи Карла Везе о трехдоменной систематике живых организмов с учетом горизонтального переноса генов</vt:lpstr>
      <vt:lpstr>Возможный механизм происхождения эукариот-1</vt:lpstr>
      <vt:lpstr>Возможный механизм происхождения эукариот-2</vt:lpstr>
      <vt:lpstr>Лекция 10д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10д</dc:title>
  <dc:creator>Кирилл</dc:creator>
  <cp:lastModifiedBy>Кирилл</cp:lastModifiedBy>
  <cp:revision>28</cp:revision>
  <dcterms:created xsi:type="dcterms:W3CDTF">2020-12-02T19:50:59Z</dcterms:created>
  <dcterms:modified xsi:type="dcterms:W3CDTF">2021-01-20T17:55:30Z</dcterms:modified>
</cp:coreProperties>
</file>