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90E98-DC6B-40BA-BF1D-624D266E00B8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54583-4834-422E-9FB0-D9AA2E628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54583-4834-422E-9FB0-D9AA2E6283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1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8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2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9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6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E5E7-5056-474D-908E-CC9236B17E4E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122363"/>
            <a:ext cx="8260080" cy="5513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0824" y="566928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Занятие </a:t>
            </a:r>
            <a:r>
              <a:rPr lang="ru-RU" sz="4000" b="1" dirty="0" smtClean="0">
                <a:solidFill>
                  <a:srgbClr val="FF0000"/>
                </a:solidFill>
              </a:rPr>
              <a:t>10.1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Ричард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Левонтин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(1972 г.): «Распределение различий между людьми».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" y="1197864"/>
            <a:ext cx="4762500" cy="4398264"/>
          </a:xfrm>
        </p:spPr>
      </p:pic>
      <p:sp>
        <p:nvSpPr>
          <p:cNvPr id="5" name="TextBox 4"/>
          <p:cNvSpPr txBox="1"/>
          <p:nvPr/>
        </p:nvSpPr>
        <p:spPr>
          <a:xfrm>
            <a:off x="5047488" y="1380744"/>
            <a:ext cx="6766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Большинство исследований по генетике популяций человека начинается с цитирования статьи </a:t>
            </a:r>
            <a:r>
              <a:rPr lang="ru-RU" b="1" dirty="0" err="1" smtClean="0"/>
              <a:t>Р.Левонтина</a:t>
            </a:r>
            <a:r>
              <a:rPr lang="ru-RU" b="1" dirty="0" smtClean="0"/>
              <a:t>: «</a:t>
            </a:r>
            <a:r>
              <a:rPr lang="en-US" b="1" dirty="0" smtClean="0"/>
              <a:t>The apportionment of human diversity (1972)</a:t>
            </a:r>
            <a:r>
              <a:rPr lang="ru-RU" b="1" dirty="0" smtClean="0"/>
              <a:t>». В ней суммированы типы изменений по 17 полиморфным локусам (группы крови, ряд важных ферментов) у лиц, принадлежащим к классическим расам (европеоиды, африканцы, монголоиды), жителей Юго-Восточной Азии, Океании, Австралии и американских индейцам.</a:t>
            </a:r>
          </a:p>
          <a:p>
            <a:r>
              <a:rPr lang="ru-RU" b="1" dirty="0" smtClean="0"/>
              <a:t>     Ключевой вывод: 85,4% общей генетической изменчивости находится </a:t>
            </a:r>
            <a:r>
              <a:rPr lang="ru-RU" b="1" dirty="0" smtClean="0">
                <a:solidFill>
                  <a:srgbClr val="FF0000"/>
                </a:solidFill>
              </a:rPr>
              <a:t>в пределах</a:t>
            </a:r>
            <a:r>
              <a:rPr lang="ru-RU" b="1" dirty="0" smtClean="0"/>
              <a:t> каждой группы. Размеры генетической изменчивости </a:t>
            </a:r>
            <a:r>
              <a:rPr lang="ru-RU" b="1" dirty="0" smtClean="0">
                <a:solidFill>
                  <a:srgbClr val="FF0000"/>
                </a:solidFill>
              </a:rPr>
              <a:t>внутри</a:t>
            </a:r>
            <a:r>
              <a:rPr lang="ru-RU" b="1" dirty="0" smtClean="0"/>
              <a:t> групп значительно превосходят различия </a:t>
            </a:r>
            <a:r>
              <a:rPr lang="ru-RU" b="1" dirty="0" smtClean="0">
                <a:solidFill>
                  <a:srgbClr val="FF0000"/>
                </a:solidFill>
              </a:rPr>
              <a:t>между</a:t>
            </a:r>
            <a:r>
              <a:rPr lang="ru-RU" b="1" dirty="0" smtClean="0"/>
              <a:t> группами. </a:t>
            </a:r>
          </a:p>
          <a:p>
            <a:r>
              <a:rPr lang="ru-RU" b="1" dirty="0" smtClean="0"/>
              <a:t>     То есть, два любых индивидуума из любой группы (целого континента или маленькой популяции) практически совпадают с любыми двумя произвольными индивидуумами во всем мире.</a:t>
            </a:r>
          </a:p>
          <a:p>
            <a:r>
              <a:rPr lang="ru-RU" b="1" i="1" dirty="0" smtClean="0"/>
              <a:t>     Следовательно, генетическая изменчивость не дает никаких оснований для расовых классификаций человека.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166" y="5596128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Малые отличия в частотах аллелей позволяют точно идентифицировать индивидуумов в популяциях, отличающихся всего на 1%.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855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Потеря генетического разнообразия. Геноцид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786384"/>
            <a:ext cx="5312664" cy="3602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4462272"/>
            <a:ext cx="4876800" cy="2275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2160" y="850392"/>
            <a:ext cx="6089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Колонизация острова Тасмания английскими переселенцами сопровождалась безжалостным уничтожением коренного населения. За 30 лет, начиная с 1803 г., популяция </a:t>
            </a:r>
            <a:r>
              <a:rPr lang="ru-RU" b="1" dirty="0" err="1" smtClean="0"/>
              <a:t>тасманийцев</a:t>
            </a:r>
            <a:r>
              <a:rPr lang="ru-RU" b="1" dirty="0" smtClean="0"/>
              <a:t> сократилась с 5000 до 300 человек.  Почти все выжившие были насильно переселены на остров </a:t>
            </a:r>
            <a:r>
              <a:rPr lang="ru-RU" b="1" dirty="0" err="1" smtClean="0"/>
              <a:t>Флиндерс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В конце 20-х годов </a:t>
            </a:r>
            <a:r>
              <a:rPr lang="en-US" b="1" dirty="0" smtClean="0"/>
              <a:t>XIX</a:t>
            </a:r>
            <a:r>
              <a:rPr lang="ru-RU" b="1" dirty="0" smtClean="0"/>
              <a:t> века началась т.наз. «Черная война» на истребление, когда за каждого убитого коренного жителя белый расист  получал денежное вознаграждение.</a:t>
            </a:r>
          </a:p>
          <a:p>
            <a:r>
              <a:rPr lang="ru-RU" b="1" dirty="0" smtClean="0"/>
              <a:t>   Итоги «Черной войны» цинично подвел британский историк </a:t>
            </a:r>
            <a:r>
              <a:rPr lang="ru-RU" b="1" dirty="0" err="1" smtClean="0"/>
              <a:t>Ле</a:t>
            </a:r>
            <a:r>
              <a:rPr lang="ru-RU" b="1" dirty="0" smtClean="0"/>
              <a:t> </a:t>
            </a:r>
            <a:r>
              <a:rPr lang="ru-RU" b="1" dirty="0" err="1" smtClean="0"/>
              <a:t>Бретон</a:t>
            </a:r>
            <a:r>
              <a:rPr lang="ru-RU" b="1" dirty="0" smtClean="0"/>
              <a:t>: «</a:t>
            </a:r>
            <a:r>
              <a:rPr lang="ru-RU" b="1" i="1" dirty="0" err="1" smtClean="0"/>
              <a:t>Тасманийцы</a:t>
            </a:r>
            <a:r>
              <a:rPr lang="ru-RU" b="1" i="1" dirty="0" smtClean="0"/>
              <a:t> были бесполезны и все умерли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  «Окончательное решение тасманийского вопроса» произошло в 1876 г., когда умерла последняя чистокровная </a:t>
            </a:r>
            <a:r>
              <a:rPr lang="ru-RU" b="1" dirty="0" err="1" smtClean="0"/>
              <a:t>тасманийка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Чарльз Дарвин, побывавший в те времена на острове Тасмания, оставил такую запись в своем дневнике: «</a:t>
            </a:r>
            <a:r>
              <a:rPr lang="ru-RU" b="1" i="1" dirty="0" smtClean="0"/>
              <a:t>Зло, творящееся здесь, и его последствия, - результат бесстыдного поведения некоторых наших земляков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885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Спасение генофонда исчезающего вида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801148"/>
            <a:ext cx="3455669" cy="30576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3931920"/>
            <a:ext cx="3455669" cy="2862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801148"/>
            <a:ext cx="4069080" cy="5992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2440" y="801148"/>
            <a:ext cx="38976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err="1" smtClean="0">
                <a:solidFill>
                  <a:srgbClr val="FF0000"/>
                </a:solidFill>
              </a:rPr>
              <a:t>Флоридская</a:t>
            </a:r>
            <a:r>
              <a:rPr lang="ru-RU" sz="1600" b="1" dirty="0" smtClean="0">
                <a:solidFill>
                  <a:srgbClr val="FF0000"/>
                </a:solidFill>
              </a:rPr>
              <a:t> пантера </a:t>
            </a:r>
            <a:r>
              <a:rPr lang="ru-RU" sz="1600" b="1" dirty="0" smtClean="0"/>
              <a:t>– самый редкий из 30-ти подвидов пумы. Другой подвид – висконсинская пума вымер к 1925 г.</a:t>
            </a:r>
          </a:p>
          <a:p>
            <a:r>
              <a:rPr lang="ru-RU" sz="1600" b="1" dirty="0" smtClean="0"/>
              <a:t>   В связи с заселением территорий Флориды и роста числа автострад резко сократился ареал обитания пантер. К 1970 г. их было около 30 особей.</a:t>
            </a:r>
          </a:p>
          <a:p>
            <a:r>
              <a:rPr lang="ru-RU" sz="1600" b="1" dirty="0" smtClean="0"/>
              <a:t>   Географическая изоляция и инбридинг привели к потере генетической изменчивости и ухудшению качества потомства.</a:t>
            </a:r>
          </a:p>
          <a:p>
            <a:r>
              <a:rPr lang="ru-RU" sz="1600" b="1" dirty="0" smtClean="0"/>
              <a:t>   С 1995 г. началась программа по генетическому восстановлению. Во Флориде были выпущены 8 пантер близкого подвида – из Техаса. У 5-ти самок появилось потомство от местных самцов – около 20 котят. </a:t>
            </a:r>
          </a:p>
          <a:p>
            <a:r>
              <a:rPr lang="ru-RU" sz="1600" b="1" dirty="0" smtClean="0"/>
              <a:t>   В настоящее время популяция выросла до 230 особей; для самостоятельного существования их должно быть не менее 250.</a:t>
            </a:r>
          </a:p>
          <a:p>
            <a:r>
              <a:rPr lang="ru-RU" sz="1600" b="1" smtClean="0"/>
              <a:t>   Ведутся </a:t>
            </a:r>
            <a:r>
              <a:rPr lang="ru-RU" sz="1600" b="1" dirty="0" smtClean="0"/>
              <a:t>поиски ареала в других штатах.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5479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6583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Консервация генофонда вне природной среды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ex situ)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58952"/>
            <a:ext cx="5806440" cy="58978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850392"/>
            <a:ext cx="5903976" cy="4498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80" y="5541264"/>
            <a:ext cx="578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Всемирное семенохранилище на Шпицбергене. Сохранность материала обеспечивают холодильные установки и наличие вечной  мерзлоты. Плановый объем – 4,5 млн. образцов семян.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548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82297"/>
            <a:ext cx="11987784" cy="9784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Генетический банк растений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(Всероссийский институт генетических ресурсов растений имени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Н.И.Вавилова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)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1060704"/>
            <a:ext cx="6858000" cy="5559552"/>
          </a:xfrm>
        </p:spPr>
      </p:pic>
      <p:sp>
        <p:nvSpPr>
          <p:cNvPr id="5" name="TextBox 4"/>
          <p:cNvSpPr txBox="1"/>
          <p:nvPr/>
        </p:nvSpPr>
        <p:spPr>
          <a:xfrm>
            <a:off x="7360920" y="1060704"/>
            <a:ext cx="4550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VIR plant genetic resources gene bank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входит в мировой топ-5 </a:t>
            </a:r>
            <a:r>
              <a:rPr lang="ru-RU" b="1" dirty="0" err="1" smtClean="0"/>
              <a:t>генбанков</a:t>
            </a:r>
            <a:r>
              <a:rPr lang="ru-RU" b="1" dirty="0" smtClean="0"/>
              <a:t> растений.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b="1" dirty="0" smtClean="0"/>
              <a:t>   Коллекция семян ржи, гречихи и льна – 1 место в мире.</a:t>
            </a:r>
          </a:p>
          <a:p>
            <a:r>
              <a:rPr lang="ru-RU" b="1" dirty="0" smtClean="0"/>
              <a:t>   Коллекция семян подсолнечника – 2 место.</a:t>
            </a:r>
          </a:p>
          <a:p>
            <a:r>
              <a:rPr lang="ru-RU" b="1" dirty="0" smtClean="0"/>
              <a:t>   Коллекция семян овса, хлопчатника, арахиса – 3 место.</a:t>
            </a:r>
          </a:p>
          <a:p>
            <a:r>
              <a:rPr lang="ru-RU" b="1" dirty="0" smtClean="0"/>
              <a:t>   Коллекция семян пшеницы – делит 1-5 место.</a:t>
            </a:r>
          </a:p>
          <a:p>
            <a:r>
              <a:rPr lang="ru-RU" b="1" dirty="0" smtClean="0"/>
              <a:t>   20% образцов – уже исчезнувшие виды, которые могут нести ценный генофонд для последующей селекционной работы.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38416" y="5413248"/>
            <a:ext cx="47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</a:t>
            </a:r>
            <a:r>
              <a:rPr lang="ru-RU" sz="1600" b="1" dirty="0" smtClean="0"/>
              <a:t>Актуальность этих коллекций: в США исчезли из каталогов семян 90% всех сортов культурных растений, которые произрастали там 100 лет назад, и они не сохранились в банке семян (</a:t>
            </a:r>
            <a:r>
              <a:rPr lang="en-US" sz="1600" b="1" dirty="0" smtClean="0"/>
              <a:t>Klug W.S. Essentials of Genetics, 2013).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3957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+mn-lt"/>
              </a:rPr>
              <a:t>Занятие 10.1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3057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4190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694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Рост человеческой популяции (данные ООН)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758952"/>
            <a:ext cx="8442389" cy="5925312"/>
          </a:xfrm>
        </p:spPr>
      </p:pic>
      <p:sp>
        <p:nvSpPr>
          <p:cNvPr id="5" name="TextBox 4"/>
          <p:cNvSpPr txBox="1"/>
          <p:nvPr/>
        </p:nvSpPr>
        <p:spPr>
          <a:xfrm>
            <a:off x="256032" y="4014216"/>
            <a:ext cx="254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 тыс. лет тому назад – 10 млн.</a:t>
            </a:r>
          </a:p>
          <a:p>
            <a:r>
              <a:rPr lang="ru-RU" b="1" dirty="0" smtClean="0"/>
              <a:t>2 тыс. лет тому назад </a:t>
            </a:r>
          </a:p>
          <a:p>
            <a:r>
              <a:rPr lang="ru-RU" b="1" dirty="0" smtClean="0"/>
              <a:t>- 100 млн.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47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0789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Угрозы биоразнообразию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969264"/>
            <a:ext cx="9208008" cy="5669280"/>
          </a:xfrm>
        </p:spPr>
      </p:pic>
      <p:sp>
        <p:nvSpPr>
          <p:cNvPr id="3" name="TextBox 2"/>
          <p:cNvSpPr txBox="1"/>
          <p:nvPr/>
        </p:nvSpPr>
        <p:spPr>
          <a:xfrm>
            <a:off x="5486400" y="1335024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ШШШШШ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846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969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Вымирание видов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996696"/>
            <a:ext cx="5931408" cy="5678424"/>
          </a:xfrm>
        </p:spPr>
      </p:pic>
      <p:sp>
        <p:nvSpPr>
          <p:cNvPr id="5" name="TextBox 4"/>
          <p:cNvSpPr txBox="1"/>
          <p:nvPr/>
        </p:nvSpPr>
        <p:spPr>
          <a:xfrm>
            <a:off x="7543800" y="1106424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6" y="996696"/>
            <a:ext cx="2171700" cy="2105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5936" y="3101722"/>
            <a:ext cx="5742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     По </a:t>
            </a:r>
            <a:r>
              <a:rPr lang="ru-RU" b="1" dirty="0" smtClean="0"/>
              <a:t>данным Международного союза по консервации природы (</a:t>
            </a:r>
            <a:r>
              <a:rPr lang="en-US" b="1" dirty="0" smtClean="0"/>
              <a:t>IUCN) </a:t>
            </a:r>
            <a:r>
              <a:rPr lang="ru-RU" b="1" dirty="0" smtClean="0"/>
              <a:t>под угрозой исчезновения находятся:</a:t>
            </a:r>
          </a:p>
          <a:p>
            <a:r>
              <a:rPr lang="ru-RU" b="1" dirty="0" smtClean="0"/>
              <a:t>25% видов млекопитающих,</a:t>
            </a:r>
          </a:p>
          <a:p>
            <a:r>
              <a:rPr lang="ru-RU" b="1" dirty="0" smtClean="0"/>
              <a:t>13% видов птиц,</a:t>
            </a:r>
          </a:p>
          <a:p>
            <a:r>
              <a:rPr lang="ru-RU" b="1" dirty="0" smtClean="0"/>
              <a:t>41% видов земноводных,</a:t>
            </a:r>
          </a:p>
          <a:p>
            <a:r>
              <a:rPr lang="ru-RU" b="1" dirty="0" smtClean="0"/>
              <a:t>33% видов рыб, </a:t>
            </a:r>
          </a:p>
          <a:p>
            <a:r>
              <a:rPr lang="ru-RU" b="1" dirty="0" smtClean="0"/>
              <a:t>30% хвойных растений.</a:t>
            </a:r>
            <a:endParaRPr lang="en-US" b="1" dirty="0" smtClean="0"/>
          </a:p>
          <a:p>
            <a:r>
              <a:rPr lang="ru-RU" b="1" dirty="0" smtClean="0"/>
              <a:t>     По данным Организации по продовольствию и сельскому хозяйству с 1900 г. Генетическое разнообразие с/х-культур уменьшилось на 75%, под угрозой исчезновения – 5000 пород домашнего скота.</a:t>
            </a:r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2" y="576072"/>
            <a:ext cx="2916936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10149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Влияние глобального потепления на биологическое разнообразие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7" y="1161288"/>
            <a:ext cx="5318713" cy="5257800"/>
          </a:xfrm>
        </p:spPr>
      </p:pic>
      <p:sp>
        <p:nvSpPr>
          <p:cNvPr id="5" name="TextBox 4"/>
          <p:cNvSpPr txBox="1"/>
          <p:nvPr/>
        </p:nvSpPr>
        <p:spPr>
          <a:xfrm>
            <a:off x="6099048" y="1243584"/>
            <a:ext cx="5806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Численность популяции </a:t>
            </a:r>
            <a:r>
              <a:rPr lang="ru-RU" sz="2000" b="1" dirty="0" smtClean="0"/>
              <a:t>белых медведей в </a:t>
            </a:r>
            <a:r>
              <a:rPr lang="ru-RU" sz="2000" b="1" dirty="0" smtClean="0"/>
              <a:t>Арктике – 22-30 тыс. особей, </a:t>
            </a:r>
          </a:p>
          <a:p>
            <a:r>
              <a:rPr lang="ru-RU" sz="2000" b="1" dirty="0" smtClean="0"/>
              <a:t>в России – 5-7 тыс. Ежегодный браконьерский отстрел – </a:t>
            </a:r>
          </a:p>
          <a:p>
            <a:r>
              <a:rPr lang="ru-RU" sz="2000" b="1" dirty="0" smtClean="0"/>
              <a:t>150-200 особей, несмотря на </a:t>
            </a:r>
            <a:r>
              <a:rPr lang="ru-RU" sz="2000" b="1" dirty="0" smtClean="0"/>
              <a:t>законодательный запрет  отстрела </a:t>
            </a:r>
            <a:r>
              <a:rPr lang="ru-RU" sz="2000" b="1" dirty="0" smtClean="0"/>
              <a:t>с 1957 г. Вид включен в </a:t>
            </a:r>
            <a:r>
              <a:rPr lang="ru-RU" sz="2000" b="1" dirty="0" smtClean="0"/>
              <a:t>Международную </a:t>
            </a:r>
            <a:r>
              <a:rPr lang="ru-RU" sz="2000" b="1" dirty="0" smtClean="0"/>
              <a:t>Красную книгу.</a:t>
            </a:r>
          </a:p>
          <a:p>
            <a:r>
              <a:rPr lang="ru-RU" sz="2000" b="1" dirty="0" smtClean="0"/>
              <a:t>   Глобальное потепление – площадь ледового покрова в Арктике (естественный ареал белых медведей) </a:t>
            </a:r>
            <a:r>
              <a:rPr lang="ru-RU" sz="2000" b="1" dirty="0" smtClean="0"/>
              <a:t>сократилась </a:t>
            </a:r>
            <a:r>
              <a:rPr lang="ru-RU" sz="2000" b="1" dirty="0" smtClean="0"/>
              <a:t>в последнее десятилетие на 25%.   Негативную роль играет и загрязнение океана – горюче-смазочные материалы, нефтепродукты и др.</a:t>
            </a:r>
          </a:p>
          <a:p>
            <a:r>
              <a:rPr lang="ru-RU" sz="2000" b="1" dirty="0" smtClean="0"/>
              <a:t>   Медленное размножение и большая смертность молодняка делают этот вид легко уязвимым. Детеныши рождаются размером с морскую свинку и в берлоге с матерью поводит около 4 мес.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937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772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 все так плохо: императорские пингвины в Антарктике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41248"/>
            <a:ext cx="4754880" cy="5852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52" y="841248"/>
            <a:ext cx="3438144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6528" y="914400"/>
            <a:ext cx="29992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Императорские пингвины </a:t>
            </a:r>
            <a:r>
              <a:rPr lang="ru-RU" b="1" dirty="0" smtClean="0"/>
              <a:t>– в настоящее время их поголовье насчитывает около 280 тыс. репродуктивных пар. Для их выживания и размножения требуется особый тип льда – плоский, невысоко поднимающийся над водой.</a:t>
            </a:r>
          </a:p>
          <a:p>
            <a:r>
              <a:rPr lang="ru-RU" b="1" dirty="0" smtClean="0"/>
              <a:t>     Климатическая модель, учитывающая глобальное потепление, предсказывает уменьшение популяции на 50% к 2100 году. </a:t>
            </a:r>
          </a:p>
          <a:p>
            <a:r>
              <a:rPr lang="ru-RU" b="1" dirty="0" smtClean="0"/>
              <a:t>     Однако последние данные свидетельствуют о росте популяции пингвинов на 5-10%.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52" y="4023360"/>
            <a:ext cx="3438144" cy="2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3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137161"/>
            <a:ext cx="11731752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Генетическое разнообразие видов и его биологическое значение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822960"/>
            <a:ext cx="4379976" cy="5760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822960"/>
            <a:ext cx="7042404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73153"/>
            <a:ext cx="11896344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Популяционный полиморфизм устойчивости к ВИЧ-инфекции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49224"/>
            <a:ext cx="6227064" cy="60533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15291" y="3359848"/>
            <a:ext cx="5963349" cy="3411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90" y="649224"/>
            <a:ext cx="5963349" cy="28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Распространение мутантного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аллеля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CCH5∆32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914400"/>
            <a:ext cx="8887968" cy="5779008"/>
          </a:xfrm>
        </p:spPr>
      </p:pic>
    </p:spTree>
    <p:extLst>
      <p:ext uri="{BB962C8B-B14F-4D97-AF65-F5344CB8AC3E}">
        <p14:creationId xmlns:p14="http://schemas.microsoft.com/office/powerpoint/2010/main" val="723793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922</Words>
  <Application>Microsoft Office PowerPoint</Application>
  <PresentationFormat>Широкоэкранный</PresentationFormat>
  <Paragraphs>62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Рост человеческой популяции (данные ООН)</vt:lpstr>
      <vt:lpstr>Угрозы биоразнообразию</vt:lpstr>
      <vt:lpstr>Вымирание видов</vt:lpstr>
      <vt:lpstr>Влияние глобального потепления на биологическое разнообразие</vt:lpstr>
      <vt:lpstr>Не все так плохо: императорские пингвины в Антарктике</vt:lpstr>
      <vt:lpstr>Генетическое разнообразие видов и его биологическое значение</vt:lpstr>
      <vt:lpstr>Популяционный полиморфизм устойчивости к ВИЧ-инфекции</vt:lpstr>
      <vt:lpstr>Распространение мутантного аллеля CCH5∆32</vt:lpstr>
      <vt:lpstr>Ричард Левонтин (1972 г.): «Распределение различий между людьми».</vt:lpstr>
      <vt:lpstr>Потеря генетического разнообразия. Геноцид</vt:lpstr>
      <vt:lpstr>Спасение генофонда исчезающего вида</vt:lpstr>
      <vt:lpstr>Консервация генофонда вне природной среды (ex situ)</vt:lpstr>
      <vt:lpstr>Генетический банк растений  (Всероссийский институт генетических ресурсов растений имени Н.И.Вавилова) </vt:lpstr>
      <vt:lpstr>Занятие 10.1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85</cp:revision>
  <dcterms:created xsi:type="dcterms:W3CDTF">2021-08-07T10:14:19Z</dcterms:created>
  <dcterms:modified xsi:type="dcterms:W3CDTF">2022-03-09T18:09:47Z</dcterms:modified>
</cp:coreProperties>
</file>