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9" r:id="rId18"/>
    <p:sldId id="273" r:id="rId19"/>
    <p:sldId id="274" r:id="rId20"/>
    <p:sldId id="275" r:id="rId21"/>
    <p:sldId id="276" r:id="rId22"/>
    <p:sldId id="277" r:id="rId23"/>
    <p:sldId id="278" r:id="rId24"/>
    <p:sldId id="272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4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9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0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7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8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7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4DEC-6A7E-41F7-96BC-796694C4A79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F076-9B98-44D4-A546-BE156C51F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5"/>
            <a:ext cx="9144000" cy="8686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Занятие (экология-2)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88136"/>
            <a:ext cx="9144000" cy="5550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1088136"/>
            <a:ext cx="7882128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Монреальский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протокол по веществам, разрушающим озоновый слой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581912"/>
            <a:ext cx="6702552" cy="4946904"/>
          </a:xfrm>
        </p:spPr>
      </p:pic>
      <p:sp>
        <p:nvSpPr>
          <p:cNvPr id="5" name="TextBox 4"/>
          <p:cNvSpPr txBox="1"/>
          <p:nvPr/>
        </p:nvSpPr>
        <p:spPr>
          <a:xfrm>
            <a:off x="6958584" y="969264"/>
            <a:ext cx="5029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В 1989 г. </a:t>
            </a:r>
            <a:r>
              <a:rPr lang="ru-RU" sz="2000" b="1" dirty="0"/>
              <a:t>в</a:t>
            </a:r>
            <a:r>
              <a:rPr lang="ru-RU" sz="2000" b="1" dirty="0" smtClean="0"/>
              <a:t>ступил в силу «</a:t>
            </a:r>
            <a:r>
              <a:rPr lang="ru-RU" sz="2000" b="1" dirty="0" err="1" smtClean="0"/>
              <a:t>Монреальский</a:t>
            </a:r>
            <a:r>
              <a:rPr lang="ru-RU" sz="2000" b="1" dirty="0" smtClean="0"/>
              <a:t> протокол по веществам, разрушающим озоновый слой». Он определяет сроки постепенного снятия с производства ряда </a:t>
            </a:r>
            <a:r>
              <a:rPr lang="ru-RU" sz="2000" b="1" dirty="0" err="1" smtClean="0"/>
              <a:t>фторхлор</a:t>
            </a:r>
            <a:r>
              <a:rPr lang="ru-RU" sz="2000" b="1" dirty="0" smtClean="0"/>
              <a:t>- и </a:t>
            </a:r>
            <a:r>
              <a:rPr lang="ru-RU" sz="2000" b="1" dirty="0" err="1" smtClean="0"/>
              <a:t>фторбром</a:t>
            </a:r>
            <a:r>
              <a:rPr lang="ru-RU" sz="2000" b="1" dirty="0" smtClean="0"/>
              <a:t>-содержащих веществ, используемых в качестве хладагентов.</a:t>
            </a:r>
          </a:p>
          <a:p>
            <a:r>
              <a:rPr lang="ru-RU" sz="2000" b="1" dirty="0" smtClean="0"/>
              <a:t>     Протокол ратифицировали 196 государств.</a:t>
            </a:r>
          </a:p>
          <a:p>
            <a:r>
              <a:rPr lang="ru-RU" sz="2000" b="1" dirty="0" smtClean="0"/>
              <a:t>     Основой производитель фреонов мире, компания </a:t>
            </a:r>
            <a:r>
              <a:rPr lang="en-US" sz="2000" b="1" dirty="0" smtClean="0"/>
              <a:t>DuPont (</a:t>
            </a:r>
            <a:r>
              <a:rPr lang="ru-RU" sz="2000" b="1" dirty="0" smtClean="0"/>
              <a:t>США), потратила миллионы долларов на защиту фреонов в СМИ, считая, что все это «вздор, не имеющий смысла».</a:t>
            </a:r>
          </a:p>
          <a:p>
            <a:r>
              <a:rPr lang="ru-RU" sz="2000" b="1" dirty="0" smtClean="0"/>
              <a:t>     По данным</a:t>
            </a:r>
            <a:r>
              <a:rPr lang="en-US" sz="2000" b="1" dirty="0" smtClean="0"/>
              <a:t> Political Economy Research Institute, </a:t>
            </a:r>
            <a:r>
              <a:rPr lang="ru-RU" sz="2000" b="1" dirty="0" smtClean="0"/>
              <a:t>составляющий список</a:t>
            </a:r>
            <a:r>
              <a:rPr lang="en-US" sz="2000" b="1" dirty="0" smtClean="0"/>
              <a:t> Toxic 100, DuPont</a:t>
            </a:r>
            <a:r>
              <a:rPr lang="ru-RU" sz="2000" b="1" dirty="0"/>
              <a:t> </a:t>
            </a:r>
            <a:r>
              <a:rPr lang="ru-RU" sz="2000" b="1" dirty="0" smtClean="0"/>
              <a:t>в 2013 г. находилась на 1 месте среди компаний, в наибольшей степени загрязняющих окружающую среду в США. 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089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Население и капитал в глобальной экосистеме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64" y="758952"/>
            <a:ext cx="6730909" cy="5742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1776" y="877824"/>
            <a:ext cx="4645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Население и капитал (экономическая </a:t>
            </a:r>
            <a:r>
              <a:rPr lang="ru-RU" sz="2000" b="1" dirty="0" err="1" smtClean="0"/>
              <a:t>подсисистема</a:t>
            </a:r>
            <a:r>
              <a:rPr lang="ru-RU" sz="2000" b="1" dirty="0" smtClean="0"/>
              <a:t>) поддерживает свое существование прежде всего за счет питаемых энергией Солнца потоков ископаемых видов топлива (уголь, нефть, газ) и различного вида природного сырья (древесина, рыбные запасы, водные ресурсы и т.п.).</a:t>
            </a:r>
          </a:p>
          <a:p>
            <a:r>
              <a:rPr lang="ru-RU" sz="2000" b="1" dirty="0" smtClean="0"/>
              <a:t>     Далее эти потоки генерируют энергию, которая может использоваться для хозяйственной деятельности человечества.</a:t>
            </a:r>
          </a:p>
          <a:p>
            <a:r>
              <a:rPr lang="ru-RU" sz="2000" b="1" dirty="0" smtClean="0"/>
              <a:t>     Итог этой деятельности: отходы и вредные выбросы в атмосферу, воду и почву. Часть отходов идет на переработку, а часть энергии рассеивается в виде тепла.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4187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Возобновляемые ресурсы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(продовольствие, плодородные почвы)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66" y="1060704"/>
            <a:ext cx="7797420" cy="5678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824" y="1161288"/>
            <a:ext cx="4233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За 50 лет, с 1950 по 2000 гг., суммарное производство зерна в мире выросло более чем в 3 раза. С 1950 г. </a:t>
            </a:r>
            <a:r>
              <a:rPr lang="ru-RU" b="1" dirty="0" smtClean="0"/>
              <a:t>по </a:t>
            </a:r>
            <a:r>
              <a:rPr lang="ru-RU" b="1" dirty="0" smtClean="0"/>
              <a:t>1975 г. </a:t>
            </a:r>
            <a:r>
              <a:rPr lang="ru-RU" b="1" dirty="0" smtClean="0"/>
              <a:t>производство </a:t>
            </a:r>
            <a:r>
              <a:rPr lang="ru-RU" b="1" dirty="0" smtClean="0"/>
              <a:t>зерна росло примерно на 3,3 % в год, быстрее, чем рост населения (1,9 %).</a:t>
            </a:r>
          </a:p>
          <a:p>
            <a:r>
              <a:rPr lang="ru-RU" b="1" dirty="0" smtClean="0"/>
              <a:t>     Далее скорость роста производства зерна стала меньше скорости роста населения. Максимум душевого производства зерна – 1985 г.</a:t>
            </a:r>
          </a:p>
          <a:p>
            <a:r>
              <a:rPr lang="ru-RU" b="1" dirty="0" smtClean="0"/>
              <a:t>     Современный душевой объем производства зерна лишь на 40% больше объема 1950 г.</a:t>
            </a:r>
          </a:p>
          <a:p>
            <a:r>
              <a:rPr lang="ru-RU" b="1" dirty="0" smtClean="0"/>
              <a:t>     Это объясняется прежде всего тем, что пахотный слой почвы в результате эрозии исчезает со скоростью, превышающей скорость его восстановления в 15-300 раз ( в зависимости от региона).</a:t>
            </a:r>
            <a:endParaRPr lang="ru-RU" b="1" dirty="0"/>
          </a:p>
        </p:txBody>
      </p:sp>
      <p:sp>
        <p:nvSpPr>
          <p:cNvPr id="3" name="Стрелка вверх 2"/>
          <p:cNvSpPr/>
          <p:nvPr/>
        </p:nvSpPr>
        <p:spPr>
          <a:xfrm rot="10800000" flipV="1">
            <a:off x="4663440" y="4919471"/>
            <a:ext cx="448056" cy="10241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4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Возможное будущее сельскохозяйственных земель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8680"/>
            <a:ext cx="7333488" cy="578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7456" y="868680"/>
            <a:ext cx="4837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настоящее время в мире для с/х-целей используется около 1,5 млрд. га. Потенциально пригодны еще от 1,5 до 4 млрд. га.</a:t>
            </a:r>
          </a:p>
          <a:p>
            <a:r>
              <a:rPr lang="ru-RU" b="1" dirty="0" smtClean="0"/>
              <a:t>   График (а) – площадь земель, необходимая для прокорма увеличенного населения Земли к 2050 г. при </a:t>
            </a:r>
            <a:r>
              <a:rPr lang="ru-RU" b="1" i="1" dirty="0" smtClean="0"/>
              <a:t>сохранении текущей урожайности </a:t>
            </a:r>
            <a:r>
              <a:rPr lang="ru-RU" b="1" dirty="0" smtClean="0"/>
              <a:t>– около 3,4 млрд. га.</a:t>
            </a:r>
          </a:p>
          <a:p>
            <a:r>
              <a:rPr lang="ru-RU" b="1" dirty="0" smtClean="0"/>
              <a:t>   Графики (</a:t>
            </a:r>
            <a:r>
              <a:rPr lang="en-US" b="1" dirty="0"/>
              <a:t>b</a:t>
            </a:r>
            <a:r>
              <a:rPr lang="en-US" b="1" dirty="0" smtClean="0"/>
              <a:t>), (c), (d) – </a:t>
            </a:r>
            <a:r>
              <a:rPr lang="ru-RU" b="1" dirty="0" smtClean="0"/>
              <a:t>сценарии соответствующих площадей при </a:t>
            </a:r>
            <a:r>
              <a:rPr lang="ru-RU" b="1" i="1" dirty="0" smtClean="0"/>
              <a:t>удвоении текущей урожайности</a:t>
            </a:r>
            <a:r>
              <a:rPr lang="ru-RU" b="1" dirty="0" smtClean="0"/>
              <a:t> – 1,5-2,2 млрд. га.</a:t>
            </a:r>
          </a:p>
          <a:p>
            <a:r>
              <a:rPr lang="ru-RU" b="1" dirty="0" smtClean="0"/>
              <a:t>   Под уровнем питания понимается среднестатистический уровень для жителей Западной Европы в 2000 г.</a:t>
            </a:r>
          </a:p>
          <a:p>
            <a:endParaRPr lang="ru-RU" b="1" dirty="0" smtClean="0"/>
          </a:p>
          <a:p>
            <a:r>
              <a:rPr lang="ru-RU" b="1" dirty="0" smtClean="0"/>
              <a:t>   Итог. Если: а) восстановить деградированные земли; б) не допускать потерь новых земель; в) увеличить урожайность в 2 раза,</a:t>
            </a:r>
          </a:p>
          <a:p>
            <a:r>
              <a:rPr lang="ru-RU" b="1" dirty="0" smtClean="0"/>
              <a:t>то </a:t>
            </a:r>
            <a:r>
              <a:rPr lang="ru-RU" b="1" dirty="0" smtClean="0">
                <a:solidFill>
                  <a:srgbClr val="FF0000"/>
                </a:solidFill>
              </a:rPr>
              <a:t>земель должно хватить </a:t>
            </a:r>
            <a:r>
              <a:rPr lang="ru-RU" b="1" dirty="0" smtClean="0"/>
              <a:t>для прокорма 9 млрд. населения Земли (оценка на 2050 г.).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119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94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Оценка водных ресурсов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5" y="658622"/>
            <a:ext cx="6336066" cy="605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5624" y="850392"/>
            <a:ext cx="593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Суммарный годовой сток пресной воды всех рек, водоемов и подземных слоев – около 40.000 км³.</a:t>
            </a:r>
          </a:p>
          <a:p>
            <a:r>
              <a:rPr lang="ru-RU" b="1" dirty="0" smtClean="0"/>
              <a:t>Текущее потребление воды человечеством – </a:t>
            </a:r>
            <a:r>
              <a:rPr lang="ru-RU" b="1" dirty="0" smtClean="0">
                <a:solidFill>
                  <a:srgbClr val="FF0000"/>
                </a:solidFill>
              </a:rPr>
              <a:t>4.430 км³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т. е. примерно 10%.</a:t>
            </a:r>
          </a:p>
          <a:p>
            <a:r>
              <a:rPr lang="ru-RU" b="1" dirty="0" smtClean="0"/>
              <a:t>   При наводнениях поступает в океаны – 29.000 км³.</a:t>
            </a:r>
          </a:p>
          <a:p>
            <a:r>
              <a:rPr lang="ru-RU" b="1" dirty="0" smtClean="0"/>
              <a:t>Таким образом, потенциально возобновляемый доступный человеку объем:  40.000 – 29.000 = 11.000 км³.</a:t>
            </a:r>
          </a:p>
          <a:p>
            <a:r>
              <a:rPr lang="ru-RU" b="1" dirty="0" smtClean="0"/>
              <a:t>Дополнительный объем дают дамбы: 3.500 км³.  Следовательно: 11.000 + 3.500 = 14.500 км³.</a:t>
            </a:r>
          </a:p>
          <a:p>
            <a:r>
              <a:rPr lang="ru-RU" b="1" dirty="0" smtClean="0"/>
              <a:t>Безвозвратные загрязнения воды: 2.100 км³.</a:t>
            </a:r>
          </a:p>
          <a:p>
            <a:endParaRPr lang="ru-RU" b="1" dirty="0" smtClean="0"/>
          </a:p>
          <a:p>
            <a:r>
              <a:rPr lang="ru-RU" b="1" dirty="0" smtClean="0"/>
              <a:t>   Итог: человечеству доступно: 14.500 – 2.100 = </a:t>
            </a:r>
            <a:r>
              <a:rPr lang="ru-RU" b="1" dirty="0" smtClean="0">
                <a:solidFill>
                  <a:srgbClr val="FF0000"/>
                </a:solidFill>
              </a:rPr>
              <a:t>12.400 км³.</a:t>
            </a:r>
          </a:p>
          <a:p>
            <a:r>
              <a:rPr lang="ru-RU" b="1" dirty="0" smtClean="0"/>
              <a:t>   Однако водные ресурсы расположены на планете крайне неравномерно.</a:t>
            </a:r>
          </a:p>
          <a:p>
            <a:r>
              <a:rPr lang="ru-RU" b="1" dirty="0" smtClean="0"/>
              <a:t>   Пример: бассейн реки Амазонки – 15% мировых стоков, но 0,4% всего населения Земли.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271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8015"/>
            <a:ext cx="10515600" cy="11521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Ближайший к нам резервуар пресной воды -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Ладожское озеро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024128"/>
            <a:ext cx="7360920" cy="56692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3410712"/>
            <a:ext cx="4297680" cy="3346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5552" y="923544"/>
            <a:ext cx="406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Ладожское озеро – крупнейшее озеро в Европе и второе по величине озеро в России после Байкала.</a:t>
            </a:r>
          </a:p>
          <a:p>
            <a:r>
              <a:rPr lang="ru-RU" sz="2400" b="1" dirty="0" smtClean="0"/>
              <a:t>   Объем водной массы – 838 км³.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890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Шестидневная война 5 -10 июня 1968 года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804672"/>
            <a:ext cx="5422392" cy="57607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4005072"/>
            <a:ext cx="3566160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4416" y="859536"/>
            <a:ext cx="6385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Около 40% локальных войн велось за обладанием водными ресурсами.</a:t>
            </a:r>
          </a:p>
          <a:p>
            <a:r>
              <a:rPr lang="ru-RU" b="1" dirty="0" smtClean="0"/>
              <a:t>   Примеры.</a:t>
            </a:r>
          </a:p>
          <a:p>
            <a:r>
              <a:rPr lang="ru-RU" b="1" dirty="0" smtClean="0"/>
              <a:t>   Многочисленные попытки Ливана перегородить Иордан в своих хозяйственных целях приводили к конфликтам с Израилем.</a:t>
            </a:r>
          </a:p>
          <a:p>
            <a:r>
              <a:rPr lang="ru-RU" b="1" dirty="0" smtClean="0"/>
              <a:t>   Одной из причин Шестидневной войны Израиля с соседними арабскими странами был конфликт из-за доступа к воде. Израиль построил водопроводы из Галилейского моря. В ответ Сирия разработала план забора воды из питавшего это озеро реки </a:t>
            </a:r>
            <a:r>
              <a:rPr lang="ru-RU" b="1" dirty="0" err="1" smtClean="0"/>
              <a:t>Баниаси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52560" y="4105656"/>
            <a:ext cx="2947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 данным ООН около 3 млрд. людей испытывают нехватку воды.</a:t>
            </a:r>
          </a:p>
          <a:p>
            <a:r>
              <a:rPr lang="ru-RU" b="1" dirty="0" smtClean="0"/>
              <a:t>1,1 млрд. людей потребляют менее 5 литров в сутки.</a:t>
            </a:r>
          </a:p>
          <a:p>
            <a:r>
              <a:rPr lang="ru-RU" b="1" dirty="0" smtClean="0"/>
              <a:t>   В Европе и США эти показатели 200 и 400 л/чел.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526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969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Военный конфликт Киргизии и Таджикистана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(28 апреля – 1 мая 2021 г.)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5" y="1051560"/>
            <a:ext cx="5903976" cy="5678423"/>
          </a:xfrm>
        </p:spPr>
      </p:pic>
      <p:sp>
        <p:nvSpPr>
          <p:cNvPr id="7" name="TextBox 6"/>
          <p:cNvSpPr txBox="1"/>
          <p:nvPr/>
        </p:nvSpPr>
        <p:spPr>
          <a:xfrm>
            <a:off x="6096001" y="1124712"/>
            <a:ext cx="59740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Граница между бывшими республиками СССР – Таджикской и Киргизской – более 900 км, около 50% границы не маркировано. Спорные территории – 30% границы.</a:t>
            </a:r>
          </a:p>
          <a:p>
            <a:r>
              <a:rPr lang="ru-RU" b="1" dirty="0" smtClean="0"/>
              <a:t>   Обе страны считаю своим водозаборный пункт «Головной», предъявляя друг другу противоречащие карты 1924-1927 гг. (Таджикистан) и 1957-1958 гг. (Киргизия).</a:t>
            </a:r>
          </a:p>
          <a:p>
            <a:r>
              <a:rPr lang="ru-RU" b="1" dirty="0" smtClean="0"/>
              <a:t>   Конфликты из-за доступа к этому пункту возникали многократно.</a:t>
            </a:r>
          </a:p>
          <a:p>
            <a:r>
              <a:rPr lang="ru-RU" b="1" dirty="0" smtClean="0"/>
              <a:t>   28 апреля 2021 г. начались очередные стычки, вначале кидались друг в друга камнями, затем начали стрелять из охотничьих ружей, кончилось минометными обстрелами.</a:t>
            </a:r>
          </a:p>
          <a:p>
            <a:r>
              <a:rPr lang="ru-RU" b="1" dirty="0" smtClean="0"/>
              <a:t>   Киргизские потери: 36 убитых и 190 раненых.</a:t>
            </a:r>
          </a:p>
          <a:p>
            <a:r>
              <a:rPr lang="ru-RU" b="1" dirty="0" smtClean="0"/>
              <a:t>   Таджикские потери: 19 убитых и 87 раненых.</a:t>
            </a:r>
          </a:p>
          <a:p>
            <a:r>
              <a:rPr lang="ru-RU" b="1" dirty="0" smtClean="0"/>
              <a:t>Сожжено 190 объектов: жилые дома, школы, детский сад, здание полиции, 3 погранзаставы, 10 АЗС.</a:t>
            </a:r>
          </a:p>
          <a:p>
            <a:r>
              <a:rPr lang="ru-RU" b="1" dirty="0" smtClean="0"/>
              <a:t>   1 мая правительства договорились прекратить огонь и начать переговоры о маркировке границы.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440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Лесные ресурсы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960120"/>
            <a:ext cx="11439144" cy="3913632"/>
          </a:xfrm>
        </p:spPr>
      </p:pic>
      <p:sp>
        <p:nvSpPr>
          <p:cNvPr id="5" name="TextBox 4"/>
          <p:cNvSpPr txBox="1"/>
          <p:nvPr/>
        </p:nvSpPr>
        <p:spPr>
          <a:xfrm>
            <a:off x="155448" y="4956048"/>
            <a:ext cx="11704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Функции леса: поглощение СО₂ (ослабление парникового эффекта) и  генерация О₂ (район Амазонки, тайга Сибири, Канады, Аляски) предохранение территорий от засухи, поддержание биоразнообразия.</a:t>
            </a:r>
          </a:p>
          <a:p>
            <a:r>
              <a:rPr lang="ru-RU" b="1" dirty="0" smtClean="0"/>
              <a:t>     Вырубка лесов для промышленных целей (дороги, площади под предприятия), пожары привели к сокращению лесных массивов в США (за исключением Аляски) на 95%.</a:t>
            </a:r>
          </a:p>
          <a:p>
            <a:r>
              <a:rPr lang="ru-RU" b="1" dirty="0" smtClean="0"/>
              <a:t>     Вырубка лесов в Бразилии (Амазонка): 1,5 футбольного поля в минуту.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962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Лесные ресурсы России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58953"/>
            <a:ext cx="7013448" cy="5870448"/>
          </a:xfrm>
        </p:spPr>
      </p:pic>
      <p:sp>
        <p:nvSpPr>
          <p:cNvPr id="5" name="TextBox 4"/>
          <p:cNvSpPr txBox="1"/>
          <p:nvPr/>
        </p:nvSpPr>
        <p:spPr>
          <a:xfrm>
            <a:off x="7168896" y="813816"/>
            <a:ext cx="4867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По площади лесов Россия на 1 месте в мире (20%). Лес занимает 44-46% территории страны.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Мировые запасы древесины – 350 млрд. м³, в России – 80 млрд. м³.</a:t>
            </a:r>
          </a:p>
          <a:p>
            <a:r>
              <a:rPr lang="ru-RU" sz="2400" b="1" dirty="0" smtClean="0"/>
              <a:t>   Потери:</a:t>
            </a:r>
          </a:p>
          <a:p>
            <a:r>
              <a:rPr lang="ru-RU" sz="2400" b="1" dirty="0" smtClean="0"/>
              <a:t>   1. Незаконная вырубка леса – до 100 </a:t>
            </a:r>
            <a:r>
              <a:rPr lang="ru-RU" sz="2400" b="1" dirty="0" err="1" smtClean="0"/>
              <a:t>млрд.руб</a:t>
            </a:r>
            <a:r>
              <a:rPr lang="ru-RU" sz="2400" b="1" dirty="0" smtClean="0"/>
              <a:t>/год.</a:t>
            </a:r>
          </a:p>
          <a:p>
            <a:r>
              <a:rPr lang="ru-RU" sz="2400" b="1" dirty="0" smtClean="0"/>
              <a:t>   2. Лесные пожары – ежегодно 10-35 тыс. на территории 2,5-8 </a:t>
            </a:r>
            <a:r>
              <a:rPr lang="ru-RU" sz="2400" b="1" dirty="0" err="1" smtClean="0"/>
              <a:t>млн.га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3. Насекомые вредители (жук-короед, непарный шелкопряд, сосновый пилильщик): 20% погибших лесов.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021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Следствие быстрого роста промышленного производства и населения: увеличение концентрации СО₂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92" y="1033272"/>
            <a:ext cx="7654229" cy="5641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3528" y="1243584"/>
            <a:ext cx="4169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В атмосфере растет содержание различных видов загрязнений – продуктов человеческой деятельности. </a:t>
            </a:r>
          </a:p>
          <a:p>
            <a:r>
              <a:rPr lang="ru-RU" sz="2400" b="1" dirty="0" smtClean="0"/>
              <a:t>   Пример: рост концентрации главного загрязнителя – диоксида углерода (СО₂), одного из </a:t>
            </a:r>
            <a:r>
              <a:rPr lang="ru-RU" sz="2400" b="1" dirty="0" smtClean="0">
                <a:solidFill>
                  <a:srgbClr val="FF0000"/>
                </a:solidFill>
              </a:rPr>
              <a:t>парниковых газов</a:t>
            </a:r>
            <a:r>
              <a:rPr lang="ru-RU" sz="2400" b="1" dirty="0" smtClean="0"/>
              <a:t>, который появляется, в основном, за счет сжигания ископаемого топлива.</a:t>
            </a:r>
          </a:p>
          <a:p>
            <a:r>
              <a:rPr lang="ru-RU" sz="2400" b="1" dirty="0" smtClean="0"/>
              <a:t>   Последствие – глобальное изменение климата.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4480" y="4663440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270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1576" y="2331720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370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0332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насекомые-вредители леса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746504"/>
            <a:ext cx="3995928" cy="23225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4" y="3813048"/>
            <a:ext cx="4096513" cy="2322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0" y="1179576"/>
            <a:ext cx="3108961" cy="2011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0" y="3355848"/>
            <a:ext cx="3191258" cy="2075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04" y="914400"/>
            <a:ext cx="4027931" cy="2772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176" y="429768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Жук-короед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91404" y="6327648"/>
            <a:ext cx="406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Непарный шелкопряд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14232" y="5696712"/>
            <a:ext cx="317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Рыжий сосновый пилильщик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7400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Экология тропических лесов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4" y="832104"/>
            <a:ext cx="4333875" cy="5852160"/>
          </a:xfrm>
        </p:spPr>
      </p:pic>
      <p:sp>
        <p:nvSpPr>
          <p:cNvPr id="5" name="TextBox 4"/>
          <p:cNvSpPr txBox="1"/>
          <p:nvPr/>
        </p:nvSpPr>
        <p:spPr>
          <a:xfrm>
            <a:off x="5056632" y="905256"/>
            <a:ext cx="685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долю тропических лесов приходится около 50% всей лесной территории Земли.</a:t>
            </a:r>
          </a:p>
          <a:p>
            <a:r>
              <a:rPr lang="ru-RU" b="1" dirty="0" smtClean="0"/>
              <a:t>   Огромное разнообразие видов животных и растений.  Тропические леса занимают 7% территории Земли, здесь обитают 2/3 всех видов животных и растений.</a:t>
            </a:r>
          </a:p>
          <a:p>
            <a:r>
              <a:rPr lang="ru-RU" b="1" dirty="0" smtClean="0"/>
              <a:t>   Тропические леса называют «легкими </a:t>
            </a:r>
            <a:r>
              <a:rPr lang="ru-RU" b="1" dirty="0" smtClean="0"/>
              <a:t>планеты», </a:t>
            </a:r>
            <a:r>
              <a:rPr lang="ru-RU" b="1" dirty="0" smtClean="0"/>
              <a:t>но это не совсем верно, т.к. подавляющее количество О₂ генерируется не лесами, а </a:t>
            </a:r>
            <a:r>
              <a:rPr lang="ru-RU" b="1" dirty="0" err="1" smtClean="0"/>
              <a:t>цианобактериями</a:t>
            </a:r>
            <a:r>
              <a:rPr lang="ru-RU" b="1" dirty="0" smtClean="0"/>
              <a:t> в составе морского планктона.</a:t>
            </a:r>
          </a:p>
          <a:p>
            <a:r>
              <a:rPr lang="ru-RU" b="1" dirty="0" smtClean="0"/>
              <a:t>   Генерация О₂ примерно 55,5 </a:t>
            </a:r>
            <a:r>
              <a:rPr lang="ru-RU" b="1" dirty="0" err="1" smtClean="0"/>
              <a:t>Гигатонн</a:t>
            </a:r>
            <a:r>
              <a:rPr lang="ru-RU" b="1" dirty="0" smtClean="0"/>
              <a:t> /год, связывание СО₂ примерно 4,6 </a:t>
            </a:r>
            <a:r>
              <a:rPr lang="ru-RU" b="1" dirty="0" err="1" smtClean="0"/>
              <a:t>Гигатонн</a:t>
            </a:r>
            <a:r>
              <a:rPr lang="ru-RU" b="1" dirty="0" smtClean="0"/>
              <a:t>/год; (</a:t>
            </a:r>
            <a:r>
              <a:rPr lang="ru-RU" b="1" dirty="0" err="1" smtClean="0"/>
              <a:t>Гига</a:t>
            </a:r>
            <a:r>
              <a:rPr lang="ru-RU" b="1" dirty="0" smtClean="0"/>
              <a:t> = 10⁹).</a:t>
            </a:r>
          </a:p>
          <a:p>
            <a:r>
              <a:rPr lang="ru-RU" b="1" dirty="0" smtClean="0"/>
              <a:t>   Кислород поглощается при гниении листьев и древесины, а также используется для дыхания многочисленных животных. </a:t>
            </a:r>
          </a:p>
          <a:p>
            <a:r>
              <a:rPr lang="ru-RU" b="1" dirty="0" smtClean="0"/>
              <a:t>   Зона тропических лесов часто используется в хозяйственной деятельности для создания плантаций кокосовых пальм и хинного дерева.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Кокосовые пальмы</a:t>
            </a:r>
            <a:r>
              <a:rPr lang="ru-RU" b="1" dirty="0" smtClean="0"/>
              <a:t>: период плодоношения с 7-10 лет до 50 лет. С одного дерева собирается до 200 плодов.</a:t>
            </a:r>
          </a:p>
          <a:p>
            <a:r>
              <a:rPr lang="ru-RU" b="1" dirty="0" smtClean="0"/>
              <a:t>   Внутренне содержимое кокосового ореха – т.н. кокосовая вода. Содержит 95% воды, 4% углеводов и менее 1% белков и жиров, незначительные количества витаминов группы В – менее 10% от суточной нормы.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069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455"/>
            <a:ext cx="10515600" cy="484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Хинное дерево и лечение малярии хинином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" y="704088"/>
            <a:ext cx="6296787" cy="5961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735330"/>
            <a:ext cx="4078224" cy="2205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4" y="4050793"/>
            <a:ext cx="3208020" cy="2615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136" y="3145536"/>
            <a:ext cx="5166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Кора хинного дерева – древнее средство для лечения малярии. Действующее начало – хинин и его производные. Токсичны для малярийных плазмодиев (простейших паразитов, переносимых через укусы комаров).</a:t>
            </a:r>
          </a:p>
          <a:p>
            <a:r>
              <a:rPr lang="ru-RU" sz="2000" b="1" dirty="0" smtClean="0"/>
              <a:t>   Эффективное лечение малярии хинином во многом обеспечило колонизацию </a:t>
            </a:r>
            <a:r>
              <a:rPr lang="ru-RU" sz="2000" b="1" dirty="0"/>
              <a:t>А</a:t>
            </a:r>
            <a:r>
              <a:rPr lang="ru-RU" sz="2000" b="1" dirty="0" smtClean="0"/>
              <a:t>фрики европейцами. Тем самым Африка перестала быть «могилой белого человека».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587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23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Мое первое знакомство с лекарством от малярии: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«Таинственный остров» Жюля Верна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1088137"/>
            <a:ext cx="3965614" cy="55314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" y="1088136"/>
            <a:ext cx="7616952" cy="56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9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Динамика лесных ресурсов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408"/>
            <a:ext cx="6912864" cy="5262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" y="6190488"/>
            <a:ext cx="618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Сценарии исчезновения тропических лесов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01384" y="896112"/>
            <a:ext cx="5513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Площадь тропических лесов в 2000 г. 2,1 млрд. га.</a:t>
            </a:r>
          </a:p>
          <a:p>
            <a:r>
              <a:rPr lang="ru-RU" sz="2000" b="1" dirty="0" smtClean="0"/>
              <a:t>   1. Потери на постоянном уровне 20 млн. га/год. Итог: к </a:t>
            </a:r>
            <a:r>
              <a:rPr lang="ru-RU" sz="2000" b="1" dirty="0" smtClean="0">
                <a:solidFill>
                  <a:srgbClr val="FF0000"/>
                </a:solidFill>
              </a:rPr>
              <a:t>2095 г.</a:t>
            </a:r>
            <a:r>
              <a:rPr lang="ru-RU" sz="2000" b="1" dirty="0" smtClean="0"/>
              <a:t> останутся только леса под государственной защитой.</a:t>
            </a:r>
          </a:p>
          <a:p>
            <a:r>
              <a:rPr lang="ru-RU" sz="2000" b="1" dirty="0" smtClean="0"/>
              <a:t>   2. Потери растут с постоянной скоростью 2% в год (эта  скорость  роста населения в тропических странах). Итог: к </a:t>
            </a:r>
            <a:r>
              <a:rPr lang="ru-RU" sz="2000" b="1" dirty="0" smtClean="0">
                <a:solidFill>
                  <a:srgbClr val="FF0000"/>
                </a:solidFill>
              </a:rPr>
              <a:t>2054 г</a:t>
            </a:r>
            <a:r>
              <a:rPr lang="ru-RU" sz="2000" b="1" dirty="0" smtClean="0"/>
              <a:t>. </a:t>
            </a:r>
            <a:r>
              <a:rPr lang="ru-RU" sz="2000" b="1" dirty="0" smtClean="0"/>
              <a:t>останутся </a:t>
            </a:r>
            <a:r>
              <a:rPr lang="ru-RU" sz="2000" b="1" dirty="0" smtClean="0"/>
              <a:t>только леса под государственной защитой.</a:t>
            </a:r>
          </a:p>
          <a:p>
            <a:r>
              <a:rPr lang="ru-RU" sz="2000" b="1" dirty="0" smtClean="0"/>
              <a:t>   3. Потери растут со скоростью 1% от площади оставшихся незащищенными лесов. Итог: площади леса будут сокращаться вдвое каждые 72 года: 2000г. → </a:t>
            </a:r>
            <a:r>
              <a:rPr lang="ru-RU" sz="2000" b="1" dirty="0" smtClean="0">
                <a:solidFill>
                  <a:srgbClr val="FF0000"/>
                </a:solidFill>
              </a:rPr>
              <a:t>2072</a:t>
            </a:r>
            <a:r>
              <a:rPr lang="ru-RU" sz="2000" b="1" dirty="0" smtClean="0"/>
              <a:t> г.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</a:t>
            </a:r>
            <a:r>
              <a:rPr lang="ru-RU" sz="2000" b="1" i="1" dirty="0" smtClean="0"/>
              <a:t>Реальный вариант: комбинация сразу трех сценариев.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41648" y="2752344"/>
            <a:ext cx="150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ШШШШШШШШШШШШШШШШ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50408" y="5230368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2095 г.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0984" y="5230368"/>
            <a:ext cx="85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2054 г.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9704" y="3666744"/>
            <a:ext cx="941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 2072 г.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608" y="5669280"/>
            <a:ext cx="4764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Леса под защитой должны иметь площадь около 10% от суммарной. В настоящее время их площадь примерно 40 млн. га (Бразилия, Венесуэла, Перу, Заир).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849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Невозобновляемые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ресурсы – уголь, газ, нефть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517904"/>
            <a:ext cx="11622024" cy="5120640"/>
          </a:xfrm>
        </p:spPr>
      </p:pic>
      <p:sp>
        <p:nvSpPr>
          <p:cNvPr id="5" name="TextBox 4"/>
          <p:cNvSpPr txBox="1"/>
          <p:nvPr/>
        </p:nvSpPr>
        <p:spPr>
          <a:xfrm>
            <a:off x="182880" y="914400"/>
            <a:ext cx="1194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Эти ресурсы сжигают, они необратимо превращаются в СО₂, Н₂О, </a:t>
            </a:r>
            <a:r>
              <a:rPr lang="en-US" b="1" dirty="0" smtClean="0"/>
              <a:t>SO₂ </a:t>
            </a:r>
            <a:r>
              <a:rPr lang="ru-RU" b="1" dirty="0" smtClean="0"/>
              <a:t> и другие конечные продукты (загрязнители)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45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784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Ресурсообеспеченность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 странам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896112"/>
            <a:ext cx="3794760" cy="57698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66" y="896112"/>
            <a:ext cx="3956685" cy="5769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23" y="896112"/>
            <a:ext cx="3840481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Что будет пределами роста – источники или стоки?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" y="813817"/>
            <a:ext cx="6483096" cy="5714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8816" y="923544"/>
            <a:ext cx="52486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1. Использование огромных запасов угля может быть ограничено емкостью атмосферного СТОКА – неспособностью планеты утилизировать такое большое количество СО₂, которое образуется при сжигании угля.</a:t>
            </a:r>
          </a:p>
          <a:p>
            <a:r>
              <a:rPr lang="ru-RU" sz="2000" b="1" dirty="0" smtClean="0"/>
              <a:t>   2. Использование нефти ограничено и ИСТОЧНИКАМИ и СТОКАМИ. Запасы нефти истощатся в первую очередь (см. таблицу на предыдущем слайде).</a:t>
            </a:r>
          </a:p>
          <a:p>
            <a:r>
              <a:rPr lang="ru-RU" sz="2000" b="1" dirty="0" smtClean="0"/>
              <a:t>   3. Газ, видимо, сможет заменить все другие невосполнимые запасы полезных ископаемых. Кроме того, он в наименьшей степени загрязняет планету. Однако полный перевод </a:t>
            </a:r>
            <a:r>
              <a:rPr lang="ru-RU" sz="2000" b="1" dirty="0" smtClean="0"/>
              <a:t>всей мировой </a:t>
            </a:r>
            <a:r>
              <a:rPr lang="ru-RU" sz="2000" b="1" dirty="0" smtClean="0"/>
              <a:t>энергетики на газ – длительный процесс </a:t>
            </a:r>
            <a:r>
              <a:rPr lang="ru-RU" sz="2000" b="1" dirty="0" smtClean="0"/>
              <a:t>(не менее 30 </a:t>
            </a:r>
            <a:r>
              <a:rPr lang="ru-RU" sz="2000" b="1" dirty="0" smtClean="0"/>
              <a:t>- 50 лет).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4662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Запасы и расходование природного газа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8" y="731520"/>
            <a:ext cx="7416774" cy="546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0880" y="786385"/>
            <a:ext cx="47731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1. При неизменном потреблении газа его запасы исчерпаются к </a:t>
            </a:r>
            <a:r>
              <a:rPr lang="ru-RU" sz="2400" b="1" dirty="0" smtClean="0">
                <a:solidFill>
                  <a:srgbClr val="FF0000"/>
                </a:solidFill>
              </a:rPr>
              <a:t>2260</a:t>
            </a:r>
            <a:r>
              <a:rPr lang="ru-RU" sz="2400" b="1" dirty="0" smtClean="0"/>
              <a:t> г.</a:t>
            </a:r>
          </a:p>
          <a:p>
            <a:r>
              <a:rPr lang="ru-RU" sz="2400" b="1" dirty="0" smtClean="0"/>
              <a:t>   2. Потребление растет со скоростью 2,8% в год: исчерпание к </a:t>
            </a:r>
            <a:r>
              <a:rPr lang="ru-RU" sz="2400" b="1" dirty="0" smtClean="0">
                <a:solidFill>
                  <a:srgbClr val="FF0000"/>
                </a:solidFill>
              </a:rPr>
              <a:t>2075</a:t>
            </a:r>
            <a:r>
              <a:rPr lang="ru-RU" sz="2400" b="1" dirty="0" smtClean="0"/>
              <a:t> г.</a:t>
            </a:r>
          </a:p>
          <a:p>
            <a:r>
              <a:rPr lang="ru-RU" sz="2400" b="1" dirty="0" smtClean="0"/>
              <a:t>   3. Потребление растет со скоростью 5% в год: исчерпание к </a:t>
            </a:r>
            <a:r>
              <a:rPr lang="ru-RU" sz="2400" b="1" dirty="0" smtClean="0">
                <a:solidFill>
                  <a:srgbClr val="FF0000"/>
                </a:solidFill>
              </a:rPr>
              <a:t>2054 </a:t>
            </a:r>
            <a:r>
              <a:rPr lang="ru-RU" sz="2400" b="1" dirty="0" smtClean="0"/>
              <a:t>г. Вероятный сценарий при отказе от угля и исчерпании запасов нефти.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Мировые темпы производства газа: 4,2-4,5% (2011 – 2020 гг.) </a:t>
            </a:r>
            <a:r>
              <a:rPr lang="ru-RU" sz="2400" b="1" smtClean="0"/>
              <a:t>и прогноз </a:t>
            </a:r>
            <a:r>
              <a:rPr lang="ru-RU" sz="2400" b="1" dirty="0" smtClean="0"/>
              <a:t>2,4 – 2,5% (2021- 2030 гг.).</a:t>
            </a:r>
          </a:p>
          <a:p>
            <a:endParaRPr lang="ru-RU" sz="2400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619963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2260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504" y="6199633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2054 г, 2075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1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+mn-lt"/>
              </a:rPr>
              <a:t>Занятие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(экология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4911"/>
            <a:ext cx="10515600" cy="3452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79150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235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«Парниковый эффект»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996696"/>
            <a:ext cx="8293608" cy="5742432"/>
          </a:xfrm>
        </p:spPr>
      </p:pic>
      <p:sp>
        <p:nvSpPr>
          <p:cNvPr id="5" name="TextBox 4"/>
          <p:cNvSpPr txBox="1"/>
          <p:nvPr/>
        </p:nvSpPr>
        <p:spPr>
          <a:xfrm>
            <a:off x="8750808" y="996696"/>
            <a:ext cx="3099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Парниковые газы (водяной пар, СО₂, СН₄, О₃, </a:t>
            </a:r>
            <a:r>
              <a:rPr lang="ru-RU" sz="2000" b="1" dirty="0" err="1" smtClean="0"/>
              <a:t>фторуглероды</a:t>
            </a:r>
            <a:r>
              <a:rPr lang="ru-RU" sz="2000" b="1" dirty="0" smtClean="0"/>
              <a:t> и др.) задерживают тепловое излучение Земли  (ИК-область) в космическое пространство, в результате чего средняя температура Земли постепенно повышается. Она выросла на 1,1⁰С с конца </a:t>
            </a:r>
            <a:r>
              <a:rPr lang="en-US" sz="2000" b="1" dirty="0" smtClean="0"/>
              <a:t>XIX </a:t>
            </a:r>
            <a:r>
              <a:rPr lang="ru-RU" sz="2000" b="1" dirty="0" smtClean="0"/>
              <a:t>века.</a:t>
            </a:r>
          </a:p>
          <a:p>
            <a:r>
              <a:rPr lang="ru-RU" sz="2000" b="1" dirty="0" smtClean="0"/>
              <a:t>     Удвоение концентрации СО₂ в атмосфере приведет к потеплению приблизительно на 1,5-4,5⁰С.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8636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29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Главные причины «парникового эффекта»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749808"/>
            <a:ext cx="8891430" cy="5961888"/>
          </a:xfrm>
        </p:spPr>
      </p:pic>
      <p:sp>
        <p:nvSpPr>
          <p:cNvPr id="5" name="TextBox 4"/>
          <p:cNvSpPr txBox="1"/>
          <p:nvPr/>
        </p:nvSpPr>
        <p:spPr>
          <a:xfrm>
            <a:off x="9546336" y="822960"/>
            <a:ext cx="2450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«Парниковый эффект» усиливают:</a:t>
            </a:r>
          </a:p>
          <a:p>
            <a:r>
              <a:rPr lang="ru-RU" b="1" dirty="0" smtClean="0"/>
              <a:t>1. Выбросы в атмосферу при работе электростанций и промышленных объектов.</a:t>
            </a:r>
          </a:p>
          <a:p>
            <a:r>
              <a:rPr lang="ru-RU" b="1" dirty="0" smtClean="0"/>
              <a:t>2. Автомобильные выхлопы.</a:t>
            </a:r>
          </a:p>
          <a:p>
            <a:r>
              <a:rPr lang="ru-RU" b="1" dirty="0" smtClean="0"/>
              <a:t>3. Лесные пожары.</a:t>
            </a:r>
          </a:p>
          <a:p>
            <a:r>
              <a:rPr lang="ru-RU" b="1" dirty="0" smtClean="0"/>
              <a:t>4. Др. источники (см. диаграмму).</a:t>
            </a:r>
          </a:p>
          <a:p>
            <a:endParaRPr lang="ru-RU" b="1" dirty="0" smtClean="0"/>
          </a:p>
          <a:p>
            <a:r>
              <a:rPr lang="ru-RU" b="1" dirty="0" smtClean="0"/>
              <a:t>   Таким образом, главный источник парниковых газов – хозяйственная деятельность человека.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17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1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Киотский протокол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" y="676656"/>
            <a:ext cx="4701032" cy="6016752"/>
          </a:xfrm>
        </p:spPr>
      </p:pic>
      <p:sp>
        <p:nvSpPr>
          <p:cNvPr id="5" name="TextBox 4"/>
          <p:cNvSpPr txBox="1"/>
          <p:nvPr/>
        </p:nvSpPr>
        <p:spPr>
          <a:xfrm>
            <a:off x="4773168" y="795528"/>
            <a:ext cx="73426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Киотский протокол (КП) – международное соглашение (1995 г.), направленное на сокращение выбросов парниковых газов на 5,2% по сравнению с 1990 г. Протокол ратифицирован Евросоюзом и 191 государством, в </a:t>
            </a:r>
            <a:r>
              <a:rPr lang="ru-RU" b="1" dirty="0" err="1" smtClean="0"/>
              <a:t>т.ч</a:t>
            </a:r>
            <a:r>
              <a:rPr lang="ru-RU" b="1" dirty="0" smtClean="0"/>
              <a:t>. и Россией. </a:t>
            </a:r>
          </a:p>
          <a:p>
            <a:r>
              <a:rPr lang="ru-RU" b="1" dirty="0" smtClean="0"/>
              <a:t>   КП основан на рыночных условиях: для разных стран запланированы разные квоты </a:t>
            </a:r>
            <a:r>
              <a:rPr lang="ru-RU" b="1" dirty="0"/>
              <a:t>н</a:t>
            </a:r>
            <a:r>
              <a:rPr lang="ru-RU" b="1" dirty="0" smtClean="0"/>
              <a:t>а выбросы. Излишки </a:t>
            </a:r>
            <a:r>
              <a:rPr lang="ru-RU" b="1" dirty="0" smtClean="0"/>
              <a:t>неиспользованных </a:t>
            </a:r>
            <a:r>
              <a:rPr lang="ru-RU" b="1" dirty="0" smtClean="0"/>
              <a:t>квот можно продавать другим странам. </a:t>
            </a:r>
          </a:p>
          <a:p>
            <a:r>
              <a:rPr lang="ru-RU" b="1" dirty="0" smtClean="0"/>
              <a:t>   США отказались от ратификации, Канада – вышла, Китай и Индия на себя запланированных обязательств не взяли.</a:t>
            </a:r>
          </a:p>
          <a:p>
            <a:r>
              <a:rPr lang="ru-RU" b="1" dirty="0" smtClean="0"/>
              <a:t>   Первый период КП: 2005-2013 г. Второй: 2013-2020 г.</a:t>
            </a:r>
          </a:p>
          <a:p>
            <a:r>
              <a:rPr lang="ru-RU" b="1" dirty="0" smtClean="0"/>
              <a:t>В 2012 г. были разработаны поправки к </a:t>
            </a:r>
            <a:r>
              <a:rPr lang="ru-RU" b="1" dirty="0" smtClean="0"/>
              <a:t>КП </a:t>
            </a:r>
            <a:r>
              <a:rPr lang="ru-RU" b="1" dirty="0" smtClean="0"/>
              <a:t>на 2020 г. Их подписало всего 134 государства, но для их вступлению в силу требуется 144 подписи. Россия не планирует своего участия во втором периоде КП.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Экспертное заключение Российской Академии Наук </a:t>
            </a:r>
            <a:r>
              <a:rPr lang="ru-RU" b="1" dirty="0" smtClean="0"/>
              <a:t>от</a:t>
            </a:r>
            <a:r>
              <a:rPr lang="en-US" b="1" dirty="0" smtClean="0"/>
              <a:t> </a:t>
            </a:r>
            <a:r>
              <a:rPr lang="ru-RU" b="1" dirty="0" smtClean="0"/>
              <a:t>14.05.2004 </a:t>
            </a:r>
            <a:r>
              <a:rPr lang="ru-RU" b="1" dirty="0" smtClean="0"/>
              <a:t>г</a:t>
            </a:r>
            <a:r>
              <a:rPr lang="ru-RU" b="1" dirty="0" smtClean="0"/>
              <a:t>.: </a:t>
            </a:r>
            <a:r>
              <a:rPr lang="ru-RU" b="1" dirty="0" smtClean="0"/>
              <a:t>а) Киотский протокол не имеет научного обоснования; б) поскольку имеется устойчивая связь между экономическим ростом и выбросами СО</a:t>
            </a:r>
            <a:r>
              <a:rPr lang="ru-RU" b="1" dirty="0" smtClean="0"/>
              <a:t>₂, </a:t>
            </a:r>
            <a:r>
              <a:rPr lang="ru-RU" b="1" dirty="0" smtClean="0"/>
              <a:t>участие России в КП будет юридически ограничивать темпы  роста ВВП нашей страны.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42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Оценки влияния выбросов парниковых газов на потепление климата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8" y="1097280"/>
            <a:ext cx="7735712" cy="43513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1097280"/>
            <a:ext cx="3882199" cy="2770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048" y="5641848"/>
            <a:ext cx="1154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b="1" dirty="0" smtClean="0"/>
              <a:t>За период 1990-2020 гг. в результате таяния ледников Антарктиды и Гренландии уровень мирового океана повысился на 1,5 см. К концу </a:t>
            </a:r>
            <a:r>
              <a:rPr lang="en-US" b="1" dirty="0" smtClean="0"/>
              <a:t>XXI</a:t>
            </a:r>
            <a:r>
              <a:rPr lang="ru-RU" b="1" dirty="0" smtClean="0"/>
              <a:t> века уровень Мирового океана при неизменном темпе таяния может подняться не менее чем на 30-50 см. Даже при полном запрете выбросов парниковых газов таяние ледников неизбежно (</a:t>
            </a:r>
            <a:r>
              <a:rPr lang="en-US" b="1" dirty="0" smtClean="0"/>
              <a:t>University of Calgary, Canada; University of Leeds, UK).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327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Парижское соглашение по климату (2015 г.)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6640" y="722376"/>
            <a:ext cx="4785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Парижское соглашение по климату было подготовлено взамен Киотского протокола. Оно не включает каких либо механизмов принуждения (санкций) к государствам, которые его подписали.</a:t>
            </a:r>
          </a:p>
          <a:p>
            <a:r>
              <a:rPr lang="ru-RU" b="1" dirty="0" smtClean="0"/>
              <a:t>   Декларируется: не допустить роста средней температуры Земли на 2⁰С к 2100 году, что возможно путем сокращения </a:t>
            </a:r>
            <a:r>
              <a:rPr lang="ru-RU" b="1" i="1" dirty="0" smtClean="0"/>
              <a:t>всех выбросов </a:t>
            </a:r>
            <a:r>
              <a:rPr lang="ru-RU" b="1" dirty="0" smtClean="0"/>
              <a:t>СО₂ к 2050 г.</a:t>
            </a:r>
          </a:p>
          <a:p>
            <a:r>
              <a:rPr lang="ru-RU" b="1" dirty="0" smtClean="0"/>
              <a:t>   Россия подписала соглашение, но считает, что его ратификации не требуется под тем основанием, что она должна достичь к 2030 г. уровня выбросов не более 70% от уровня 1990 г., а реально этот уровень в 2018 г. составил всего около 52%. То есть соглашение Россия выполнила.</a:t>
            </a:r>
          </a:p>
          <a:p>
            <a:r>
              <a:rPr lang="ru-RU" b="1" dirty="0" smtClean="0"/>
              <a:t>   США вышли из соглашения в 2020 г., но вновь вернулись 19 февраля 2021 г.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" y="630936"/>
            <a:ext cx="7019544" cy="5879592"/>
          </a:xfrm>
        </p:spPr>
      </p:pic>
    </p:spTree>
    <p:extLst>
      <p:ext uri="{BB962C8B-B14F-4D97-AF65-F5344CB8AC3E}">
        <p14:creationId xmlns:p14="http://schemas.microsoft.com/office/powerpoint/2010/main" val="331364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Выполнение странами Парижского соглашения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813816"/>
            <a:ext cx="8430768" cy="5824728"/>
          </a:xfrm>
        </p:spPr>
      </p:pic>
    </p:spTree>
    <p:extLst>
      <p:ext uri="{BB962C8B-B14F-4D97-AF65-F5344CB8AC3E}">
        <p14:creationId xmlns:p14="http://schemas.microsoft.com/office/powerpoint/2010/main" val="147033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Озоновая дыра в стратосфере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9" y="667512"/>
            <a:ext cx="6060174" cy="6071616"/>
          </a:xfrm>
        </p:spPr>
      </p:pic>
      <p:sp>
        <p:nvSpPr>
          <p:cNvPr id="5" name="TextBox 4"/>
          <p:cNvSpPr txBox="1"/>
          <p:nvPr/>
        </p:nvSpPr>
        <p:spPr>
          <a:xfrm>
            <a:off x="6665976" y="841248"/>
            <a:ext cx="5376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Озоновые  дыры – локальное падение содержания озона (О₃) в стратосфере – 10-40 км. Вызывается хозяйственной деятельностью человека, прежде всего, широким использованием хладагентов (фреонов, </a:t>
            </a:r>
            <a:r>
              <a:rPr lang="en-US" b="1" dirty="0" smtClean="0"/>
              <a:t>CFC</a:t>
            </a:r>
            <a:r>
              <a:rPr lang="ru-RU" b="1" dirty="0" smtClean="0"/>
              <a:t>) для промышленных и бытовых холодильников.</a:t>
            </a:r>
          </a:p>
          <a:p>
            <a:r>
              <a:rPr lang="ru-RU" b="1" dirty="0" smtClean="0"/>
              <a:t>Образование О₃:</a:t>
            </a:r>
          </a:p>
          <a:p>
            <a:r>
              <a:rPr lang="ru-RU" b="1" dirty="0" smtClean="0"/>
              <a:t>   А) О₂ + УФ-квант (175-240 </a:t>
            </a:r>
            <a:r>
              <a:rPr lang="ru-RU" b="1" dirty="0" err="1" smtClean="0"/>
              <a:t>нм</a:t>
            </a:r>
            <a:r>
              <a:rPr lang="ru-RU" b="1" dirty="0" smtClean="0"/>
              <a:t>) → 2О˙˙</a:t>
            </a:r>
          </a:p>
          <a:p>
            <a:r>
              <a:rPr lang="ru-RU" b="1" dirty="0" smtClean="0"/>
              <a:t>   Б) О₂  + О˙˙ → 2О₃</a:t>
            </a:r>
          </a:p>
          <a:p>
            <a:endParaRPr lang="ru-RU" b="1" dirty="0"/>
          </a:p>
          <a:p>
            <a:r>
              <a:rPr lang="ru-RU" b="1" dirty="0" smtClean="0"/>
              <a:t>Разрушение О₃ происходит согласно т.н. «хлорному циклу», где О˙˙ - атомарный кислород:</a:t>
            </a:r>
          </a:p>
          <a:p>
            <a:r>
              <a:rPr lang="ru-RU" b="1" dirty="0" smtClean="0"/>
              <a:t>   А) </a:t>
            </a:r>
            <a:r>
              <a:rPr lang="en-US" b="1" dirty="0" err="1" smtClean="0"/>
              <a:t>CFCl</a:t>
            </a:r>
            <a:r>
              <a:rPr lang="en-US" b="1" dirty="0" smtClean="0"/>
              <a:t>₃ (</a:t>
            </a:r>
            <a:r>
              <a:rPr lang="ru-RU" b="1" dirty="0" err="1" smtClean="0"/>
              <a:t>фтортрихлорметан</a:t>
            </a:r>
            <a:r>
              <a:rPr lang="ru-RU" b="1" dirty="0" smtClean="0"/>
              <a:t>, </a:t>
            </a:r>
            <a:r>
              <a:rPr lang="en-US" b="1" dirty="0" smtClean="0"/>
              <a:t>CFC</a:t>
            </a:r>
            <a:r>
              <a:rPr lang="ru-RU" b="1" dirty="0" smtClean="0"/>
              <a:t>-11</a:t>
            </a:r>
            <a:r>
              <a:rPr lang="en-US" b="1" dirty="0" smtClean="0"/>
              <a:t>) + </a:t>
            </a:r>
            <a:r>
              <a:rPr lang="ru-RU" b="1" dirty="0" smtClean="0"/>
              <a:t>УФ-квант →</a:t>
            </a:r>
          </a:p>
          <a:p>
            <a:r>
              <a:rPr lang="en-US" b="1" dirty="0" err="1" smtClean="0"/>
              <a:t>CFCl</a:t>
            </a:r>
            <a:r>
              <a:rPr lang="en-US" b="1" dirty="0" smtClean="0"/>
              <a:t>₂ + Cl·</a:t>
            </a:r>
          </a:p>
          <a:p>
            <a:r>
              <a:rPr lang="ru-RU" b="1" dirty="0" smtClean="0"/>
              <a:t>   Б) </a:t>
            </a:r>
            <a:r>
              <a:rPr lang="en-US" b="1" dirty="0" smtClean="0"/>
              <a:t>Cl· + O₃ → </a:t>
            </a:r>
            <a:r>
              <a:rPr lang="en-US" b="1" dirty="0" err="1" smtClean="0"/>
              <a:t>ClO</a:t>
            </a:r>
            <a:r>
              <a:rPr lang="en-US" b="1" dirty="0" smtClean="0"/>
              <a:t>· + O₂</a:t>
            </a:r>
          </a:p>
          <a:p>
            <a:r>
              <a:rPr lang="ru-RU" b="1" dirty="0" smtClean="0"/>
              <a:t>   В) </a:t>
            </a:r>
            <a:r>
              <a:rPr lang="en-US" b="1" dirty="0" err="1" smtClean="0"/>
              <a:t>ClO</a:t>
            </a:r>
            <a:r>
              <a:rPr lang="en-US" b="1" dirty="0" smtClean="0"/>
              <a:t>· + O˙˙ → Cl· + O₂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Одного атома </a:t>
            </a:r>
            <a:r>
              <a:rPr lang="en-US" b="1" dirty="0" smtClean="0"/>
              <a:t>F </a:t>
            </a:r>
            <a:r>
              <a:rPr lang="ru-RU" b="1" dirty="0" smtClean="0"/>
              <a:t>остаточно </a:t>
            </a:r>
            <a:r>
              <a:rPr lang="ru-RU" b="1" dirty="0" smtClean="0"/>
              <a:t>для разрушения 10.000 молекул О₃.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3736" y="573328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ХФУ - </a:t>
            </a:r>
            <a:r>
              <a:rPr lang="ru-RU" sz="1400" b="1" dirty="0" err="1" smtClean="0"/>
              <a:t>хлорфторуглерод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41626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2531</Words>
  <Application>Microsoft Office PowerPoint</Application>
  <PresentationFormat>Широкоэкранный</PresentationFormat>
  <Paragraphs>160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Занятие (экология-2)</vt:lpstr>
      <vt:lpstr>Следствие быстрого роста промышленного производства и населения: увеличение концентрации СО₂</vt:lpstr>
      <vt:lpstr>«Парниковый эффект»</vt:lpstr>
      <vt:lpstr>Главные причины «парникового эффекта»</vt:lpstr>
      <vt:lpstr>Киотский протокол</vt:lpstr>
      <vt:lpstr>Оценки влияния выбросов парниковых газов на потепление климата</vt:lpstr>
      <vt:lpstr>Парижское соглашение по климату (2015 г.)</vt:lpstr>
      <vt:lpstr>Выполнение странами Парижского соглашения</vt:lpstr>
      <vt:lpstr>Озоновая дыра в стратосфере</vt:lpstr>
      <vt:lpstr>Монреальский протокол по веществам, разрушающим озоновый слой</vt:lpstr>
      <vt:lpstr>Население и капитал в глобальной экосистеме</vt:lpstr>
      <vt:lpstr>Возобновляемые ресурсы (продовольствие, плодородные почвы)</vt:lpstr>
      <vt:lpstr>Возможное будущее сельскохозяйственных земель</vt:lpstr>
      <vt:lpstr>Оценка водных ресурсов</vt:lpstr>
      <vt:lpstr>Ближайший к нам резервуар пресной воды -  Ладожское озеро</vt:lpstr>
      <vt:lpstr>Шестидневная война 5 -10 июня 1968 года</vt:lpstr>
      <vt:lpstr>Военный конфликт Киргизии и Таджикистана (28 апреля – 1 мая 2021 г.)</vt:lpstr>
      <vt:lpstr>Лесные ресурсы</vt:lpstr>
      <vt:lpstr>Лесные ресурсы России</vt:lpstr>
      <vt:lpstr>Главные насекомые-вредители леса</vt:lpstr>
      <vt:lpstr>Экология тропических лесов</vt:lpstr>
      <vt:lpstr>Хинное дерево и лечение малярии хинином</vt:lpstr>
      <vt:lpstr>Мое первое знакомство с лекарством от малярии: «Таинственный остров» Жюля Верна</vt:lpstr>
      <vt:lpstr>Динамика лесных ресурсов</vt:lpstr>
      <vt:lpstr>Невозобновляемые ресурсы – уголь, газ, нефть</vt:lpstr>
      <vt:lpstr>Ресурсообеспеченность по странам</vt:lpstr>
      <vt:lpstr>Что будет пределами роста – источники или стоки?</vt:lpstr>
      <vt:lpstr>Запасы и расходование природного газа </vt:lpstr>
      <vt:lpstr>Занятие  (экология-2)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(экология-2)</dc:title>
  <dc:creator>Кирилл</dc:creator>
  <cp:lastModifiedBy>Кирилл</cp:lastModifiedBy>
  <cp:revision>56</cp:revision>
  <dcterms:created xsi:type="dcterms:W3CDTF">2021-06-13T17:13:11Z</dcterms:created>
  <dcterms:modified xsi:type="dcterms:W3CDTF">2021-10-04T06:02:16Z</dcterms:modified>
</cp:coreProperties>
</file>