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5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6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EC15-1224-498E-9D8C-126BC33FFC61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6595C-FDDF-49F2-B718-3845264A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9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595C-FDDF-49F2-B718-3845264A77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9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4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7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5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6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3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6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8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1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4A33-D01E-4718-A519-491424B34D6F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0DFF-4E92-4D7D-BB0D-8D278BAEA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9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7231"/>
            <a:ext cx="9144000" cy="9456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Занятие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4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33231"/>
            <a:ext cx="9144000" cy="5439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0" y="1196487"/>
            <a:ext cx="3810000" cy="5439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28" y="1196487"/>
            <a:ext cx="3477113" cy="54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25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Неожиданный результат за 6 млрд долларов: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огромная часть ДНК оказалась полной абракадаброй!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71255" y="2609251"/>
            <a:ext cx="679939" cy="31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98523" y="1656862"/>
            <a:ext cx="3266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Значительная часть генома (свыше 70%) не имеет, по-видимому, прямого отношения не к каким генам и инертна в процессах транскрипции!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1264380"/>
            <a:ext cx="6714275" cy="4587780"/>
          </a:xfrm>
        </p:spPr>
      </p:pic>
    </p:spTree>
    <p:extLst>
      <p:ext uri="{BB962C8B-B14F-4D97-AF65-F5344CB8AC3E}">
        <p14:creationId xmlns:p14="http://schemas.microsoft.com/office/powerpoint/2010/main" val="18731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21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Диспергированные повторы могут «прыгать» по геному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" y="905256"/>
            <a:ext cx="4759452" cy="3657600"/>
          </a:xfrm>
        </p:spPr>
      </p:pic>
      <p:sp>
        <p:nvSpPr>
          <p:cNvPr id="5" name="TextBox 4"/>
          <p:cNvSpPr txBox="1"/>
          <p:nvPr/>
        </p:nvSpPr>
        <p:spPr>
          <a:xfrm>
            <a:off x="210312" y="4654296"/>
            <a:ext cx="5129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Барбара Мак-</a:t>
            </a:r>
            <a:r>
              <a:rPr lang="ru-RU" b="1" dirty="0" err="1" smtClean="0"/>
              <a:t>Клинток</a:t>
            </a:r>
            <a:r>
              <a:rPr lang="ru-RU" b="1" dirty="0" smtClean="0"/>
              <a:t> – Нобелевская премия 1983 г. за открытие мобильных генетических элементов.</a:t>
            </a:r>
          </a:p>
          <a:p>
            <a:r>
              <a:rPr lang="ru-RU" sz="1600" b="1" dirty="0" smtClean="0"/>
              <a:t>   Один из основоположников хромосомной теории наследственности А. </a:t>
            </a:r>
            <a:r>
              <a:rPr lang="ru-RU" sz="1600" b="1" dirty="0" err="1" smtClean="0"/>
              <a:t>Стертевант</a:t>
            </a:r>
            <a:r>
              <a:rPr lang="ru-RU" sz="1600" b="1" dirty="0" smtClean="0"/>
              <a:t>: «</a:t>
            </a:r>
            <a:r>
              <a:rPr lang="en-US" sz="1600" b="1" dirty="0" smtClean="0"/>
              <a:t>I </a:t>
            </a:r>
            <a:r>
              <a:rPr lang="en-US" sz="1600" b="1" dirty="0" err="1" smtClean="0"/>
              <a:t>didn</a:t>
            </a:r>
            <a:r>
              <a:rPr lang="hy-AM" sz="1600" b="1" dirty="0" smtClean="0"/>
              <a:t>՚</a:t>
            </a:r>
            <a:r>
              <a:rPr lang="en-US" sz="1600" b="1" dirty="0" smtClean="0"/>
              <a:t>t understand one word she said, but if she says it is so, it must be so!</a:t>
            </a:r>
            <a:r>
              <a:rPr lang="ru-RU" sz="1600" b="1" dirty="0" smtClean="0"/>
              <a:t>».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57216" y="365760"/>
            <a:ext cx="7034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Американская исследовательница </a:t>
            </a:r>
            <a:r>
              <a:rPr lang="ru-RU" b="1" dirty="0" err="1" smtClean="0"/>
              <a:t>Б.Мак-Клинток</a:t>
            </a:r>
            <a:r>
              <a:rPr lang="ru-RU" b="1" dirty="0" smtClean="0"/>
              <a:t> обнаружила,  что некоторые гены могут менять свое положение в хромосомах. Определенные участки ДНК  путешествуют по геному, вытесняя друг друга. Они  выпрыгивают из одной хромосомы и приземляются в случайном месте в другой, могут влезть внутрь другого гена, вызывая хаос, могут примкнуть к краю другого гена, изменяя его регуляцию, могут принять участие в создании  нового гена. В геноме уже найдено более 50 генов, произошедших из </a:t>
            </a:r>
            <a:r>
              <a:rPr lang="ru-RU" b="1" dirty="0" err="1" smtClean="0"/>
              <a:t>транспозонов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Выводы </a:t>
            </a:r>
            <a:r>
              <a:rPr lang="ru-RU" b="1" dirty="0" err="1" smtClean="0"/>
              <a:t>Б.Мак-Клинток</a:t>
            </a:r>
            <a:r>
              <a:rPr lang="ru-RU" b="1" dirty="0" smtClean="0"/>
              <a:t>, казалось бы, противоречили ряду общепринятых канонов классической генетики (по Менделю), прежде всего, такого  как стабильность положений генов в хромосомах.</a:t>
            </a:r>
          </a:p>
          <a:p>
            <a:r>
              <a:rPr lang="ru-RU" b="1" dirty="0" smtClean="0"/>
              <a:t>   После работ Мак-</a:t>
            </a:r>
            <a:r>
              <a:rPr lang="ru-RU" b="1" dirty="0" err="1" smtClean="0"/>
              <a:t>Клинток</a:t>
            </a:r>
            <a:r>
              <a:rPr lang="ru-RU" b="1" dirty="0" smtClean="0"/>
              <a:t> стало ясно, что геном не так уж и стабилен и законсервирован, как это представляли многие генетики ранее.</a:t>
            </a:r>
          </a:p>
          <a:p>
            <a:r>
              <a:rPr lang="ru-RU" b="1" dirty="0" smtClean="0"/>
              <a:t>   Пример: в процессе индивидуального развития в лимфоцитах происходит перетасовка отдельный участков генов иммуноглобулинов. Это позволяет за счет небольшого набора исходных генов обеспечивать огромное разнообразие антител.</a:t>
            </a:r>
          </a:p>
          <a:p>
            <a:r>
              <a:rPr lang="ru-RU" b="1" dirty="0" smtClean="0"/>
              <a:t>Но основное перемещение в геноме человека осуществляют не гены, а генетические элементы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dirty="0" err="1" smtClean="0">
                <a:solidFill>
                  <a:srgbClr val="FF0000"/>
                </a:solidFill>
              </a:rPr>
              <a:t>транспозоны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76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157"/>
            <a:ext cx="10515600" cy="1074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мобильных генетических элементов (МГЭ)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(функциональный аспект)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5424" y="1825625"/>
            <a:ext cx="2990088" cy="116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МГЭ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3160" y="3544094"/>
            <a:ext cx="35204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Ретротранспозоны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4768" y="3544094"/>
            <a:ext cx="34838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ДНК-</a:t>
            </a:r>
            <a:r>
              <a:rPr lang="ru-RU" sz="3200" b="1" dirty="0" err="1" smtClean="0"/>
              <a:t>транспозоны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568" y="5102352"/>
            <a:ext cx="17739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LINE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484" y="5102352"/>
            <a:ext cx="1545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SINE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50408" y="5102352"/>
            <a:ext cx="1508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LTR</a:t>
            </a:r>
            <a:endParaRPr lang="ru-RU" sz="3200" dirty="0"/>
          </a:p>
        </p:txBody>
      </p:sp>
      <p:sp>
        <p:nvSpPr>
          <p:cNvPr id="11" name="Стрелка вниз 10"/>
          <p:cNvSpPr/>
          <p:nvPr/>
        </p:nvSpPr>
        <p:spPr>
          <a:xfrm rot="4284830">
            <a:off x="2845083" y="4081186"/>
            <a:ext cx="395197" cy="1409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97661" y="4458494"/>
            <a:ext cx="385166" cy="64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7599503">
            <a:off x="5368974" y="4251940"/>
            <a:ext cx="425713" cy="1051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8016" y="6016753"/>
            <a:ext cx="345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Ретротранспозоны</a:t>
            </a:r>
            <a:r>
              <a:rPr lang="ru-RU" sz="1600" b="1" dirty="0" smtClean="0"/>
              <a:t> </a:t>
            </a:r>
            <a:r>
              <a:rPr lang="en-US" sz="1600" b="1" dirty="0" smtClean="0"/>
              <a:t>L1</a:t>
            </a:r>
            <a:r>
              <a:rPr lang="ru-RU" sz="1600" b="1" dirty="0" smtClean="0"/>
              <a:t>, число копий до 500 тыс. Доля в геноме 17%.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92424" y="6112496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повторы</a:t>
            </a:r>
            <a:endParaRPr lang="ru-RU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5184648" y="2990088"/>
            <a:ext cx="484632" cy="548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387084" y="2987422"/>
            <a:ext cx="484632" cy="551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86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Семейство длинных диспергированных повторов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(основной представитель –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ретротранспозон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LINE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978408"/>
            <a:ext cx="4876800" cy="3557016"/>
          </a:xfrm>
        </p:spPr>
      </p:pic>
      <p:sp>
        <p:nvSpPr>
          <p:cNvPr id="6" name="TextBox 5"/>
          <p:cNvSpPr txBox="1"/>
          <p:nvPr/>
        </p:nvSpPr>
        <p:spPr>
          <a:xfrm>
            <a:off x="353568" y="4818888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Транспозиция</a:t>
            </a:r>
            <a:r>
              <a:rPr lang="ru-RU" b="1" dirty="0" smtClean="0"/>
              <a:t> – процесс, с помощью которого мобильный генетический элемент перемещается в другое место хромосом.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0368" y="978408"/>
            <a:ext cx="68397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Перемещение </a:t>
            </a:r>
            <a:r>
              <a:rPr lang="en-US" b="1" dirty="0" smtClean="0"/>
              <a:t>LINE-</a:t>
            </a:r>
            <a:r>
              <a:rPr lang="ru-RU" b="1" dirty="0" smtClean="0"/>
              <a:t>повтора осуществляется в 2 этапа: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а) вначале на ДНК исходного сегмента (исходного </a:t>
            </a:r>
            <a:r>
              <a:rPr lang="ru-RU" b="1" dirty="0" err="1" smtClean="0"/>
              <a:t>транспозона</a:t>
            </a:r>
            <a:r>
              <a:rPr lang="ru-RU" b="1" dirty="0" smtClean="0"/>
              <a:t>) синтезируется его РНК-копия;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б)  потом на этой копии с </a:t>
            </a:r>
            <a:r>
              <a:rPr lang="ru-RU" b="1" dirty="0"/>
              <a:t>п</a:t>
            </a:r>
            <a:r>
              <a:rPr lang="ru-RU" b="1" dirty="0" smtClean="0"/>
              <a:t>омощью фермента обратной транскриптазы строится комплементарная ДНК-копия. Она и встраивается в новый участок другой хромосомы.</a:t>
            </a:r>
          </a:p>
          <a:p>
            <a:r>
              <a:rPr lang="ru-RU" b="1" dirty="0" smtClean="0"/>
              <a:t>   Весь  этот процесс называется </a:t>
            </a:r>
            <a:r>
              <a:rPr lang="ru-RU" b="1" dirty="0" err="1" smtClean="0">
                <a:solidFill>
                  <a:srgbClr val="FF0000"/>
                </a:solidFill>
              </a:rPr>
              <a:t>репликативной</a:t>
            </a:r>
            <a:r>
              <a:rPr lang="ru-RU" b="1" dirty="0" smtClean="0">
                <a:solidFill>
                  <a:srgbClr val="FF0000"/>
                </a:solidFill>
              </a:rPr>
              <a:t> транспозицией </a:t>
            </a:r>
            <a:r>
              <a:rPr lang="ru-RU" b="1" dirty="0" smtClean="0"/>
              <a:t>по схеме «</a:t>
            </a:r>
            <a:r>
              <a:rPr lang="ru-RU" b="1" i="1" dirty="0" smtClean="0"/>
              <a:t>копировать и вставить</a:t>
            </a:r>
            <a:r>
              <a:rPr lang="ru-RU" b="1" dirty="0" smtClean="0"/>
              <a:t>».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Соответствующие ферменты кодируются специальными генами, входящей в состав </a:t>
            </a:r>
            <a:r>
              <a:rPr lang="en-US" b="1" dirty="0" smtClean="0"/>
              <a:t>LINE-</a:t>
            </a:r>
            <a:r>
              <a:rPr lang="ru-RU" b="1" dirty="0" smtClean="0"/>
              <a:t>повтора.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Эти же ферменты обеспечивают и «перепрыгивание» коротких диспергированных повторов </a:t>
            </a:r>
            <a:r>
              <a:rPr lang="en-US" b="1" dirty="0" smtClean="0"/>
              <a:t>SINE.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процессе синтеза ДНК-копии на РНК иногда происходит преждевременная остановка этого процесса. Поэтому в геноме человека наряду с полноразмерными копиями </a:t>
            </a:r>
            <a:r>
              <a:rPr lang="en-US" b="1" dirty="0" smtClean="0"/>
              <a:t>LINE-</a:t>
            </a:r>
            <a:r>
              <a:rPr lang="ru-RU" b="1" dirty="0" smtClean="0"/>
              <a:t>повтора присутствуют и элементы укороченной длины.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Известно около 10 нормально функционирующих генов, которые возникли в результате вышеуказанного процесса РНК → ДНК.  Они не содержат </a:t>
            </a:r>
            <a:r>
              <a:rPr lang="ru-RU" b="1" dirty="0" err="1" smtClean="0"/>
              <a:t>интронов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Главным источником этих активных ферментов является </a:t>
            </a:r>
            <a:r>
              <a:rPr lang="ru-RU" b="1" dirty="0" err="1" smtClean="0"/>
              <a:t>ретротранспозон</a:t>
            </a:r>
            <a:r>
              <a:rPr lang="ru-RU" b="1" dirty="0" smtClean="0"/>
              <a:t> </a:t>
            </a:r>
            <a:r>
              <a:rPr lang="en-US" b="1" dirty="0" smtClean="0"/>
              <a:t>L1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ru-RU" b="1" dirty="0" smtClean="0"/>
              <a:t>одно из </a:t>
            </a:r>
            <a:r>
              <a:rPr lang="ru-RU" b="1" dirty="0" err="1" smtClean="0"/>
              <a:t>суперсемейств</a:t>
            </a:r>
            <a:r>
              <a:rPr lang="ru-RU" b="1" dirty="0" smtClean="0"/>
              <a:t> </a:t>
            </a:r>
            <a:r>
              <a:rPr lang="en-US" b="1" dirty="0" smtClean="0"/>
              <a:t>LINE-</a:t>
            </a:r>
            <a:r>
              <a:rPr lang="ru-RU" b="1" dirty="0" smtClean="0"/>
              <a:t>повторов.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60704" y="2468880"/>
            <a:ext cx="47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65376" y="3483864"/>
            <a:ext cx="78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814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67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Семейство коротких диспергированных повторов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(основной представитель: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ретротранспозон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Alu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повтор)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16736"/>
            <a:ext cx="5907024" cy="3721607"/>
          </a:xfrm>
        </p:spPr>
      </p:pic>
      <p:sp>
        <p:nvSpPr>
          <p:cNvPr id="5" name="TextBox 4"/>
          <p:cNvSpPr txBox="1"/>
          <p:nvPr/>
        </p:nvSpPr>
        <p:spPr>
          <a:xfrm>
            <a:off x="6062472" y="1316736"/>
            <a:ext cx="59710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повторы – короткие (300 </a:t>
            </a:r>
            <a:r>
              <a:rPr lang="ru-RU" b="1" dirty="0" err="1" smtClean="0"/>
              <a:t>п.н</a:t>
            </a:r>
            <a:r>
              <a:rPr lang="ru-RU" b="1" dirty="0" smtClean="0"/>
              <a:t>.) сегменты ДНК. Они были получены при разрезании ДНК специальным ферментом – </a:t>
            </a:r>
            <a:r>
              <a:rPr lang="ru-RU" b="1" dirty="0" err="1" smtClean="0"/>
              <a:t>рестриктазой</a:t>
            </a:r>
            <a:r>
              <a:rPr lang="ru-RU" b="1" dirty="0" smtClean="0"/>
              <a:t> </a:t>
            </a:r>
            <a:r>
              <a:rPr lang="en-US" b="1" dirty="0" err="1" smtClean="0"/>
              <a:t>Alu</a:t>
            </a:r>
            <a:r>
              <a:rPr lang="en-US" b="1" dirty="0" smtClean="0"/>
              <a:t>.</a:t>
            </a:r>
            <a:r>
              <a:rPr lang="ru-RU" b="1" dirty="0" smtClean="0"/>
              <a:t> В геноме человека присутствует около 1 млн. копий этих повторов (13% генома).</a:t>
            </a:r>
          </a:p>
          <a:p>
            <a:r>
              <a:rPr lang="ru-RU" b="1" dirty="0" smtClean="0"/>
              <a:t>   Эти повторы не способны кодировать какие-либо белки. Их репликация (размножение) зависит от</a:t>
            </a:r>
            <a:r>
              <a:rPr lang="en-US" b="1" dirty="0" smtClean="0"/>
              <a:t> LINE-</a:t>
            </a:r>
            <a:r>
              <a:rPr lang="ru-RU" b="1" dirty="0" err="1" smtClean="0"/>
              <a:t>ретротранспозонов</a:t>
            </a:r>
            <a:r>
              <a:rPr lang="ru-RU" b="1" dirty="0" smtClean="0"/>
              <a:t> и осуществляется по механизму </a:t>
            </a:r>
            <a:r>
              <a:rPr lang="ru-RU" b="1" dirty="0" err="1" smtClean="0"/>
              <a:t>репликативной</a:t>
            </a:r>
            <a:r>
              <a:rPr lang="ru-RU" b="1" dirty="0" smtClean="0"/>
              <a:t> транспозиции ДНК → РНК → ДНК (как и в случае </a:t>
            </a:r>
            <a:r>
              <a:rPr lang="en-US" b="1" dirty="0" smtClean="0"/>
              <a:t>LINE)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повторы произошли в ходе эволюции от приматов (и только от них) свыше 65 млн. лет тому назад.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C </a:t>
            </a:r>
            <a:r>
              <a:rPr lang="ru-RU" b="1" dirty="0" smtClean="0"/>
              <a:t>вставками</a:t>
            </a:r>
            <a:r>
              <a:rPr lang="en-US" b="1" dirty="0" smtClean="0"/>
              <a:t> </a:t>
            </a:r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повторов может быть связана предрасположенность к различным заболеваниям: раку молочной железы, сахарному диабету и др.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Эти повторы иногда встречаются у некоторых людей в тех местах генома, где у большинства людей их нет. Пример: включение повторов в ген фактора </a:t>
            </a:r>
            <a:r>
              <a:rPr lang="en-US" b="1" dirty="0" smtClean="0"/>
              <a:t>VIII </a:t>
            </a:r>
            <a:r>
              <a:rPr lang="ru-RU" b="1" dirty="0" smtClean="0"/>
              <a:t>системы свертываемости крови при такой патологии, как гемофилия типа А.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4048" y="4965192"/>
            <a:ext cx="5751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Нуклеотидная последовательность </a:t>
            </a:r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повтора состоит из двух сегментов: «левой руки» длиной около 130 </a:t>
            </a:r>
            <a:r>
              <a:rPr lang="ru-RU" b="1" dirty="0" err="1" smtClean="0"/>
              <a:t>п.н</a:t>
            </a:r>
            <a:r>
              <a:rPr lang="ru-RU" b="1" dirty="0" smtClean="0"/>
              <a:t>. и «правой руки» длиной около 160 </a:t>
            </a:r>
            <a:r>
              <a:rPr lang="ru-RU" b="1" dirty="0" err="1" smtClean="0"/>
              <a:t>п.н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Эти сегменты разделены последовательностями АААА.</a:t>
            </a:r>
          </a:p>
          <a:p>
            <a:r>
              <a:rPr lang="en-US" b="1" dirty="0" err="1" smtClean="0"/>
              <a:t>Alu</a:t>
            </a:r>
            <a:r>
              <a:rPr lang="en-US" b="1" dirty="0" smtClean="0"/>
              <a:t>-</a:t>
            </a:r>
            <a:r>
              <a:rPr lang="ru-RU" b="1" dirty="0" smtClean="0"/>
              <a:t>повторы произошли от копий </a:t>
            </a:r>
            <a:r>
              <a:rPr lang="ru-RU" b="1" dirty="0" err="1" smtClean="0"/>
              <a:t>тРНК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86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5760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Ретротранспозоны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 длинными концевыми повторами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LTR)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4" y="621792"/>
            <a:ext cx="4635712" cy="60441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3" y="1344168"/>
            <a:ext cx="2731199" cy="3328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8704" y="896112"/>
            <a:ext cx="3995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Вспомним информацию о </a:t>
            </a:r>
            <a:r>
              <a:rPr lang="ru-RU" b="1" dirty="0" err="1" smtClean="0"/>
              <a:t>ретровирусах</a:t>
            </a:r>
            <a:r>
              <a:rPr lang="ru-RU" b="1" dirty="0" smtClean="0"/>
              <a:t> (на примере вируса иммунодефицита человека):</a:t>
            </a:r>
          </a:p>
          <a:p>
            <a:endParaRPr lang="ru-RU" b="1" dirty="0" smtClean="0"/>
          </a:p>
          <a:p>
            <a:r>
              <a:rPr lang="ru-RU" b="1" dirty="0" smtClean="0"/>
              <a:t>   После попадания вируса в клетку, на вирусной РНК как на матрице с помощью </a:t>
            </a:r>
            <a:r>
              <a:rPr lang="ru-RU" b="1" dirty="0" smtClean="0">
                <a:solidFill>
                  <a:srgbClr val="0070C0"/>
                </a:solidFill>
              </a:rPr>
              <a:t>обратной транскриптазы </a:t>
            </a:r>
            <a:r>
              <a:rPr lang="ru-RU" b="1" dirty="0" smtClean="0"/>
              <a:t>синтезируется сначала комплементарная ей цепь ДНК, а потом </a:t>
            </a:r>
            <a:r>
              <a:rPr lang="ru-RU" b="1" dirty="0" err="1" smtClean="0"/>
              <a:t>двунитевая</a:t>
            </a:r>
            <a:r>
              <a:rPr lang="ru-RU" b="1" dirty="0" smtClean="0"/>
              <a:t> ДНК. </a:t>
            </a:r>
          </a:p>
          <a:p>
            <a:r>
              <a:rPr lang="ru-RU" b="1" dirty="0" smtClean="0"/>
              <a:t>   Эта ДНК-копия вируса с помощью фермента </a:t>
            </a:r>
            <a:r>
              <a:rPr lang="ru-RU" b="1" dirty="0" err="1" smtClean="0">
                <a:solidFill>
                  <a:srgbClr val="C00000"/>
                </a:solidFill>
              </a:rPr>
              <a:t>интегразы</a:t>
            </a:r>
            <a:r>
              <a:rPr lang="ru-RU" b="1" dirty="0" smtClean="0"/>
              <a:t> встраивается в клеточный геном.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Встроенная ДНК-копия называется </a:t>
            </a:r>
            <a:r>
              <a:rPr lang="ru-RU" b="1" i="1" dirty="0" err="1" smtClean="0"/>
              <a:t>провирусом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68033" y="685800"/>
            <a:ext cx="182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Слайд 1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Ретротранспозоны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 длинными концевыми повторами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LTR)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764792"/>
            <a:ext cx="6076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При </a:t>
            </a:r>
            <a:r>
              <a:rPr lang="ru-RU" b="1" dirty="0" err="1" smtClean="0"/>
              <a:t>секвенировании</a:t>
            </a:r>
            <a:r>
              <a:rPr lang="ru-RU" b="1" dirty="0" smtClean="0"/>
              <a:t> генома человека и многих других млекопитающих было обнаружено очень большое число повторов, которые имели сходство с </a:t>
            </a:r>
            <a:r>
              <a:rPr lang="ru-RU" b="1" dirty="0" err="1" smtClean="0"/>
              <a:t>ретровирусами</a:t>
            </a:r>
            <a:r>
              <a:rPr lang="ru-RU" b="1" dirty="0" smtClean="0"/>
              <a:t>. Эти повторяющиеся элементы, способные кодировать 2-3 белка и окруженные с двух сторон еще одними особыми повторами  - названными </a:t>
            </a:r>
            <a:r>
              <a:rPr lang="ru-RU" b="1" dirty="0" smtClean="0">
                <a:solidFill>
                  <a:srgbClr val="FF0000"/>
                </a:solidFill>
              </a:rPr>
              <a:t>длинными концевыми повторами </a:t>
            </a:r>
            <a:r>
              <a:rPr lang="ru-RU" b="1" dirty="0" smtClean="0"/>
              <a:t>(</a:t>
            </a:r>
            <a:r>
              <a:rPr lang="en-US" b="1" dirty="0" smtClean="0"/>
              <a:t>LTR, Long Terminal Repeats),  - </a:t>
            </a:r>
            <a:r>
              <a:rPr lang="ru-RU" b="1" dirty="0" smtClean="0"/>
              <a:t>были названы</a:t>
            </a:r>
            <a:r>
              <a:rPr lang="en-US" b="1" dirty="0" smtClean="0"/>
              <a:t> LTR-</a:t>
            </a:r>
            <a:r>
              <a:rPr lang="ru-RU" b="1" dirty="0" err="1" smtClean="0"/>
              <a:t>ретротранспозонами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Эти структуры сходны с современными </a:t>
            </a:r>
            <a:r>
              <a:rPr lang="ru-RU" b="1" dirty="0" err="1" smtClean="0"/>
              <a:t>ретровирусами</a:t>
            </a:r>
            <a:r>
              <a:rPr lang="ru-RU" b="1" dirty="0" smtClean="0"/>
              <a:t>, существующими в природе (экзогенными </a:t>
            </a:r>
            <a:r>
              <a:rPr lang="ru-RU" b="1" dirty="0" err="1" smtClean="0"/>
              <a:t>ретровирусами</a:t>
            </a:r>
            <a:r>
              <a:rPr lang="ru-RU" b="1" dirty="0" smtClean="0"/>
              <a:t>).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00" y="3919940"/>
            <a:ext cx="3153215" cy="241968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013448" y="2679192"/>
            <a:ext cx="4654296" cy="406907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Типы </a:t>
            </a:r>
            <a:r>
              <a:rPr lang="ru-RU" sz="2400" b="1" dirty="0" err="1" smtClean="0"/>
              <a:t>ретротранспозонов</a:t>
            </a:r>
            <a:r>
              <a:rPr lang="ru-RU" sz="2400" b="1" dirty="0" smtClean="0"/>
              <a:t> (</a:t>
            </a:r>
            <a:r>
              <a:rPr lang="en-US" sz="2400" b="1" dirty="0" smtClean="0"/>
              <a:t>LTR)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2416" y="950976"/>
            <a:ext cx="160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Слайд 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7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" y="64009"/>
            <a:ext cx="11859768" cy="71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Ретротранспозоны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 длинными концевыми повторами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LTR)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923544"/>
            <a:ext cx="4773168" cy="4372653"/>
          </a:xfrm>
        </p:spPr>
      </p:pic>
      <p:sp>
        <p:nvSpPr>
          <p:cNvPr id="5" name="Прямоугольник 4"/>
          <p:cNvSpPr/>
          <p:nvPr/>
        </p:nvSpPr>
        <p:spPr>
          <a:xfrm>
            <a:off x="4974336" y="694944"/>
            <a:ext cx="7086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</a:t>
            </a:r>
            <a:r>
              <a:rPr lang="ru-RU" b="1" dirty="0" err="1"/>
              <a:t>секвенировании</a:t>
            </a:r>
            <a:r>
              <a:rPr lang="ru-RU" b="1" dirty="0"/>
              <a:t> генома человека и многих других млекопитающих было обнаружено очень большое число повторов, которые имели сходство с </a:t>
            </a:r>
            <a:r>
              <a:rPr lang="ru-RU" b="1" dirty="0" err="1"/>
              <a:t>ретровирусами</a:t>
            </a:r>
            <a:r>
              <a:rPr lang="ru-RU" b="1" dirty="0"/>
              <a:t>. Эти повторяющиеся элементы, способные кодировать 2-3 белка и окруженные с двух сторон еще одними особыми повторами  - названными </a:t>
            </a:r>
            <a:r>
              <a:rPr lang="ru-RU" b="1" dirty="0">
                <a:solidFill>
                  <a:srgbClr val="FF0000"/>
                </a:solidFill>
              </a:rPr>
              <a:t>длинными концевыми повторами </a:t>
            </a:r>
            <a:r>
              <a:rPr lang="ru-RU" b="1" dirty="0"/>
              <a:t>(</a:t>
            </a:r>
            <a:r>
              <a:rPr lang="en-US" b="1" dirty="0"/>
              <a:t>LTR, Long Terminal Repeats),  - </a:t>
            </a:r>
            <a:r>
              <a:rPr lang="ru-RU" b="1" dirty="0" smtClean="0"/>
              <a:t>относятся к так называемому  семейству</a:t>
            </a:r>
            <a:r>
              <a:rPr lang="en-US" b="1" dirty="0" smtClean="0"/>
              <a:t> </a:t>
            </a:r>
            <a:r>
              <a:rPr lang="en-US" b="1" dirty="0"/>
              <a:t>LTR-</a:t>
            </a:r>
            <a:r>
              <a:rPr lang="ru-RU" b="1" dirty="0" err="1" smtClean="0"/>
              <a:t>ретротранспозонов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   Эти </a:t>
            </a:r>
            <a:r>
              <a:rPr lang="ru-RU" b="1" dirty="0" smtClean="0"/>
              <a:t>структуры, эндогенные </a:t>
            </a:r>
            <a:r>
              <a:rPr lang="ru-RU" b="1" dirty="0" err="1" smtClean="0"/>
              <a:t>ретровирусы</a:t>
            </a:r>
            <a:r>
              <a:rPr lang="ru-RU" b="1" dirty="0" smtClean="0"/>
              <a:t>,  являются эволюционными потомками древних экзогенных (существующих в природе) </a:t>
            </a:r>
            <a:r>
              <a:rPr lang="ru-RU" b="1" dirty="0" err="1" smtClean="0"/>
              <a:t>ретровирусов</a:t>
            </a:r>
            <a:r>
              <a:rPr lang="ru-RU" b="1" dirty="0" smtClean="0"/>
              <a:t>, которые заразили половые клетки и тем самым стали передаваться из поколение в поколение, т.е. закрепились в геноме. Такие события происходили в диапазоне 10-50 млн. лет тому назад.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За миллионы лет эволюции мутации сильно изменили структуру эндогенного </a:t>
            </a:r>
            <a:r>
              <a:rPr lang="ru-RU" b="1" dirty="0" err="1" smtClean="0"/>
              <a:t>ретровируса</a:t>
            </a:r>
            <a:r>
              <a:rPr lang="ru-RU" b="1" dirty="0" smtClean="0"/>
              <a:t>; чаще всего он утрачивал ген </a:t>
            </a:r>
            <a:r>
              <a:rPr lang="en-US" b="1" dirty="0" err="1" smtClean="0"/>
              <a:t>env</a:t>
            </a:r>
            <a:r>
              <a:rPr lang="en-US" b="1" dirty="0" smtClean="0"/>
              <a:t>. </a:t>
            </a:r>
            <a:r>
              <a:rPr lang="ru-RU" b="1" dirty="0" smtClean="0"/>
              <a:t>См. два примера такой утраты.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ru-RU" b="1" dirty="0" smtClean="0"/>
              <a:t>Иногда длинные концевые повторы (</a:t>
            </a:r>
            <a:r>
              <a:rPr lang="en-US" b="1" dirty="0" smtClean="0"/>
              <a:t>LTR)  </a:t>
            </a:r>
            <a:r>
              <a:rPr lang="ru-RU" b="1" dirty="0" smtClean="0"/>
              <a:t>отрывались от своего эндогенного </a:t>
            </a:r>
            <a:r>
              <a:rPr lang="ru-RU" b="1" dirty="0" err="1" smtClean="0"/>
              <a:t>ретровируса</a:t>
            </a:r>
            <a:r>
              <a:rPr lang="ru-RU" b="1" dirty="0" smtClean="0"/>
              <a:t>, после чего стали существовать в геноме сами по себе.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Включение вирусных геномов в ДНК человека возможно ускоряло конструирование собственных генов для создания новых признаков.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168" y="5468112"/>
            <a:ext cx="47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Типичная структура эндогенного </a:t>
            </a:r>
            <a:r>
              <a:rPr lang="ru-RU" sz="1600" b="1" dirty="0" err="1" smtClean="0"/>
              <a:t>ретровируса</a:t>
            </a:r>
            <a:r>
              <a:rPr lang="ru-RU" sz="1600" b="1" dirty="0" smtClean="0"/>
              <a:t>. На флангах</a:t>
            </a:r>
            <a:r>
              <a:rPr lang="en-US" sz="1600" b="1" dirty="0" smtClean="0"/>
              <a:t> – LTR. </a:t>
            </a:r>
            <a:r>
              <a:rPr lang="ru-RU" sz="1600" b="1" dirty="0" smtClean="0"/>
              <a:t>В этой последовательности закодированы функциональные белки: </a:t>
            </a:r>
            <a:r>
              <a:rPr lang="en-US" sz="1600" b="1" dirty="0" smtClean="0"/>
              <a:t>gag –</a:t>
            </a:r>
            <a:r>
              <a:rPr lang="ru-RU" sz="1600" b="1" dirty="0" smtClean="0"/>
              <a:t> белки </a:t>
            </a:r>
            <a:r>
              <a:rPr lang="ru-RU" sz="1600" b="1" dirty="0" err="1" smtClean="0"/>
              <a:t>серцевины</a:t>
            </a:r>
            <a:r>
              <a:rPr lang="en-US" sz="1600" b="1" dirty="0" smtClean="0"/>
              <a:t> , </a:t>
            </a:r>
            <a:r>
              <a:rPr lang="en-US" sz="1600" b="1" dirty="0" err="1" smtClean="0"/>
              <a:t>rt</a:t>
            </a:r>
            <a:r>
              <a:rPr lang="en-US" sz="1600" b="1" dirty="0" smtClean="0"/>
              <a:t> – </a:t>
            </a:r>
            <a:r>
              <a:rPr lang="ru-RU" sz="1600" b="1" dirty="0" smtClean="0"/>
              <a:t>обратная транскриптаза,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– </a:t>
            </a:r>
            <a:r>
              <a:rPr lang="ru-RU" sz="1600" b="1" dirty="0" err="1" smtClean="0"/>
              <a:t>интеграза</a:t>
            </a:r>
            <a:r>
              <a:rPr lang="ru-RU" sz="1600" b="1" dirty="0" smtClean="0"/>
              <a:t>, </a:t>
            </a:r>
            <a:r>
              <a:rPr lang="en-US" sz="1600" b="1" dirty="0" err="1" smtClean="0"/>
              <a:t>env</a:t>
            </a:r>
            <a:r>
              <a:rPr lang="en-US" sz="1600" b="1" dirty="0" smtClean="0"/>
              <a:t> – </a:t>
            </a:r>
            <a:r>
              <a:rPr lang="ru-RU" sz="1600" b="1" dirty="0" smtClean="0"/>
              <a:t>белок оболочки.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694944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Слайд 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229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ДНК-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транспозоны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795528"/>
            <a:ext cx="5977128" cy="5852159"/>
          </a:xfrm>
        </p:spPr>
      </p:pic>
      <p:sp>
        <p:nvSpPr>
          <p:cNvPr id="3" name="TextBox 2"/>
          <p:cNvSpPr txBox="1"/>
          <p:nvPr/>
        </p:nvSpPr>
        <p:spPr>
          <a:xfrm>
            <a:off x="6547104" y="896112"/>
            <a:ext cx="5102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ДНК мобильного элемента (ДНК-</a:t>
            </a:r>
            <a:r>
              <a:rPr lang="ru-RU" b="1" dirty="0" err="1" smtClean="0"/>
              <a:t>транспозона</a:t>
            </a:r>
            <a:r>
              <a:rPr lang="ru-RU" b="1" dirty="0" smtClean="0"/>
              <a:t>) вырезается из ДНК хозяина и далее напрямую встраивается в другой участок хромосом с помощью фермента – </a:t>
            </a:r>
            <a:r>
              <a:rPr lang="ru-RU" b="1" dirty="0" err="1" smtClean="0"/>
              <a:t>транспозазы</a:t>
            </a:r>
            <a:r>
              <a:rPr lang="ru-RU" b="1" dirty="0" smtClean="0"/>
              <a:t> без образования промежуточного продукта – РНК (как в случаях </a:t>
            </a:r>
            <a:r>
              <a:rPr lang="ru-RU" b="1" dirty="0" err="1" smtClean="0"/>
              <a:t>ретротранспозонов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Этот механизм – </a:t>
            </a:r>
            <a:r>
              <a:rPr lang="ru-RU" b="1" dirty="0" err="1" smtClean="0"/>
              <a:t>нерепликативная</a:t>
            </a:r>
            <a:r>
              <a:rPr lang="ru-RU" b="1" dirty="0" smtClean="0"/>
              <a:t> транспозиция: «вырезать и вставить» (</a:t>
            </a:r>
            <a:r>
              <a:rPr lang="en-US" b="1" dirty="0" smtClean="0"/>
              <a:t>cut-and-paste). </a:t>
            </a:r>
          </a:p>
          <a:p>
            <a:r>
              <a:rPr lang="ru-RU" b="1" dirty="0" smtClean="0"/>
              <a:t>   По своей структуре ДНК-</a:t>
            </a:r>
            <a:r>
              <a:rPr lang="ru-RU" b="1" dirty="0" err="1" smtClean="0"/>
              <a:t>транспозоны</a:t>
            </a:r>
            <a:r>
              <a:rPr lang="ru-RU" b="1" dirty="0" smtClean="0"/>
              <a:t> сходны с мобильными элементами бактерий – бактериальными </a:t>
            </a:r>
            <a:r>
              <a:rPr lang="ru-RU" b="1" dirty="0" err="1" smtClean="0"/>
              <a:t>транспозонами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Кроме ДНК-</a:t>
            </a:r>
            <a:r>
              <a:rPr lang="ru-RU" b="1" dirty="0" err="1" smtClean="0"/>
              <a:t>транспозонов</a:t>
            </a:r>
            <a:r>
              <a:rPr lang="ru-RU" b="1" dirty="0" smtClean="0"/>
              <a:t> этого типа, в геноме человека обнаружено около 220 генов, доставшихся нам от бактерий, которые обитают в  нашем кишечнике.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ДНК-</a:t>
            </a:r>
            <a:r>
              <a:rPr lang="ru-RU" b="1" dirty="0" err="1" smtClean="0"/>
              <a:t>транспозоны</a:t>
            </a:r>
            <a:r>
              <a:rPr lang="ru-RU" b="1" dirty="0" smtClean="0"/>
              <a:t> генома человека представлены примерно 300.000 копиями, их доля в геноме – 3-3,6 %.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01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43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Генная инженерия с помощью бактериальных генов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3" y="984376"/>
            <a:ext cx="6473952" cy="5727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92" y="3648456"/>
            <a:ext cx="4876800" cy="2980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992" y="984376"/>
            <a:ext cx="44775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 основе своих  «научных» изысканий </a:t>
            </a:r>
            <a:r>
              <a:rPr lang="ru-RU" b="1" dirty="0" err="1" smtClean="0"/>
              <a:t>З.Ситчин</a:t>
            </a:r>
            <a:r>
              <a:rPr lang="ru-RU" b="1" dirty="0" smtClean="0"/>
              <a:t> выдвинул гипотезу, что человечество было создано в качестве рабов более могущественной цивилизацией </a:t>
            </a:r>
            <a:r>
              <a:rPr lang="ru-RU" b="1" dirty="0" err="1" smtClean="0">
                <a:solidFill>
                  <a:srgbClr val="FF0000"/>
                </a:solidFill>
              </a:rPr>
              <a:t>аннуаков</a:t>
            </a:r>
            <a:r>
              <a:rPr lang="ru-RU" b="1" dirty="0" smtClean="0"/>
              <a:t> с планеты </a:t>
            </a:r>
            <a:r>
              <a:rPr lang="ru-RU" b="1" dirty="0" err="1" smtClean="0"/>
              <a:t>Нибиру</a:t>
            </a:r>
            <a:r>
              <a:rPr lang="ru-RU" b="1" dirty="0" smtClean="0"/>
              <a:t> 450.000 тыс. лет тому назад. В качестве рабочей силы </a:t>
            </a:r>
            <a:r>
              <a:rPr lang="ru-RU" b="1" dirty="0" err="1" smtClean="0"/>
              <a:t>аннуаки</a:t>
            </a:r>
            <a:r>
              <a:rPr lang="ru-RU" b="1" dirty="0" smtClean="0"/>
              <a:t> усовершенствовали живших тогда на Земле первобытных людей, добавив им гены более «продвинутых» </a:t>
            </a:r>
            <a:r>
              <a:rPr lang="ru-RU" b="1" dirty="0" err="1" smtClean="0"/>
              <a:t>аннуаков</a:t>
            </a:r>
            <a:r>
              <a:rPr lang="ru-RU" b="1" dirty="0" smtClean="0"/>
              <a:t>. Эти гены, которые мы теперь называем бактериальными. Впоследствии бактерии  приобрели эти гены от нас.</a:t>
            </a:r>
          </a:p>
          <a:p>
            <a:r>
              <a:rPr lang="ru-RU" b="1" dirty="0" smtClean="0"/>
              <a:t>   Написано красиво!</a:t>
            </a:r>
          </a:p>
          <a:p>
            <a:endParaRPr lang="ru-RU" b="1" dirty="0" smtClean="0"/>
          </a:p>
          <a:p>
            <a:r>
              <a:rPr lang="ru-RU" b="1" dirty="0" smtClean="0"/>
              <a:t>    В любом случае, геном человека представляет собой собрание генов, которые достались ему как от его предков, так и от неродственных организмов – вирусов и бактерий.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231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155"/>
            <a:ext cx="10515600" cy="12191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Текст, записанный в ДНК, перенасыщен  повторами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961292"/>
            <a:ext cx="7979508" cy="5728677"/>
          </a:xfrm>
        </p:spPr>
      </p:pic>
      <p:sp>
        <p:nvSpPr>
          <p:cNvPr id="5" name="TextBox 4"/>
          <p:cNvSpPr txBox="1"/>
          <p:nvPr/>
        </p:nvSpPr>
        <p:spPr>
          <a:xfrm>
            <a:off x="7964424" y="1039446"/>
            <a:ext cx="40400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геноме человека содержатся многочисленные</a:t>
            </a:r>
            <a:r>
              <a:rPr lang="en-US" b="1" dirty="0" smtClean="0"/>
              <a:t> </a:t>
            </a:r>
            <a:r>
              <a:rPr lang="ru-RU" b="1" dirty="0" smtClean="0"/>
              <a:t>повторяющиеся сегменты цепи. Они не кодируют никакие белки, но при этом многократно встречаются в </a:t>
            </a:r>
            <a:r>
              <a:rPr lang="ru-RU" b="1" dirty="0" err="1" smtClean="0"/>
              <a:t>ДНКовом</a:t>
            </a:r>
            <a:r>
              <a:rPr lang="ru-RU" b="1" dirty="0" smtClean="0"/>
              <a:t> тексте.      Повторяющиеся последовательности (повторы) в сумме занимают около 55% всего текста.</a:t>
            </a:r>
          </a:p>
          <a:p>
            <a:r>
              <a:rPr lang="ru-RU" b="1" dirty="0" smtClean="0"/>
              <a:t>   Для сравнения: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Дрозофила менее 5%,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Червь 6-7%.</a:t>
            </a:r>
          </a:p>
          <a:p>
            <a:r>
              <a:rPr lang="ru-RU" b="1" dirty="0" smtClean="0"/>
              <a:t>   Повторы напоминают бессмысленные фразы, которые с упорным постоянством в разных вариациях повторяются в тексте, но  от этого смысл в них все равно не возникает.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98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2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Повторы  сегментов-близнецов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6968"/>
            <a:ext cx="4877395" cy="5559551"/>
          </a:xfrm>
        </p:spPr>
      </p:pic>
      <p:sp>
        <p:nvSpPr>
          <p:cNvPr id="5" name="TextBox 4"/>
          <p:cNvSpPr txBox="1"/>
          <p:nvPr/>
        </p:nvSpPr>
        <p:spPr>
          <a:xfrm>
            <a:off x="5330952" y="905256"/>
            <a:ext cx="6473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Приблизительно 5% генома человека состоит из дупликаций отдельных сегментов хромосом размером от 1 до 200.000 </a:t>
            </a:r>
            <a:r>
              <a:rPr lang="ru-RU" b="1" dirty="0" err="1" smtClean="0"/>
              <a:t>п.н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Степень идентичности этих сегментов достигает 99%.    Сегментные дупликации могут быть внутри одной хромосомы (3%) или </a:t>
            </a:r>
            <a:r>
              <a:rPr lang="ru-RU" b="1" dirty="0" err="1" smtClean="0"/>
              <a:t>межхромосомными</a:t>
            </a:r>
            <a:r>
              <a:rPr lang="ru-RU" b="1" dirty="0" smtClean="0"/>
              <a:t> (2%).</a:t>
            </a:r>
          </a:p>
          <a:p>
            <a:r>
              <a:rPr lang="ru-RU" b="1" dirty="0" smtClean="0"/>
              <a:t>   Такая пара сегментов называется </a:t>
            </a:r>
            <a:r>
              <a:rPr lang="ru-RU" b="1" dirty="0" err="1" smtClean="0"/>
              <a:t>дупликоном</a:t>
            </a:r>
            <a:r>
              <a:rPr lang="ru-RU" b="1" dirty="0" smtClean="0"/>
              <a:t>.   Число </a:t>
            </a:r>
            <a:r>
              <a:rPr lang="ru-RU" b="1" dirty="0" err="1" smtClean="0"/>
              <a:t>дупликонов</a:t>
            </a:r>
            <a:r>
              <a:rPr lang="ru-RU" b="1" dirty="0" smtClean="0"/>
              <a:t> сильно меняется от хромосомы к хромосоме.</a:t>
            </a:r>
          </a:p>
          <a:p>
            <a:r>
              <a:rPr lang="ru-RU" b="1" dirty="0" smtClean="0"/>
              <a:t>   Эти перестройки важны для эволюции генома; они приводят к увеличению разнообразия белков за счет «тасования» уже  существующих </a:t>
            </a:r>
            <a:r>
              <a:rPr lang="ru-RU" b="1" dirty="0" err="1" smtClean="0"/>
              <a:t>экзонов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3" y="3767578"/>
            <a:ext cx="4681728" cy="28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4754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Дупликационная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карта генома человека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548640"/>
            <a:ext cx="8942832" cy="6126479"/>
          </a:xfrm>
        </p:spPr>
      </p:pic>
      <p:sp>
        <p:nvSpPr>
          <p:cNvPr id="5" name="TextBox 4"/>
          <p:cNvSpPr txBox="1"/>
          <p:nvPr/>
        </p:nvSpPr>
        <p:spPr>
          <a:xfrm>
            <a:off x="8549640" y="3941064"/>
            <a:ext cx="345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каждой хромосоме синие линии указывают </a:t>
            </a:r>
            <a:r>
              <a:rPr lang="ru-RU" b="1" dirty="0" err="1" smtClean="0"/>
              <a:t>дупликационные</a:t>
            </a:r>
            <a:r>
              <a:rPr lang="ru-RU" b="1" dirty="0" smtClean="0"/>
              <a:t> пары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905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"/>
            <a:ext cx="11960352" cy="7406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«Эгоистичная» ДНК: паразит-нахлебник или полезный член общества?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740664"/>
            <a:ext cx="5376672" cy="33375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56" y="4187952"/>
            <a:ext cx="2307032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632" y="886968"/>
            <a:ext cx="5669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После завершения проекта «Геном человека» выяснилось, что подавляющая часть генома человека (около 70%) не кодирует ни белки, ни функционально значимые РНК (</a:t>
            </a:r>
            <a:r>
              <a:rPr lang="ru-RU" b="1" dirty="0" err="1" smtClean="0"/>
              <a:t>тРНК</a:t>
            </a:r>
            <a:r>
              <a:rPr lang="ru-RU" b="1" dirty="0" smtClean="0"/>
              <a:t>, </a:t>
            </a:r>
            <a:r>
              <a:rPr lang="ru-RU" b="1" dirty="0" err="1" smtClean="0"/>
              <a:t>рРНК</a:t>
            </a:r>
            <a:r>
              <a:rPr lang="ru-RU" b="1" dirty="0" smtClean="0"/>
              <a:t> и др.).</a:t>
            </a:r>
          </a:p>
          <a:p>
            <a:r>
              <a:rPr lang="ru-RU" b="1" dirty="0" smtClean="0"/>
              <a:t>     Эту часть генома назвали эгоистичной ДНК (</a:t>
            </a:r>
            <a:r>
              <a:rPr lang="en-US" b="1" dirty="0" smtClean="0"/>
              <a:t>selfish DNA), </a:t>
            </a:r>
            <a:r>
              <a:rPr lang="ru-RU" b="1" dirty="0" smtClean="0"/>
              <a:t>так как она, казалось бы, существует сама по себе и воспроизводится из поколения в поколение сама для себя.</a:t>
            </a:r>
          </a:p>
          <a:p>
            <a:r>
              <a:rPr lang="ru-RU" b="1" dirty="0" smtClean="0"/>
              <a:t>     Эта эгоистичная ДНК возникает посредством образования дополнительных копий участков генома.</a:t>
            </a:r>
          </a:p>
          <a:p>
            <a:r>
              <a:rPr lang="ru-RU" b="1" dirty="0" smtClean="0"/>
              <a:t>     В </a:t>
            </a:r>
            <a:r>
              <a:rPr lang="en-US" b="1" dirty="0" smtClean="0"/>
              <a:t>Oxford English Dictionary </a:t>
            </a:r>
            <a:r>
              <a:rPr lang="ru-RU" b="1" dirty="0" smtClean="0"/>
              <a:t>приводится такое определение понятия </a:t>
            </a:r>
            <a:r>
              <a:rPr lang="ru-RU" b="1" dirty="0" smtClean="0">
                <a:solidFill>
                  <a:srgbClr val="FF0000"/>
                </a:solidFill>
              </a:rPr>
              <a:t>эгоистичный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«</a:t>
            </a:r>
            <a:r>
              <a:rPr lang="ru-RU" b="1" i="1" dirty="0" smtClean="0"/>
              <a:t>Применительно к гену или генетическому материалу: обладающий тенденцией к воспроизведению или распространению, несмотря на отсутствие фенотипического (</a:t>
            </a:r>
            <a:r>
              <a:rPr lang="ru-RU" b="1" i="1" dirty="0" err="1" smtClean="0"/>
              <a:t>т.е</a:t>
            </a:r>
            <a:r>
              <a:rPr lang="ru-RU" b="1" i="1" dirty="0" smtClean="0"/>
              <a:t> проявляемого внешне) эффекта</a:t>
            </a:r>
            <a:r>
              <a:rPr lang="ru-RU" b="1" dirty="0" smtClean="0"/>
              <a:t>».</a:t>
            </a:r>
          </a:p>
          <a:p>
            <a:endParaRPr lang="ru-RU" b="1" dirty="0" smtClean="0"/>
          </a:p>
          <a:p>
            <a:r>
              <a:rPr lang="ru-RU" b="1" dirty="0" smtClean="0"/>
              <a:t>     Так какие функции могут быть у этой, на первый взгляд, бесполезной части генома?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657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Специальные структуры генома, содержащие повторы.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Центромеры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человека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" y="1463040"/>
            <a:ext cx="2526189" cy="5239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2" y="1463040"/>
            <a:ext cx="3822192" cy="5239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584" y="1783080"/>
            <a:ext cx="4818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/>
              <a:t>Центромера</a:t>
            </a:r>
            <a:r>
              <a:rPr lang="ru-RU" b="1" dirty="0" smtClean="0"/>
              <a:t> – участок хромосомы, с помощью которого осуществляется связывание отдельных хроматид.   </a:t>
            </a:r>
            <a:r>
              <a:rPr lang="ru-RU" b="1" dirty="0" err="1" smtClean="0"/>
              <a:t>Центромеры</a:t>
            </a:r>
            <a:r>
              <a:rPr lang="ru-RU" b="1" dirty="0" smtClean="0"/>
              <a:t> ответственны за направление движения хромосом во время деления клеток.</a:t>
            </a:r>
          </a:p>
          <a:p>
            <a:r>
              <a:rPr lang="ru-RU" b="1" dirty="0" smtClean="0"/>
              <a:t>   Определение нуклеотидных последовательностей в области </a:t>
            </a:r>
            <a:r>
              <a:rPr lang="ru-RU" b="1" dirty="0" err="1" smtClean="0"/>
              <a:t>центромеры</a:t>
            </a:r>
            <a:r>
              <a:rPr lang="ru-RU" b="1" dirty="0" smtClean="0"/>
              <a:t> – исключительно сложная задача, т.к. в этой области присутствует большое количество повторов.</a:t>
            </a:r>
          </a:p>
          <a:p>
            <a:r>
              <a:rPr lang="ru-RU" b="1" dirty="0" smtClean="0"/>
              <a:t>   Основной повторяющийся элемент  ДНК в области </a:t>
            </a:r>
            <a:r>
              <a:rPr lang="ru-RU" b="1" dirty="0" err="1" smtClean="0"/>
              <a:t>цетромеры</a:t>
            </a:r>
            <a:r>
              <a:rPr lang="ru-RU" b="1" dirty="0" smtClean="0"/>
              <a:t>:  </a:t>
            </a:r>
            <a:r>
              <a:rPr lang="ru-RU" b="1" dirty="0" err="1" smtClean="0"/>
              <a:t>сателлитная</a:t>
            </a:r>
            <a:r>
              <a:rPr lang="ru-RU" b="1" dirty="0" smtClean="0"/>
              <a:t> ДНК (т.н. </a:t>
            </a:r>
            <a:r>
              <a:rPr lang="ru-RU" b="1" dirty="0" err="1" smtClean="0"/>
              <a:t>альфоид</a:t>
            </a:r>
            <a:r>
              <a:rPr lang="ru-RU" b="1" dirty="0" smtClean="0"/>
              <a:t>) – повторяющийся блок из 171 </a:t>
            </a:r>
            <a:r>
              <a:rPr lang="ru-RU" b="1" dirty="0" err="1" smtClean="0"/>
              <a:t>п.н</a:t>
            </a:r>
            <a:r>
              <a:rPr lang="ru-RU" b="1" dirty="0" smtClean="0"/>
              <a:t>. Этот блок обогащен парами оснований А=Т.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4850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051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Специальные структуры генома, содержащие повторы.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человека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слайд 1)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486022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252728"/>
            <a:ext cx="498348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1224" y="1161288"/>
            <a:ext cx="68397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Теломеры</a:t>
            </a:r>
            <a:r>
              <a:rPr lang="ru-RU" b="1" dirty="0" smtClean="0"/>
              <a:t> – концевые участки хромосом, защищающие основную часть ДНК от разрушения ферментами. Концевые участки ДНК в области </a:t>
            </a:r>
            <a:r>
              <a:rPr lang="ru-RU" b="1" dirty="0" err="1" smtClean="0"/>
              <a:t>теломер</a:t>
            </a:r>
            <a:r>
              <a:rPr lang="ru-RU" b="1" dirty="0" smtClean="0"/>
              <a:t> представляют собой тандемные повторы 3</a:t>
            </a:r>
            <a:r>
              <a:rPr lang="hy-AM" b="1" dirty="0" smtClean="0"/>
              <a:t>՚</a:t>
            </a:r>
            <a:r>
              <a:rPr lang="ru-RU" b="1" dirty="0" smtClean="0"/>
              <a:t>-</a:t>
            </a:r>
            <a:r>
              <a:rPr lang="en-US" b="1" dirty="0" smtClean="0"/>
              <a:t>GGAATT-5</a:t>
            </a:r>
            <a:r>
              <a:rPr lang="hy-AM" b="1" dirty="0" smtClean="0"/>
              <a:t>՚</a:t>
            </a:r>
            <a:r>
              <a:rPr lang="en-US" b="1" dirty="0" smtClean="0"/>
              <a:t> </a:t>
            </a:r>
            <a:r>
              <a:rPr lang="ru-RU" b="1" dirty="0" smtClean="0"/>
              <a:t>общей длиной 3-20 </a:t>
            </a:r>
            <a:r>
              <a:rPr lang="ru-RU" b="1" dirty="0" err="1" smtClean="0"/>
              <a:t>тыс.п.н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Самый крайний кончик ДНК на 3</a:t>
            </a:r>
            <a:r>
              <a:rPr lang="hy-AM" b="1" dirty="0" smtClean="0"/>
              <a:t>՚</a:t>
            </a:r>
            <a:r>
              <a:rPr lang="ru-RU" b="1" dirty="0" smtClean="0"/>
              <a:t>-конце представляет собой </a:t>
            </a:r>
            <a:r>
              <a:rPr lang="ru-RU" b="1" dirty="0" err="1" smtClean="0"/>
              <a:t>однонитевый</a:t>
            </a:r>
            <a:r>
              <a:rPr lang="ru-RU" b="1" dirty="0" smtClean="0"/>
              <a:t>  сегмент: </a:t>
            </a:r>
            <a:r>
              <a:rPr lang="en-US" b="1" dirty="0" smtClean="0"/>
              <a:t>GGGATT. </a:t>
            </a:r>
            <a:endParaRPr lang="ru-RU" b="1" dirty="0" smtClean="0"/>
          </a:p>
          <a:p>
            <a:r>
              <a:rPr lang="ru-RU" b="1" dirty="0" smtClean="0"/>
              <a:t>За этими повторами следуют более длинные повторы, (100-300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 err="1" smtClean="0"/>
              <a:t>п.н</a:t>
            </a:r>
            <a:r>
              <a:rPr lang="ru-RU" b="1" dirty="0" smtClean="0"/>
              <a:t>), после которых начинаются уникальные последовательности.</a:t>
            </a:r>
          </a:p>
          <a:p>
            <a:r>
              <a:rPr lang="ru-RU" b="1" dirty="0" smtClean="0"/>
              <a:t>При каждом делении клеток происходит укорочение концевых участков в среднем на 50 </a:t>
            </a:r>
            <a:r>
              <a:rPr lang="ru-RU" b="1" dirty="0" err="1" smtClean="0"/>
              <a:t>п.н</a:t>
            </a:r>
            <a:r>
              <a:rPr lang="ru-RU" b="1" dirty="0" smtClean="0"/>
              <a:t>. Причина: все известные ДНК-полимеразы не способны полностью реплицировать концы молекул ДНК (полимеразе требуется РНК-шаблон: </a:t>
            </a:r>
            <a:r>
              <a:rPr lang="ru-RU" b="1" dirty="0" err="1" smtClean="0"/>
              <a:t>праймер</a:t>
            </a:r>
            <a:r>
              <a:rPr lang="ru-RU" b="1" dirty="0" smtClean="0"/>
              <a:t>) поэтому каждая следующая копия короче предыдущей. </a:t>
            </a:r>
          </a:p>
          <a:p>
            <a:r>
              <a:rPr lang="ru-RU" b="1" dirty="0" smtClean="0"/>
              <a:t>Чтобы не происходила потеря генетической информации при делении клеток, у </a:t>
            </a:r>
            <a:r>
              <a:rPr lang="ru-RU" b="1" dirty="0" smtClean="0">
                <a:solidFill>
                  <a:srgbClr val="00B050"/>
                </a:solidFill>
              </a:rPr>
              <a:t>эмбрионов</a:t>
            </a:r>
            <a:r>
              <a:rPr lang="ru-RU" b="1" dirty="0" smtClean="0"/>
              <a:t> концы молекул ДНК наращиваются повторами перед каждой репликацией   с помощью фермента – </a:t>
            </a:r>
            <a:r>
              <a:rPr lang="ru-RU" b="1" dirty="0" err="1" smtClean="0">
                <a:solidFill>
                  <a:srgbClr val="FF0000"/>
                </a:solidFill>
              </a:rPr>
              <a:t>теломеразы</a:t>
            </a:r>
            <a:r>
              <a:rPr lang="ru-RU" b="1" dirty="0" smtClean="0"/>
              <a:t>. Она пошагово добавляет 6-членные повторы</a:t>
            </a:r>
            <a:r>
              <a:rPr lang="en-US" b="1" dirty="0" smtClean="0"/>
              <a:t> GGGATT </a:t>
            </a:r>
            <a:r>
              <a:rPr lang="ru-RU" b="1" dirty="0" smtClean="0"/>
              <a:t>к укороченной цепи</a:t>
            </a:r>
            <a:r>
              <a:rPr lang="en-US" b="1" dirty="0"/>
              <a:t>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965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2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Специальные структуры генома, содержащие повторы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Теломеры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человека (слайд 2).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950976"/>
            <a:ext cx="6629400" cy="5678424"/>
          </a:xfrm>
        </p:spPr>
      </p:pic>
      <p:sp>
        <p:nvSpPr>
          <p:cNvPr id="5" name="TextBox 4"/>
          <p:cNvSpPr txBox="1"/>
          <p:nvPr/>
        </p:nvSpPr>
        <p:spPr>
          <a:xfrm>
            <a:off x="7077456" y="950976"/>
            <a:ext cx="49286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Задача: удлинить двойную цепь </a:t>
            </a:r>
            <a:r>
              <a:rPr lang="ru-RU" b="1" dirty="0" err="1" smtClean="0"/>
              <a:t>теломерной</a:t>
            </a:r>
            <a:r>
              <a:rPr lang="ru-RU" b="1" dirty="0" smtClean="0"/>
              <a:t> ДНК после ее укорочения в результате деления клеток так, чтобы могли достраиваться укороченные цепи </a:t>
            </a:r>
            <a:r>
              <a:rPr lang="ru-RU" b="1" dirty="0" err="1" smtClean="0"/>
              <a:t>теломерной</a:t>
            </a:r>
            <a:r>
              <a:rPr lang="ru-RU" b="1" dirty="0" smtClean="0"/>
              <a:t> ДНК с помощью ДНК-полимеразы. Решение: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3</a:t>
            </a:r>
            <a:r>
              <a:rPr lang="hy-AM" b="1" dirty="0" smtClean="0"/>
              <a:t>՚</a:t>
            </a:r>
            <a:r>
              <a:rPr lang="ru-RU" b="1" dirty="0" smtClean="0"/>
              <a:t>-конец цепи ДНК короче чем 5</a:t>
            </a:r>
            <a:r>
              <a:rPr lang="hy-AM" b="1" dirty="0" smtClean="0"/>
              <a:t>՚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2.   </a:t>
            </a:r>
            <a:r>
              <a:rPr lang="ru-RU" b="1" dirty="0" err="1" smtClean="0"/>
              <a:t>Теломераза</a:t>
            </a:r>
            <a:r>
              <a:rPr lang="ru-RU" b="1" dirty="0" smtClean="0"/>
              <a:t> связывается с этим 3</a:t>
            </a:r>
            <a:r>
              <a:rPr lang="hy-AM" b="1" dirty="0" smtClean="0"/>
              <a:t>՚</a:t>
            </a:r>
            <a:r>
              <a:rPr lang="ru-RU" b="1" dirty="0" smtClean="0"/>
              <a:t>-концом.</a:t>
            </a:r>
          </a:p>
          <a:p>
            <a:r>
              <a:rPr lang="ru-RU" b="1" dirty="0" smtClean="0"/>
              <a:t>В состав </a:t>
            </a:r>
            <a:r>
              <a:rPr lang="ru-RU" b="1" dirty="0" err="1" smtClean="0"/>
              <a:t>теломеразы</a:t>
            </a:r>
            <a:r>
              <a:rPr lang="ru-RU" b="1" dirty="0" smtClean="0"/>
              <a:t> входит РНК-шаблон</a:t>
            </a:r>
            <a:r>
              <a:rPr lang="ru-RU" b="1" dirty="0"/>
              <a:t>ы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3</a:t>
            </a:r>
            <a:r>
              <a:rPr lang="hy-AM" b="1" dirty="0" smtClean="0"/>
              <a:t>՚</a:t>
            </a:r>
            <a:r>
              <a:rPr lang="ru-RU" b="1" dirty="0" smtClean="0"/>
              <a:t>-</a:t>
            </a:r>
            <a:r>
              <a:rPr lang="en-US" b="1" dirty="0" smtClean="0"/>
              <a:t>AAUCCC-5</a:t>
            </a:r>
            <a:r>
              <a:rPr lang="hy-AM" b="1" dirty="0" smtClean="0"/>
              <a:t>՚</a:t>
            </a:r>
            <a:r>
              <a:rPr lang="en-US" b="1" dirty="0"/>
              <a:t>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3.    На таком шаблоне начинается достройка  повтора цепи ДНК и цепь ДНК удлиняется на 6 нуклеотидов.</a:t>
            </a:r>
          </a:p>
          <a:p>
            <a:r>
              <a:rPr lang="ru-RU" b="1" dirty="0" smtClean="0"/>
              <a:t>4.    </a:t>
            </a:r>
            <a:r>
              <a:rPr lang="ru-RU" b="1" dirty="0" err="1" smtClean="0"/>
              <a:t>Теломераза</a:t>
            </a:r>
            <a:r>
              <a:rPr lang="ru-RU" b="1" dirty="0" smtClean="0"/>
              <a:t> сдвигается ,              связываясь с вновь добавленными нуклеотидами. </a:t>
            </a:r>
          </a:p>
          <a:p>
            <a:r>
              <a:rPr lang="ru-RU" b="1" dirty="0" smtClean="0"/>
              <a:t>   Снова на РНК- шаблоне достраиваются нуклеотиды. Процесс повторяется и 3</a:t>
            </a:r>
            <a:r>
              <a:rPr lang="hy-AM" b="1" dirty="0" smtClean="0"/>
              <a:t>՚</a:t>
            </a:r>
            <a:r>
              <a:rPr lang="ru-RU" b="1" dirty="0" smtClean="0"/>
              <a:t>-конец </a:t>
            </a:r>
            <a:r>
              <a:rPr lang="ru-RU" b="1" dirty="0" err="1" smtClean="0"/>
              <a:t>теломерной</a:t>
            </a:r>
            <a:r>
              <a:rPr lang="ru-RU" b="1" dirty="0" smtClean="0"/>
              <a:t> ДНК получает дополнительные повторы.</a:t>
            </a:r>
          </a:p>
          <a:p>
            <a:r>
              <a:rPr lang="ru-RU" b="1" dirty="0" smtClean="0"/>
              <a:t>5.     ДНК-полимераза разрушает РНК-шаблон и достраивает отстающую цепь </a:t>
            </a:r>
            <a:r>
              <a:rPr lang="ru-RU" b="1" dirty="0" err="1" smtClean="0"/>
              <a:t>теломерной</a:t>
            </a:r>
            <a:r>
              <a:rPr lang="ru-RU" b="1" dirty="0" smtClean="0"/>
              <a:t> ДНК.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5448" y="1106424"/>
            <a:ext cx="5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8" name="Месяц 7"/>
          <p:cNvSpPr/>
          <p:nvPr/>
        </p:nvSpPr>
        <p:spPr>
          <a:xfrm rot="16200000">
            <a:off x="3835908" y="2237494"/>
            <a:ext cx="457200" cy="59436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5448" y="2121408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5448" y="3259300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3.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6032" y="4361688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6032" y="5541264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 flipV="1">
            <a:off x="9902952" y="4345186"/>
            <a:ext cx="713232" cy="201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4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Теломерные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повторы и старение клеток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969264"/>
            <a:ext cx="7434073" cy="5650992"/>
          </a:xfrm>
        </p:spPr>
      </p:pic>
      <p:sp>
        <p:nvSpPr>
          <p:cNvPr id="7" name="TextBox 6"/>
          <p:cNvSpPr txBox="1"/>
          <p:nvPr/>
        </p:nvSpPr>
        <p:spPr>
          <a:xfrm>
            <a:off x="7653529" y="886968"/>
            <a:ext cx="43891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 клетках  человека активность </a:t>
            </a:r>
            <a:r>
              <a:rPr lang="ru-RU" b="1" dirty="0" err="1" smtClean="0"/>
              <a:t>теломеразы</a:t>
            </a:r>
            <a:r>
              <a:rPr lang="ru-RU" b="1" dirty="0" smtClean="0"/>
              <a:t> неуклонно падает с возрастом. Тем самым, происходит укорочение хромосом при каждом цикле репликации. </a:t>
            </a:r>
          </a:p>
          <a:p>
            <a:r>
              <a:rPr lang="ru-RU" b="1" dirty="0" smtClean="0"/>
              <a:t>     Этот процесс называется</a:t>
            </a:r>
            <a:r>
              <a:rPr lang="ru-RU" b="1" dirty="0" smtClean="0">
                <a:solidFill>
                  <a:srgbClr val="FF0000"/>
                </a:solidFill>
              </a:rPr>
              <a:t> концевой </a:t>
            </a:r>
            <a:r>
              <a:rPr lang="ru-RU" b="1" dirty="0" err="1" smtClean="0">
                <a:solidFill>
                  <a:srgbClr val="FF0000"/>
                </a:solidFill>
              </a:rPr>
              <a:t>недорепликацией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Так происходит до определенного предела, после чего деление клеток прекращается и наступает их гибель.</a:t>
            </a:r>
          </a:p>
          <a:p>
            <a:r>
              <a:rPr lang="ru-RU" b="1" dirty="0" smtClean="0"/>
              <a:t>     Этот предел, названный его именем установил Леонард </a:t>
            </a:r>
            <a:r>
              <a:rPr lang="ru-RU" b="1" dirty="0" err="1" smtClean="0"/>
              <a:t>Хейфлик</a:t>
            </a:r>
            <a:r>
              <a:rPr lang="ru-RU" b="1" dirty="0" smtClean="0"/>
              <a:t>: клетки погибают приблизительно после 50 делений.</a:t>
            </a:r>
          </a:p>
          <a:p>
            <a:r>
              <a:rPr lang="ru-RU" b="1" dirty="0" smtClean="0"/>
              <a:t>     Впервые гипотезу о механизме старения организма за счет прогрессирующего сокращения </a:t>
            </a:r>
            <a:r>
              <a:rPr lang="ru-RU" b="1" dirty="0" err="1" smtClean="0"/>
              <a:t>теломерных</a:t>
            </a:r>
            <a:r>
              <a:rPr lang="ru-RU" b="1" dirty="0" smtClean="0"/>
              <a:t> областей выдвинул Константин Матвеевич Оловников.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4700017"/>
            <a:ext cx="1609344" cy="19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1271016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+mn-lt"/>
              </a:rPr>
              <a:t>Занятие</a:t>
            </a:r>
            <a:r>
              <a:rPr lang="ru-RU" b="1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4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472699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41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Диспергированные (рассеянные, вездесущие) повторы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024128"/>
            <a:ext cx="7178040" cy="5586984"/>
          </a:xfrm>
        </p:spPr>
      </p:pic>
      <p:sp>
        <p:nvSpPr>
          <p:cNvPr id="5" name="TextBox 4"/>
          <p:cNvSpPr txBox="1"/>
          <p:nvPr/>
        </p:nvSpPr>
        <p:spPr>
          <a:xfrm>
            <a:off x="6153912" y="941832"/>
            <a:ext cx="57790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Диспергированные повторы рассеяны по всему геному. Они – вездесущи, так как могут присутствовать во всех районах всех хромосом, иногда даже внутри генов. В сумме они занимают около 50% всего генома.</a:t>
            </a:r>
          </a:p>
          <a:p>
            <a:r>
              <a:rPr lang="ru-RU" b="1" dirty="0" smtClean="0"/>
              <a:t>Наиболее представленными в геноме являются: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а)  длинные диспергированные повторы (ДДП или </a:t>
            </a:r>
            <a:r>
              <a:rPr lang="en-US" b="1" dirty="0" smtClean="0"/>
              <a:t>LINE). </a:t>
            </a:r>
            <a:r>
              <a:rPr lang="ru-RU" b="1" dirty="0" smtClean="0"/>
              <a:t>Их длина 6-8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 err="1" smtClean="0"/>
              <a:t>п.н</a:t>
            </a:r>
            <a:r>
              <a:rPr lang="ru-RU" b="1" dirty="0" smtClean="0"/>
              <a:t>., содержат несколько генов белков, повторяются примерно 850.000 раз, доля в геноме 21%;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б) короткие диспергированные повторы (КДП или </a:t>
            </a:r>
            <a:r>
              <a:rPr lang="en-US" b="1" dirty="0" smtClean="0"/>
              <a:t>SINE)</a:t>
            </a:r>
            <a:r>
              <a:rPr lang="ru-RU" b="1" dirty="0" smtClean="0"/>
              <a:t>. Их длина 100-400 </a:t>
            </a:r>
            <a:r>
              <a:rPr lang="ru-RU" b="1" dirty="0" err="1" smtClean="0"/>
              <a:t>п.н</a:t>
            </a:r>
            <a:r>
              <a:rPr lang="ru-RU" b="1" dirty="0" smtClean="0"/>
              <a:t>., повторяются примерно 1,5 млн раз, доля в геноме 13%;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в) </a:t>
            </a:r>
            <a:r>
              <a:rPr lang="ru-RU" b="1" dirty="0" err="1" smtClean="0"/>
              <a:t>ретротранспозоны</a:t>
            </a:r>
            <a:r>
              <a:rPr lang="ru-RU" b="1" dirty="0" smtClean="0"/>
              <a:t> (эволюционно близки к  </a:t>
            </a:r>
            <a:r>
              <a:rPr lang="ru-RU" b="1" dirty="0" err="1" smtClean="0"/>
              <a:t>ретровирусам</a:t>
            </a:r>
            <a:r>
              <a:rPr lang="ru-RU" b="1" dirty="0" smtClean="0"/>
              <a:t>). Их длина 1,5 – 11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 err="1" smtClean="0"/>
              <a:t>п.н</a:t>
            </a:r>
            <a:r>
              <a:rPr lang="ru-RU" b="1" dirty="0" smtClean="0"/>
              <a:t>., доля в геноме 8%;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г) ДНК-</a:t>
            </a:r>
            <a:r>
              <a:rPr lang="ru-RU" b="1" dirty="0" err="1" smtClean="0"/>
              <a:t>транспозоны</a:t>
            </a:r>
            <a:r>
              <a:rPr lang="ru-RU" b="1" dirty="0" smtClean="0"/>
              <a:t>. Их длина от 80 до 3000 </a:t>
            </a:r>
            <a:r>
              <a:rPr lang="ru-RU" b="1" dirty="0" err="1" smtClean="0"/>
              <a:t>п.н</a:t>
            </a:r>
            <a:r>
              <a:rPr lang="ru-RU" b="1" dirty="0" smtClean="0"/>
              <a:t>., доля в геноме 3%;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д) простые короткие повторы (</a:t>
            </a:r>
            <a:r>
              <a:rPr lang="en-US" b="1" dirty="0" smtClean="0"/>
              <a:t>SSR)</a:t>
            </a:r>
            <a:r>
              <a:rPr lang="ru-RU" b="1" dirty="0" smtClean="0"/>
              <a:t>, доля 3%;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е) повторы крупных сегментов (</a:t>
            </a:r>
            <a:r>
              <a:rPr lang="en-US" b="1" dirty="0" smtClean="0"/>
              <a:t>SD)</a:t>
            </a:r>
            <a:r>
              <a:rPr lang="ru-RU" b="1" dirty="0" smtClean="0"/>
              <a:t>, доля 5%, встречаются более чем в одной копии.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8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09"/>
            <a:ext cx="10515600" cy="898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Обращенные повторы (перевертыши)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030" y="875323"/>
            <a:ext cx="10423769" cy="5301640"/>
          </a:xfrm>
        </p:spPr>
        <p:txBody>
          <a:bodyPr/>
          <a:lstStyle/>
          <a:p>
            <a:endParaRPr lang="ru-RU" dirty="0" smtClean="0"/>
          </a:p>
          <a:p>
            <a:r>
              <a:rPr lang="ru-RU" sz="1800" b="1" dirty="0" smtClean="0"/>
              <a:t>Обращенные повторы называют перевертышами или палиндромами. Существует много примеров </a:t>
            </a:r>
            <a:r>
              <a:rPr lang="ru-RU" sz="1800" b="1" dirty="0" err="1" smtClean="0"/>
              <a:t>палиндромных</a:t>
            </a:r>
            <a:r>
              <a:rPr lang="ru-RU" sz="1800" b="1" dirty="0" smtClean="0"/>
              <a:t> предложений, например:</a:t>
            </a:r>
          </a:p>
          <a:p>
            <a:endParaRPr lang="ru-RU" sz="1800" b="1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930031" y="875323"/>
            <a:ext cx="434683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181968" y="859770"/>
            <a:ext cx="440006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5150338" y="1056367"/>
            <a:ext cx="115667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 flipV="1">
            <a:off x="87923" y="1056366"/>
            <a:ext cx="914400" cy="16283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0510714" y="994644"/>
            <a:ext cx="914400" cy="2148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54" y="2032000"/>
            <a:ext cx="9585091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8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155"/>
            <a:ext cx="10515600" cy="8675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Палиндромные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структуры в геноме (3-6%)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421178"/>
            <a:ext cx="5611446" cy="46657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8" y="794726"/>
            <a:ext cx="6330462" cy="59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29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Простые тандемные повторы 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сателлитная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ДНК)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0800000" flipH="1">
            <a:off x="950977" y="594359"/>
            <a:ext cx="2194560" cy="722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 flipH="1">
            <a:off x="3145537" y="594356"/>
            <a:ext cx="1828800" cy="722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10800000" flipH="1">
            <a:off x="5004817" y="658364"/>
            <a:ext cx="2164080" cy="713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168897" y="658364"/>
            <a:ext cx="1859282" cy="71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028176" y="658364"/>
            <a:ext cx="1798319" cy="713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17314"/>
            <a:ext cx="3858768" cy="5110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616" y="5879592"/>
            <a:ext cx="803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Сателлитная</a:t>
            </a:r>
            <a:r>
              <a:rPr lang="ru-RU" b="1" dirty="0" smtClean="0"/>
              <a:t> ДНК концентрируется в основном в областях </a:t>
            </a:r>
            <a:r>
              <a:rPr lang="ru-RU" b="1" dirty="0" err="1" smtClean="0"/>
              <a:t>центромеры</a:t>
            </a:r>
            <a:r>
              <a:rPr lang="ru-RU" b="1" dirty="0" smtClean="0"/>
              <a:t> и </a:t>
            </a:r>
            <a:r>
              <a:rPr lang="ru-RU" b="1" dirty="0" err="1" smtClean="0"/>
              <a:t>теломеры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7" y="1481323"/>
            <a:ext cx="6848855" cy="42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2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Мини-,  микро-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мегасателлиты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49224"/>
            <a:ext cx="5194935" cy="5852160"/>
          </a:xfrm>
        </p:spPr>
      </p:pic>
      <p:sp>
        <p:nvSpPr>
          <p:cNvPr id="5" name="TextBox 4"/>
          <p:cNvSpPr txBox="1"/>
          <p:nvPr/>
        </p:nvSpPr>
        <p:spPr>
          <a:xfrm>
            <a:off x="5806440" y="777240"/>
            <a:ext cx="6007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Мини- и </a:t>
            </a:r>
            <a:r>
              <a:rPr lang="ru-RU" sz="2000" b="1" dirty="0" err="1" smtClean="0"/>
              <a:t>микросателлиты</a:t>
            </a:r>
            <a:r>
              <a:rPr lang="ru-RU" sz="2000" b="1" dirty="0" smtClean="0"/>
              <a:t> разбросаны по большинству участков всех хромосом, на их долю приходится около 3% генома.</a:t>
            </a:r>
          </a:p>
          <a:p>
            <a:r>
              <a:rPr lang="ru-RU" sz="2000" b="1" dirty="0" smtClean="0"/>
              <a:t>   Кластеры </a:t>
            </a:r>
            <a:r>
              <a:rPr lang="ru-RU" sz="2000" b="1" dirty="0" err="1" smtClean="0"/>
              <a:t>минисателлитов</a:t>
            </a:r>
            <a:r>
              <a:rPr lang="ru-RU" sz="2000" b="1" dirty="0" smtClean="0"/>
              <a:t> занимают до 20.000 </a:t>
            </a:r>
            <a:r>
              <a:rPr lang="ru-RU" sz="2000" b="1" dirty="0" err="1" smtClean="0"/>
              <a:t>п.н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</a:t>
            </a:r>
            <a:r>
              <a:rPr lang="ru-RU" sz="2000" b="1" dirty="0" err="1" smtClean="0"/>
              <a:t>Микросателлиты</a:t>
            </a:r>
            <a:r>
              <a:rPr lang="ru-RU" sz="2000" b="1" dirty="0" smtClean="0"/>
              <a:t> занимают в геноме небольшие участки – до 150 </a:t>
            </a:r>
            <a:r>
              <a:rPr lang="ru-RU" sz="2000" b="1" dirty="0" err="1" smtClean="0"/>
              <a:t>п.н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Иногда в тексте повторяется только одна буква из четырех, например, ААААААААА в одной цепи и соответственно          ТТТТТТТТТТТ в другой цепи. </a:t>
            </a:r>
          </a:p>
          <a:p>
            <a:r>
              <a:rPr lang="ru-RU" sz="2000" b="1" dirty="0" smtClean="0"/>
              <a:t>   Такие структуры называют </a:t>
            </a:r>
            <a:r>
              <a:rPr lang="ru-RU" sz="2000" b="1" dirty="0" err="1" smtClean="0"/>
              <a:t>гомополимерными</a:t>
            </a:r>
            <a:r>
              <a:rPr lang="ru-RU" sz="2000" b="1" dirty="0" smtClean="0"/>
              <a:t> нуклеотидными последовательностями.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Мегасателлиты</a:t>
            </a:r>
            <a:r>
              <a:rPr lang="ru-RU" sz="2000" b="1" dirty="0" smtClean="0"/>
              <a:t> – тандемные повторы имеют размер от 2500 до 5000 </a:t>
            </a:r>
            <a:r>
              <a:rPr lang="ru-RU" sz="2000" b="1" dirty="0" err="1" smtClean="0"/>
              <a:t>п.н</a:t>
            </a:r>
            <a:r>
              <a:rPr lang="ru-RU" sz="2000" b="1" dirty="0" smtClean="0"/>
              <a:t>.  И повторяются от 50 до 400 раз. Они присутствуют в небольшом числе хромосом: 4, 8, 19 и 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902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Увеличение числа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тринуклеотидных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повторов: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синдром Мартина-Белл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1045893"/>
            <a:ext cx="6242304" cy="47342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88136"/>
            <a:ext cx="4876800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5780167"/>
            <a:ext cx="11631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Триплет </a:t>
            </a:r>
            <a:r>
              <a:rPr lang="en-US" b="1" dirty="0" smtClean="0"/>
              <a:t>CGG </a:t>
            </a:r>
            <a:r>
              <a:rPr lang="ru-RU" b="1" dirty="0" smtClean="0"/>
              <a:t>присутствует в гене</a:t>
            </a:r>
            <a:r>
              <a:rPr lang="en-US" b="1" dirty="0" smtClean="0"/>
              <a:t>  FMR-1, </a:t>
            </a:r>
            <a:r>
              <a:rPr lang="ru-RU" b="1" dirty="0" smtClean="0"/>
              <a:t>определяющем синдром ломкости Х-хромосомы. В норме число повторов этого </a:t>
            </a:r>
            <a:r>
              <a:rPr lang="ru-RU" b="1" dirty="0" err="1" smtClean="0"/>
              <a:t>тринуклеотида</a:t>
            </a:r>
            <a:r>
              <a:rPr lang="ru-RU" b="1" dirty="0" smtClean="0"/>
              <a:t> </a:t>
            </a:r>
            <a:r>
              <a:rPr lang="ru-RU" b="1" dirty="0" err="1" smtClean="0"/>
              <a:t>варьрует</a:t>
            </a:r>
            <a:r>
              <a:rPr lang="ru-RU" b="1" dirty="0" smtClean="0"/>
              <a:t> от 5 до 54. У больных эти триплеты «размножаются» и их число может достигать 200-1300 копий.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51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Диспергированные повторы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768096"/>
            <a:ext cx="7525512" cy="5806439"/>
          </a:xfrm>
        </p:spPr>
      </p:pic>
      <p:sp>
        <p:nvSpPr>
          <p:cNvPr id="5" name="TextBox 4"/>
          <p:cNvSpPr txBox="1"/>
          <p:nvPr/>
        </p:nvSpPr>
        <p:spPr>
          <a:xfrm>
            <a:off x="8028432" y="859536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Диспергированные повторы отличаются от тандемных тем, что они не расположены друг за другом (в виде блоков), а находятся на различных расстояниях от одного повтора до другого и рассеяны по всему геному.</a:t>
            </a:r>
          </a:p>
          <a:p>
            <a:r>
              <a:rPr lang="ru-RU" sz="2400" b="1" dirty="0" smtClean="0"/>
              <a:t>На их долю в геноме человека приходится почти 50%.</a:t>
            </a:r>
          </a:p>
          <a:p>
            <a:r>
              <a:rPr lang="ru-RU" sz="2400" b="1" dirty="0" smtClean="0"/>
              <a:t>     Они относятся к так называемым «</a:t>
            </a:r>
            <a:r>
              <a:rPr lang="ru-RU" sz="2400" b="1" dirty="0" smtClean="0">
                <a:solidFill>
                  <a:srgbClr val="FF0000"/>
                </a:solidFill>
              </a:rPr>
              <a:t>Мобильным генетическим элементам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270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" y="1"/>
            <a:ext cx="11225784" cy="9046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Классификация мобильных генетических элементов (МГЭ)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(структурный аспект)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7240"/>
            <a:ext cx="10515600" cy="5824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МГЭ</a:t>
            </a:r>
            <a:endParaRPr lang="ru-RU" sz="36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56032" y="769761"/>
            <a:ext cx="3182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Длинные диспергированные ядерные повторы </a:t>
            </a:r>
          </a:p>
          <a:p>
            <a:r>
              <a:rPr lang="ru-RU" b="1" dirty="0" smtClean="0"/>
              <a:t>(</a:t>
            </a:r>
            <a:r>
              <a:rPr lang="en-US" b="1" dirty="0" smtClean="0"/>
              <a:t>Long Interspersed </a:t>
            </a:r>
            <a:r>
              <a:rPr lang="en-US" b="1" dirty="0"/>
              <a:t>N</a:t>
            </a:r>
            <a:r>
              <a:rPr lang="en-US" b="1" dirty="0" smtClean="0"/>
              <a:t>uclear </a:t>
            </a:r>
            <a:r>
              <a:rPr lang="en-US" b="1" dirty="0"/>
              <a:t>E</a:t>
            </a:r>
            <a:r>
              <a:rPr lang="en-US" b="1" dirty="0" smtClean="0"/>
              <a:t>lements, LINE)</a:t>
            </a:r>
            <a:r>
              <a:rPr lang="ru-RU" b="1" dirty="0" smtClean="0"/>
              <a:t>. Их длина 6-8 </a:t>
            </a:r>
            <a:r>
              <a:rPr lang="ru-RU" b="1" dirty="0" err="1" smtClean="0"/>
              <a:t>тыс</a:t>
            </a:r>
            <a:r>
              <a:rPr lang="ru-RU" b="1" dirty="0" smtClean="0"/>
              <a:t> </a:t>
            </a:r>
            <a:r>
              <a:rPr lang="ru-RU" b="1" dirty="0" err="1" smtClean="0"/>
              <a:t>п.н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Число копий в геноме 850.000. Доля в геноме 21-22%.</a:t>
            </a:r>
          </a:p>
          <a:p>
            <a:r>
              <a:rPr lang="ru-RU" b="1" dirty="0" smtClean="0"/>
              <a:t>В нуклеотидной последовательности </a:t>
            </a:r>
            <a:r>
              <a:rPr lang="en-US" b="1" dirty="0" smtClean="0"/>
              <a:t>LINE</a:t>
            </a:r>
            <a:r>
              <a:rPr lang="ru-RU" b="1" dirty="0" smtClean="0"/>
              <a:t> обнаружены ферменты, которые обеспечивают процесс размножения этих элементов.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67328" y="1739255"/>
            <a:ext cx="2898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Короткие диспергированные ядерные повторы</a:t>
            </a:r>
            <a:r>
              <a:rPr lang="ru-RU" b="1" dirty="0" smtClean="0"/>
              <a:t> (</a:t>
            </a:r>
            <a:r>
              <a:rPr lang="en-US" b="1" dirty="0" smtClean="0"/>
              <a:t>Short Interspersed </a:t>
            </a:r>
            <a:r>
              <a:rPr lang="en-US" b="1" dirty="0"/>
              <a:t>N</a:t>
            </a:r>
            <a:r>
              <a:rPr lang="en-US" b="1" dirty="0" smtClean="0"/>
              <a:t>uclear </a:t>
            </a:r>
            <a:r>
              <a:rPr lang="en-US" b="1" dirty="0"/>
              <a:t>E</a:t>
            </a:r>
            <a:r>
              <a:rPr lang="en-US" b="1" dirty="0" smtClean="0"/>
              <a:t>lements, SINE). </a:t>
            </a:r>
            <a:r>
              <a:rPr lang="ru-RU" b="1" dirty="0" smtClean="0"/>
              <a:t>Длина 100-400 </a:t>
            </a:r>
            <a:r>
              <a:rPr lang="ru-RU" b="1" dirty="0" err="1" smtClean="0"/>
              <a:t>п.н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Число копий в геноме 1,5 млн. Доля в геноме 13-16%.</a:t>
            </a:r>
          </a:p>
          <a:p>
            <a:r>
              <a:rPr lang="ru-RU" b="1" dirty="0" smtClean="0"/>
              <a:t>Для своего размножения эти элементы используют ферментативный аппарат </a:t>
            </a:r>
            <a:r>
              <a:rPr lang="en-US" b="1" dirty="0" smtClean="0"/>
              <a:t>LINE.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95160" y="1739254"/>
            <a:ext cx="2194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Ретротранспозоны</a:t>
            </a:r>
            <a:r>
              <a:rPr lang="ru-RU" b="1" dirty="0" smtClean="0">
                <a:solidFill>
                  <a:srgbClr val="FF0000"/>
                </a:solidFill>
              </a:rPr>
              <a:t> с длинными концевыми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фланговыми)  повторами</a:t>
            </a:r>
            <a:r>
              <a:rPr lang="ru-RU" b="1" dirty="0" smtClean="0"/>
              <a:t> (</a:t>
            </a:r>
            <a:r>
              <a:rPr lang="en-US" b="1" dirty="0" smtClean="0"/>
              <a:t>Long </a:t>
            </a:r>
            <a:r>
              <a:rPr lang="en-US" b="1" dirty="0"/>
              <a:t>T</a:t>
            </a:r>
            <a:r>
              <a:rPr lang="en-US" b="1" dirty="0" smtClean="0"/>
              <a:t>erminal </a:t>
            </a:r>
            <a:r>
              <a:rPr lang="en-US" b="1" dirty="0"/>
              <a:t>R</a:t>
            </a:r>
            <a:r>
              <a:rPr lang="en-US" b="1" dirty="0" smtClean="0"/>
              <a:t>epeats, LTR)</a:t>
            </a:r>
            <a:r>
              <a:rPr lang="ru-RU" b="1" dirty="0" smtClean="0"/>
              <a:t>. Длина 1,5-11.000 </a:t>
            </a:r>
            <a:r>
              <a:rPr lang="ru-RU" b="1" dirty="0" err="1" smtClean="0"/>
              <a:t>п.н</a:t>
            </a:r>
            <a:r>
              <a:rPr lang="ru-RU" b="1" dirty="0" smtClean="0"/>
              <a:t>. Фланговые повторы: 100-5.000 </a:t>
            </a:r>
            <a:r>
              <a:rPr lang="ru-RU" b="1" dirty="0" err="1" smtClean="0"/>
              <a:t>п.н</a:t>
            </a:r>
            <a:r>
              <a:rPr lang="ru-RU" b="1" dirty="0" smtClean="0"/>
              <a:t>. Число копий в геноме 450.000. Доля в геноме        8-9%.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45168" y="1739254"/>
            <a:ext cx="2653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ДНК-</a:t>
            </a:r>
            <a:r>
              <a:rPr lang="ru-RU" b="1" dirty="0" err="1" smtClean="0">
                <a:solidFill>
                  <a:srgbClr val="FF0000"/>
                </a:solidFill>
              </a:rPr>
              <a:t>транспозоны</a:t>
            </a:r>
            <a:r>
              <a:rPr lang="ru-RU" b="1" dirty="0" smtClean="0"/>
              <a:t>. Их длина 80-3.000 </a:t>
            </a:r>
            <a:r>
              <a:rPr lang="ru-RU" b="1" dirty="0" err="1" smtClean="0"/>
              <a:t>п.н</a:t>
            </a:r>
            <a:r>
              <a:rPr lang="ru-RU" b="1" dirty="0" smtClean="0"/>
              <a:t>. Число копий в геноме 300.000. Доля в геноме 3-3,6%.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36208"/>
            <a:ext cx="1048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К мобильным генетическим элементам также относят </a:t>
            </a:r>
            <a:r>
              <a:rPr lang="ru-RU" b="1" i="1" dirty="0" err="1" smtClean="0"/>
              <a:t>плазмиды</a:t>
            </a:r>
            <a:r>
              <a:rPr lang="ru-RU" b="1" i="1" dirty="0" smtClean="0"/>
              <a:t> и бактериофаги.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950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2755</Words>
  <Application>Microsoft Office PowerPoint</Application>
  <PresentationFormat>Широкоэкранный</PresentationFormat>
  <Paragraphs>184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Занятие 4</vt:lpstr>
      <vt:lpstr>Текст, записанный в ДНК, перенасыщен  повторами</vt:lpstr>
      <vt:lpstr>Обращенные повторы (перевертыши)</vt:lpstr>
      <vt:lpstr>Палиндромные структуры в геноме (3-6%)</vt:lpstr>
      <vt:lpstr>Простые тандемные повторы (сателлитная ДНК)</vt:lpstr>
      <vt:lpstr>Мини-,  микро- и мегасателлиты</vt:lpstr>
      <vt:lpstr>Увеличение числа тринуклеотидных повторов: синдром Мартина-Белл</vt:lpstr>
      <vt:lpstr>Диспергированные повторы </vt:lpstr>
      <vt:lpstr>Классификация мобильных генетических элементов (МГЭ) (структурный аспект)</vt:lpstr>
      <vt:lpstr>Неожиданный результат за 6 млрд долларов:  огромная часть ДНК оказалась полной абракадаброй!</vt:lpstr>
      <vt:lpstr>Диспергированные повторы могут «прыгать» по геному</vt:lpstr>
      <vt:lpstr>Классификация мобильных генетических элементов (МГЭ) (функциональный аспект)</vt:lpstr>
      <vt:lpstr>Семейство длинных диспергированных повторов    (основной представитель – ретротранспозон LINE)</vt:lpstr>
      <vt:lpstr>Семейство коротких диспергированных повторов (основной представитель: ретротранспозон Alu-повтор)</vt:lpstr>
      <vt:lpstr>Ретротранспозоны с длинными концевыми повторами (LTR)</vt:lpstr>
      <vt:lpstr>Ретротранспозоны с длинными концевыми повторами (LTR)</vt:lpstr>
      <vt:lpstr>Ретротранспозоны с длинными концевыми повторами (LTR)</vt:lpstr>
      <vt:lpstr>ДНК-транспозоны</vt:lpstr>
      <vt:lpstr>Генная инженерия с помощью бактериальных генов</vt:lpstr>
      <vt:lpstr>Повторы  сегментов-близнецов</vt:lpstr>
      <vt:lpstr>Дупликационная карта генома человека</vt:lpstr>
      <vt:lpstr> «Эгоистичная» ДНК: паразит-нахлебник или полезный член общества?</vt:lpstr>
      <vt:lpstr>Специальные структуры генома, содержащие повторы. 1. Центромеры человека</vt:lpstr>
      <vt:lpstr>Специальные структуры генома, содержащие повторы. 2. Теломеры человека (слайд 1)</vt:lpstr>
      <vt:lpstr>Специальные структуры генома, содержащие повторы 2. Теломеры человека (слайд 2).</vt:lpstr>
      <vt:lpstr>Теломерные повторы и старение клеток</vt:lpstr>
      <vt:lpstr>Занятие 4</vt:lpstr>
      <vt:lpstr>Диспергированные (рассеянные, вездесущие) повторы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</dc:title>
  <dc:creator>Кирилл</dc:creator>
  <cp:lastModifiedBy>Кирилл</cp:lastModifiedBy>
  <cp:revision>103</cp:revision>
  <dcterms:created xsi:type="dcterms:W3CDTF">2021-05-04T12:32:32Z</dcterms:created>
  <dcterms:modified xsi:type="dcterms:W3CDTF">2021-06-28T11:17:36Z</dcterms:modified>
</cp:coreProperties>
</file>