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2" r:id="rId4"/>
    <p:sldId id="263" r:id="rId5"/>
    <p:sldId id="264" r:id="rId6"/>
    <p:sldId id="278" r:id="rId7"/>
    <p:sldId id="280" r:id="rId8"/>
    <p:sldId id="260" r:id="rId9"/>
    <p:sldId id="266" r:id="rId10"/>
    <p:sldId id="267" r:id="rId11"/>
    <p:sldId id="261" r:id="rId12"/>
    <p:sldId id="273" r:id="rId13"/>
    <p:sldId id="268" r:id="rId14"/>
    <p:sldId id="270" r:id="rId15"/>
    <p:sldId id="271" r:id="rId16"/>
    <p:sldId id="276" r:id="rId17"/>
    <p:sldId id="272" r:id="rId18"/>
    <p:sldId id="274" r:id="rId19"/>
    <p:sldId id="277" r:id="rId20"/>
    <p:sldId id="279" r:id="rId21"/>
    <p:sldId id="258" r:id="rId22"/>
    <p:sldId id="259" r:id="rId23"/>
    <p:sldId id="282" r:id="rId24"/>
    <p:sldId id="285" r:id="rId25"/>
    <p:sldId id="283" r:id="rId26"/>
    <p:sldId id="284" r:id="rId27"/>
    <p:sldId id="281" r:id="rId28"/>
    <p:sldId id="288" r:id="rId29"/>
    <p:sldId id="287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66A65-76D9-48B5-A513-C2FECC51654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7D35-4419-43A6-95BB-77488B430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4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соотношение полов</a:t>
            </a:r>
            <a:r>
              <a:rPr lang="ru-RU" baseline="0" dirty="0" smtClean="0"/>
              <a:t> близко к 1:1?  </a:t>
            </a:r>
            <a:r>
              <a:rPr lang="en-US" baseline="0" dirty="0" smtClean="0"/>
              <a:t>Y(</a:t>
            </a:r>
            <a:r>
              <a:rPr lang="ru-RU" baseline="0" dirty="0" err="1" smtClean="0"/>
              <a:t>вай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7D35-4419-43A6-95BB-77488B430E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Новейшие</a:t>
            </a:r>
            <a:r>
              <a:rPr lang="ru-RU" baseline="0" dirty="0" smtClean="0"/>
              <a:t> данные говорят, что нельзя однозначно принять </a:t>
            </a:r>
            <a:r>
              <a:rPr lang="en-US" baseline="0" dirty="0" smtClean="0"/>
              <a:t>Y-</a:t>
            </a:r>
            <a:r>
              <a:rPr lang="ru-RU" baseline="0" dirty="0" smtClean="0"/>
              <a:t>сцепленное наследование признака волосатости ушей. Этот признак отличается очень поздним проявлением (после 30 лет), изменчивой экспрессивностью и высокой частотой (до 30% в некоторых популяциях). Все это затрудняет дифференцировку </a:t>
            </a:r>
            <a:r>
              <a:rPr lang="ru-RU" baseline="0" dirty="0" err="1" smtClean="0"/>
              <a:t>голандрического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мультифакторного</a:t>
            </a:r>
            <a:r>
              <a:rPr lang="ru-RU" baseline="0" dirty="0" smtClean="0"/>
              <a:t> характера этого признака.  Можно лишь утверждать, что хромосома содержит гены, необходимые для формирования мужского пола и сперматогенеза.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7D35-4419-43A6-95BB-77488B430E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6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7D35-4419-43A6-95BB-77488B430E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4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D405-5230-4CCD-B9C3-ACEB8248376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8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7D35-4419-43A6-95BB-77488B430E1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4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4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4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6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7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4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8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9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2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5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D79C-A7C5-4A9F-B037-C9E85974120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20F4-0E12-483C-A598-DDA20925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5177"/>
            <a:ext cx="9144000" cy="896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Занятие 6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07592"/>
            <a:ext cx="9144000" cy="5138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1289"/>
            <a:ext cx="9144000" cy="5285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00" y="2889504"/>
            <a:ext cx="3357944" cy="33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4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11795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Гомология (общее эволюционное происхождение) фактора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VIII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свертывания крови и других белков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1033272"/>
            <a:ext cx="8193024" cy="5550408"/>
          </a:xfrm>
        </p:spPr>
      </p:pic>
    </p:spTree>
    <p:extLst>
      <p:ext uri="{BB962C8B-B14F-4D97-AF65-F5344CB8AC3E}">
        <p14:creationId xmlns:p14="http://schemas.microsoft.com/office/powerpoint/2010/main" val="422825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Наследование, связанное с Х- и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Y-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хромосомой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7" y="850392"/>
            <a:ext cx="5197507" cy="5797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07" y="850392"/>
            <a:ext cx="4086225" cy="2688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07" y="3648456"/>
            <a:ext cx="4086225" cy="1792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5272" y="5440680"/>
            <a:ext cx="658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Примеры </a:t>
            </a:r>
            <a:r>
              <a:rPr lang="ru-RU" b="1" dirty="0" err="1" smtClean="0"/>
              <a:t>голандрических</a:t>
            </a:r>
            <a:r>
              <a:rPr lang="ru-RU" b="1" dirty="0" smtClean="0"/>
              <a:t> признаков – сильная растительность на ушах и на пальцах волос, перепонки на пальцах.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174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7863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Цветовая слепота: Х-сцепленное наследование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" y="877824"/>
            <a:ext cx="6210300" cy="56967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14" y="877824"/>
            <a:ext cx="5404103" cy="5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8"/>
            <a:ext cx="10515600" cy="5305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Полигенное наследование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6" y="5467156"/>
            <a:ext cx="3791479" cy="1390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5664" y="658560"/>
            <a:ext cx="5495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Полигенные признаки </a:t>
            </a:r>
            <a:r>
              <a:rPr lang="ru-RU" b="1" dirty="0" smtClean="0"/>
              <a:t>– признаки, определяемые несколькими генами, причем каждый ген может вносит незначительный аддитивный вклад в общий эффект (рост, вес, цвет кожи и т.п.).</a:t>
            </a:r>
          </a:p>
          <a:p>
            <a:r>
              <a:rPr lang="ru-RU" b="1" dirty="0" smtClean="0"/>
              <a:t>   Модельный пример: цвет кожи определяется 3-мя признаками, каждый из которых детерминирован своим геном. Аллели этих генов: </a:t>
            </a:r>
            <a:r>
              <a:rPr lang="ru-RU" b="1" i="1" dirty="0" err="1" smtClean="0"/>
              <a:t>Аа</a:t>
            </a:r>
            <a:r>
              <a:rPr lang="ru-RU" b="1" dirty="0" smtClean="0"/>
              <a:t>, </a:t>
            </a:r>
            <a:r>
              <a:rPr lang="ru-RU" b="1" i="1" dirty="0" err="1" smtClean="0"/>
              <a:t>Вв</a:t>
            </a:r>
            <a:r>
              <a:rPr lang="ru-RU" b="1" dirty="0" smtClean="0"/>
              <a:t> и </a:t>
            </a:r>
            <a:r>
              <a:rPr lang="ru-RU" b="1" i="1" dirty="0" err="1" smtClean="0"/>
              <a:t>Сс</a:t>
            </a:r>
            <a:r>
              <a:rPr lang="ru-RU" b="1" dirty="0"/>
              <a:t> </a:t>
            </a:r>
            <a:r>
              <a:rPr lang="ru-RU" b="1" dirty="0" smtClean="0"/>
              <a:t>(где аллели </a:t>
            </a:r>
            <a:r>
              <a:rPr lang="ru-RU" b="1" i="1" dirty="0" smtClean="0"/>
              <a:t>А, В</a:t>
            </a:r>
            <a:r>
              <a:rPr lang="ru-RU" b="1" dirty="0" smtClean="0"/>
              <a:t> и </a:t>
            </a:r>
            <a:r>
              <a:rPr lang="ru-RU" b="1" i="1" dirty="0" smtClean="0"/>
              <a:t>С</a:t>
            </a:r>
            <a:r>
              <a:rPr lang="ru-RU" b="1" dirty="0" smtClean="0"/>
              <a:t> отвечают за темный цвет кожи;</a:t>
            </a:r>
          </a:p>
          <a:p>
            <a:r>
              <a:rPr lang="ru-RU" b="1" dirty="0" smtClean="0"/>
              <a:t> </a:t>
            </a:r>
            <a:r>
              <a:rPr lang="ru-RU" b="1" i="1" dirty="0" smtClean="0"/>
              <a:t>а, в </a:t>
            </a:r>
            <a:r>
              <a:rPr lang="ru-RU" b="1" dirty="0" smtClean="0"/>
              <a:t>и </a:t>
            </a:r>
            <a:r>
              <a:rPr lang="ru-RU" b="1" i="1" dirty="0" smtClean="0"/>
              <a:t>с</a:t>
            </a:r>
            <a:r>
              <a:rPr lang="ru-RU" b="1" dirty="0" smtClean="0"/>
              <a:t> – за светлый).</a:t>
            </a:r>
          </a:p>
          <a:p>
            <a:r>
              <a:rPr lang="ru-RU" b="1" dirty="0" smtClean="0"/>
              <a:t>  Скрещивание родительской пары (</a:t>
            </a:r>
            <a:r>
              <a:rPr lang="ru-RU" b="1" dirty="0" err="1" smtClean="0"/>
              <a:t>ааввсс</a:t>
            </a:r>
            <a:r>
              <a:rPr lang="ru-RU" b="1" dirty="0" smtClean="0"/>
              <a:t> х ААВВСС) во втором поколении </a:t>
            </a:r>
            <a:r>
              <a:rPr lang="en-US" b="1" dirty="0" smtClean="0"/>
              <a:t>F₂ </a:t>
            </a:r>
            <a:r>
              <a:rPr lang="ru-RU" b="1" dirty="0" smtClean="0"/>
              <a:t>дает 64 возможных варианта цветов кожи в соотношении – 1:6:15:20:15:6:1.   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658559"/>
            <a:ext cx="4096512" cy="466248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06" y="4011175"/>
            <a:ext cx="2857899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9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7863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Эпистаз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9" y="1161288"/>
            <a:ext cx="5238750" cy="3940683"/>
          </a:xfrm>
        </p:spPr>
      </p:pic>
      <p:sp>
        <p:nvSpPr>
          <p:cNvPr id="5" name="TextBox 4"/>
          <p:cNvSpPr txBox="1"/>
          <p:nvPr/>
        </p:nvSpPr>
        <p:spPr>
          <a:xfrm>
            <a:off x="5742432" y="978408"/>
            <a:ext cx="6089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/>
              <a:t>Эпистаз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smtClean="0"/>
              <a:t>подавление) – фенотипическое проявление одного гена находится под влиянием другого, неаллельного первому.</a:t>
            </a:r>
          </a:p>
          <a:p>
            <a:r>
              <a:rPr lang="ru-RU" b="1" dirty="0" smtClean="0"/>
              <a:t>   Такое взаимодействие генов приводит к различным отклонениям от классического расщепления фенотипов.</a:t>
            </a:r>
          </a:p>
          <a:p>
            <a:r>
              <a:rPr lang="ru-RU" b="1" dirty="0" smtClean="0"/>
              <a:t>   Пример – «</a:t>
            </a:r>
            <a:r>
              <a:rPr lang="ru-RU" b="1" dirty="0" smtClean="0">
                <a:solidFill>
                  <a:srgbClr val="00B050"/>
                </a:solidFill>
              </a:rPr>
              <a:t>бомбейский феномен</a:t>
            </a:r>
            <a:r>
              <a:rPr lang="ru-RU" b="1" dirty="0" smtClean="0"/>
              <a:t>». Впервые обнаружен в 1952 г. В индийском городе Бомбей (</a:t>
            </a:r>
            <a:r>
              <a:rPr lang="ru-RU" b="1" dirty="0"/>
              <a:t>М</a:t>
            </a:r>
            <a:r>
              <a:rPr lang="ru-RU" b="1" dirty="0" smtClean="0"/>
              <a:t>умбаи).  Встречаемость 1:250.000, в Индии значительно выше 1:7.600, что </a:t>
            </a:r>
            <a:r>
              <a:rPr lang="ru-RU" b="1" dirty="0" err="1" smtClean="0"/>
              <a:t>м.б</a:t>
            </a:r>
            <a:r>
              <a:rPr lang="ru-RU" b="1" dirty="0" smtClean="0"/>
              <a:t>. объяснено частыми близкородственными браками.</a:t>
            </a:r>
          </a:p>
          <a:p>
            <a:endParaRPr lang="ru-RU" b="1" dirty="0"/>
          </a:p>
          <a:p>
            <a:r>
              <a:rPr lang="ru-RU" b="1" dirty="0" smtClean="0"/>
              <a:t>   Эти люди – рецессивные </a:t>
            </a:r>
            <a:r>
              <a:rPr lang="ru-RU" b="1" dirty="0" err="1" smtClean="0"/>
              <a:t>гомозиготы</a:t>
            </a:r>
            <a:r>
              <a:rPr lang="ru-RU" b="1" dirty="0" smtClean="0"/>
              <a:t> по гену </a:t>
            </a:r>
            <a:r>
              <a:rPr lang="en-US" b="1" dirty="0" smtClean="0"/>
              <a:t>h (</a:t>
            </a:r>
            <a:r>
              <a:rPr lang="en-US" b="1" dirty="0" err="1" smtClean="0"/>
              <a:t>hh</a:t>
            </a:r>
            <a:r>
              <a:rPr lang="en-US" b="1" dirty="0" smtClean="0"/>
              <a:t>).</a:t>
            </a:r>
            <a:r>
              <a:rPr lang="ru-RU" b="1" dirty="0" smtClean="0"/>
              <a:t> У них нарушается система образования антигенов А и В (гены </a:t>
            </a:r>
            <a:r>
              <a:rPr lang="en-US" b="1" dirty="0" smtClean="0"/>
              <a:t>IA </a:t>
            </a:r>
            <a:r>
              <a:rPr lang="ru-RU" b="1" dirty="0" smtClean="0"/>
              <a:t>и </a:t>
            </a:r>
            <a:r>
              <a:rPr lang="en-US" b="1" dirty="0" smtClean="0"/>
              <a:t>IB). </a:t>
            </a:r>
            <a:r>
              <a:rPr lang="ru-RU" b="1" dirty="0" smtClean="0"/>
              <a:t>В результате на поверхности эритроцитов вместо нормальных антигенов А и В образуются дефектные.</a:t>
            </a:r>
          </a:p>
          <a:p>
            <a:r>
              <a:rPr lang="ru-RU" b="1" dirty="0" smtClean="0"/>
              <a:t>   У этих людей будет группа крови 0, независимо от аллелей генов, определяющих группу крови по системе АВ0, т.к. они не имеют ни антигена А, ни антигена В.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1089" y="5312664"/>
            <a:ext cx="4926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1-я группа крови (0): 00</a:t>
            </a:r>
          </a:p>
          <a:p>
            <a:r>
              <a:rPr lang="ru-RU" b="1" dirty="0" smtClean="0"/>
              <a:t>2-я группа крови А(</a:t>
            </a:r>
            <a:r>
              <a:rPr lang="en-US" b="1" dirty="0" smtClean="0"/>
              <a:t>II)</a:t>
            </a:r>
            <a:r>
              <a:rPr lang="ru-RU" b="1" dirty="0" smtClean="0"/>
              <a:t>: А0, АА</a:t>
            </a:r>
          </a:p>
          <a:p>
            <a:r>
              <a:rPr lang="ru-RU" b="1" dirty="0" smtClean="0"/>
              <a:t>3-я группа крови В</a:t>
            </a:r>
            <a:r>
              <a:rPr lang="en-US" b="1" dirty="0" smtClean="0"/>
              <a:t>(III)</a:t>
            </a:r>
            <a:r>
              <a:rPr lang="ru-RU" b="1" dirty="0" smtClean="0"/>
              <a:t>: В0, ВВ</a:t>
            </a:r>
          </a:p>
          <a:p>
            <a:r>
              <a:rPr lang="ru-RU" b="1" dirty="0" smtClean="0"/>
              <a:t>4-я группа крови АВ(</a:t>
            </a:r>
            <a:r>
              <a:rPr lang="en-US" b="1" dirty="0" smtClean="0"/>
              <a:t>IV)</a:t>
            </a:r>
            <a:r>
              <a:rPr lang="ru-RU" b="1" smtClean="0"/>
              <a:t>: АВ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328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9052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Нарушение принципа «один ген → один признак»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(синдром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Марфана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114108"/>
            <a:ext cx="2093976" cy="35851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105329"/>
            <a:ext cx="4215384" cy="3585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05694"/>
            <a:ext cx="2377440" cy="3585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807919"/>
            <a:ext cx="3163824" cy="1868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9272" y="4892040"/>
            <a:ext cx="8567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Плейотропия</a:t>
            </a:r>
            <a:r>
              <a:rPr lang="ru-RU" b="1" dirty="0" smtClean="0"/>
              <a:t> – способность гена влиять на несколько признаков. Продукт этого гена участвует во многих путях обмена веществ.</a:t>
            </a:r>
          </a:p>
          <a:p>
            <a:r>
              <a:rPr lang="ru-RU" b="1" dirty="0" smtClean="0"/>
              <a:t>   Пример: Синдром </a:t>
            </a:r>
            <a:r>
              <a:rPr lang="ru-RU" b="1" dirty="0" err="1" smtClean="0"/>
              <a:t>Марфана</a:t>
            </a:r>
            <a:r>
              <a:rPr lang="ru-RU" b="1" dirty="0" smtClean="0"/>
              <a:t> обусловлен мутацией в гене, кодирующем белок фибриллин-1. Мутация вызывает целый букет патологических проявлений – ярко выраженные аномалий скелета ( очень высокий рост, удлиненные конечности, сильно вытянутые пальцы, вдавленная грудь), низкое содержание жира.  </a:t>
            </a:r>
            <a:r>
              <a:rPr lang="ru-RU" b="1" i="1" dirty="0" smtClean="0">
                <a:solidFill>
                  <a:srgbClr val="0070C0"/>
                </a:solidFill>
              </a:rPr>
              <a:t>Особенности – интеллект значительно выше среднего уровня.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7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Плейотропия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592"/>
            <a:ext cx="3011424" cy="3547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8" y="1024128"/>
            <a:ext cx="4309872" cy="3450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1024128"/>
            <a:ext cx="3157728" cy="3450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648" y="4681728"/>
            <a:ext cx="269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Авраам Линкольн</a:t>
            </a:r>
            <a:r>
              <a:rPr lang="ru-RU" b="1" dirty="0" smtClean="0"/>
              <a:t>                             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62528" y="4681728"/>
            <a:ext cx="430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Шарль де Голль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12480" y="4681728"/>
            <a:ext cx="315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Корней Чуковский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5929" y="5242560"/>
            <a:ext cx="11554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Плейотропия – один ген влияет на многие признаки. </a:t>
            </a:r>
          </a:p>
          <a:p>
            <a:r>
              <a:rPr lang="ru-RU" b="1" dirty="0" smtClean="0"/>
              <a:t>Пример: </a:t>
            </a:r>
            <a:r>
              <a:rPr lang="ru-RU" b="1" dirty="0" smtClean="0">
                <a:solidFill>
                  <a:srgbClr val="0070C0"/>
                </a:solidFill>
              </a:rPr>
              <a:t>синдром </a:t>
            </a:r>
            <a:r>
              <a:rPr lang="ru-RU" b="1" dirty="0" err="1" smtClean="0">
                <a:solidFill>
                  <a:srgbClr val="0070C0"/>
                </a:solidFill>
              </a:rPr>
              <a:t>Марфана</a:t>
            </a:r>
            <a:r>
              <a:rPr lang="ru-RU" b="1" dirty="0" smtClean="0"/>
              <a:t>, вызывается мутацией гена, кодирующего один белок (фибриллин-1). Очень высокий рост, длинные конечности, вытянутые тонкие пальцы, смещение хрусталика глаза, порок сердца.</a:t>
            </a:r>
          </a:p>
          <a:p>
            <a:r>
              <a:rPr lang="ru-RU" b="1" dirty="0" smtClean="0"/>
              <a:t>Очень часто: высокий уровень интеллекта, выдающаяся работоспособность, жизнь в постоянном возбуждении, что объясняется постоянно высоким уровнем адреналина в крови.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5927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9875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Еще пример экспрессии единственного гена с множественными фенотипическими эффектами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92" y="1478153"/>
            <a:ext cx="2464231" cy="435133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256"/>
            <a:ext cx="5156492" cy="58155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2128" y="1124712"/>
            <a:ext cx="4123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Порфирия </a:t>
            </a:r>
            <a:r>
              <a:rPr lang="ru-RU" b="1" dirty="0" err="1" smtClean="0">
                <a:solidFill>
                  <a:srgbClr val="FF0000"/>
                </a:solidFill>
              </a:rPr>
              <a:t>вариегатная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мутации в гене </a:t>
            </a:r>
            <a:r>
              <a:rPr lang="ru-RU" b="1" dirty="0" err="1" smtClean="0"/>
              <a:t>протопорфириноген</a:t>
            </a:r>
            <a:r>
              <a:rPr lang="ru-RU" b="1" dirty="0" smtClean="0"/>
              <a:t>-оксидазы </a:t>
            </a:r>
            <a:r>
              <a:rPr lang="ru-RU" b="1" dirty="0" smtClean="0"/>
              <a:t>(7).</a:t>
            </a:r>
          </a:p>
          <a:p>
            <a:r>
              <a:rPr lang="ru-RU" b="1" dirty="0" smtClean="0"/>
              <a:t>   Накопление продуктов  вызывает множество признаков: мышечную слабость, головные боли, потерю зрения, бредовые состояния, судороги.</a:t>
            </a:r>
          </a:p>
          <a:p>
            <a:r>
              <a:rPr lang="ru-RU" b="1" dirty="0" smtClean="0"/>
              <a:t>   Этим прогрессирующим заболеванием страдал Король Георг </a:t>
            </a:r>
            <a:r>
              <a:rPr lang="en-US" b="1" dirty="0" smtClean="0"/>
              <a:t>III.</a:t>
            </a:r>
            <a:r>
              <a:rPr lang="ru-RU" b="1" dirty="0" smtClean="0"/>
              <a:t> В итоге он перестал выполнять свои обязанности, был помещен под специальный надзор, впал в безумие и скончался слепым, глухим, хромым и безумным.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86" y="4491990"/>
            <a:ext cx="20955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5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6309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Пенетрантность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0" y="630936"/>
            <a:ext cx="6579434" cy="6025895"/>
          </a:xfrm>
        </p:spPr>
      </p:pic>
      <p:sp>
        <p:nvSpPr>
          <p:cNvPr id="5" name="TextBox 4"/>
          <p:cNvSpPr txBox="1"/>
          <p:nvPr/>
        </p:nvSpPr>
        <p:spPr>
          <a:xfrm>
            <a:off x="7205472" y="713232"/>
            <a:ext cx="4855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Пенетрантность</a:t>
            </a:r>
            <a:r>
              <a:rPr lang="ru-RU" sz="2400" b="1" dirty="0" smtClean="0"/>
              <a:t> – </a:t>
            </a:r>
            <a:r>
              <a:rPr lang="ru-RU" sz="2400" b="1" i="1" dirty="0" smtClean="0"/>
              <a:t>частота </a:t>
            </a:r>
            <a:r>
              <a:rPr lang="ru-RU" sz="2400" b="1" dirty="0" smtClean="0"/>
              <a:t>проявления  данного мутантного гена в фенотипическом признаке.</a:t>
            </a:r>
          </a:p>
          <a:p>
            <a:r>
              <a:rPr lang="ru-RU" sz="2400" b="1" dirty="0" smtClean="0"/>
              <a:t>Пример: ген А определяет окраску особи.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1. Если мутантный ген А⁺ проявляется у всех особей в потомстве (отмечены красным цветом), то пенетрантность этого гена равна 100%.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2. Если мутантный ген А⁺ проявляется только у 10 особей из 15, то его пенетрантность (в %%) равна 10:15 = 66,7%.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6960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Экспрессивность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782447"/>
            <a:ext cx="9375648" cy="4009009"/>
          </a:xfrm>
        </p:spPr>
      </p:pic>
      <p:sp>
        <p:nvSpPr>
          <p:cNvPr id="5" name="TextBox 4"/>
          <p:cNvSpPr txBox="1"/>
          <p:nvPr/>
        </p:nvSpPr>
        <p:spPr>
          <a:xfrm>
            <a:off x="146304" y="4791456"/>
            <a:ext cx="11948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Экспрессивность</a:t>
            </a:r>
            <a:r>
              <a:rPr lang="ru-RU" sz="2000" b="1" dirty="0" smtClean="0"/>
              <a:t> - степень выраженности (проявления) гена в конкретном признаке. Она определяется по степени развития данного признака в данных условиях среды.</a:t>
            </a:r>
          </a:p>
          <a:p>
            <a:r>
              <a:rPr lang="ru-RU" sz="2000" b="1" dirty="0" smtClean="0"/>
              <a:t>  Пример: при выращивании при </a:t>
            </a:r>
            <a:r>
              <a:rPr lang="ru-RU" sz="2000" b="1" dirty="0" smtClean="0">
                <a:solidFill>
                  <a:srgbClr val="0070C0"/>
                </a:solidFill>
              </a:rPr>
              <a:t>комнатной температуре</a:t>
            </a:r>
            <a:r>
              <a:rPr lang="ru-RU" sz="2000" b="1" dirty="0" smtClean="0"/>
              <a:t> молодняка кроликов, имеющих ген гималайской (горностаевой) раскраски, развивается смешанная окраска – мех в целом белый, а кончики лап, уши и хвост – черные (№ 3). Выращивание при </a:t>
            </a:r>
            <a:r>
              <a:rPr lang="ru-RU" sz="2000" b="1" dirty="0" smtClean="0">
                <a:solidFill>
                  <a:srgbClr val="0070C0"/>
                </a:solidFill>
              </a:rPr>
              <a:t>повышенных температурах </a:t>
            </a:r>
            <a:r>
              <a:rPr lang="ru-RU" sz="2000" b="1" dirty="0" smtClean="0"/>
              <a:t>приводит к полностью белой окраске меха (№4), выращивание при </a:t>
            </a:r>
            <a:r>
              <a:rPr lang="ru-RU" sz="2000" b="1" dirty="0" smtClean="0">
                <a:solidFill>
                  <a:srgbClr val="0070C0"/>
                </a:solidFill>
              </a:rPr>
              <a:t>пониженных температурах </a:t>
            </a:r>
            <a:r>
              <a:rPr lang="ru-RU" sz="2000" b="1" dirty="0" smtClean="0"/>
              <a:t>– к черной окраске меха (№1).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77568" y="950976"/>
            <a:ext cx="869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№1                                                                         № 3                                            № 4                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81328" y="1444752"/>
            <a:ext cx="9302496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Низкая т-</a:t>
            </a:r>
            <a:r>
              <a:rPr lang="ru-RU" b="1" dirty="0" err="1" smtClean="0"/>
              <a:t>ра</a:t>
            </a:r>
            <a:r>
              <a:rPr lang="ru-RU" b="1" dirty="0" smtClean="0"/>
              <a:t>                                                            Норм. т-</a:t>
            </a:r>
            <a:r>
              <a:rPr lang="ru-RU" b="1" dirty="0" err="1" smtClean="0"/>
              <a:t>ра</a:t>
            </a:r>
            <a:r>
              <a:rPr lang="ru-RU" b="1" dirty="0" smtClean="0"/>
              <a:t>                                  Повышенная т-</a:t>
            </a:r>
            <a:r>
              <a:rPr lang="ru-RU" b="1" dirty="0" err="1" smtClean="0"/>
              <a:t>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17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046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Неменделевское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наследование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01" y="886968"/>
            <a:ext cx="2549127" cy="5852160"/>
          </a:xfrm>
        </p:spPr>
      </p:pic>
      <p:sp>
        <p:nvSpPr>
          <p:cNvPr id="5" name="TextBox 4"/>
          <p:cNvSpPr txBox="1"/>
          <p:nvPr/>
        </p:nvSpPr>
        <p:spPr>
          <a:xfrm>
            <a:off x="173736" y="950976"/>
            <a:ext cx="25603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Законы Менделя применимы к случаем наследования когда: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1. Конкретный признак определяется одним единственным геном.</a:t>
            </a:r>
          </a:p>
          <a:p>
            <a:r>
              <a:rPr lang="ru-RU" sz="2000" b="1" dirty="0" smtClean="0"/>
              <a:t>   2. Ген имеет 2 </a:t>
            </a:r>
            <a:r>
              <a:rPr lang="ru-RU" sz="2000" b="1" dirty="0" err="1" smtClean="0"/>
              <a:t>аллеля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3. Аллели могут быть четко разделены на доминантные и рецессивные. 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Но так бывает далеко не всегда…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264" y="969264"/>
            <a:ext cx="64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Типы наследования, не подчиняющееся законам Менделя (</a:t>
            </a:r>
            <a:r>
              <a:rPr lang="en-US" sz="2000" b="1" dirty="0" smtClean="0"/>
              <a:t>Non-Mendelian inheritance)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   1. </a:t>
            </a:r>
            <a:r>
              <a:rPr lang="ru-RU" sz="2000" b="1" dirty="0" err="1" smtClean="0"/>
              <a:t>Кодоминирование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2. Неполное доминирование.</a:t>
            </a:r>
          </a:p>
          <a:p>
            <a:r>
              <a:rPr lang="ru-RU" sz="2000" b="1" dirty="0" smtClean="0"/>
              <a:t>   </a:t>
            </a:r>
            <a:r>
              <a:rPr lang="ru-RU" sz="2000" b="1" dirty="0"/>
              <a:t>3</a:t>
            </a:r>
            <a:r>
              <a:rPr lang="ru-RU" sz="2000" b="1" dirty="0" smtClean="0"/>
              <a:t>. Наследование признаков, сцепленных с полом (Х- и</a:t>
            </a:r>
            <a:r>
              <a:rPr lang="en-US" sz="2000" b="1" dirty="0" smtClean="0"/>
              <a:t> Y-</a:t>
            </a:r>
            <a:r>
              <a:rPr lang="ru-RU" sz="2000" b="1" dirty="0" smtClean="0"/>
              <a:t>хромосомы).</a:t>
            </a:r>
          </a:p>
          <a:p>
            <a:r>
              <a:rPr lang="ru-RU" sz="2000" b="1" dirty="0" smtClean="0"/>
              <a:t>   4. Полигенное наследование – наследование признаков, определяемых взаимодействием многих генов.</a:t>
            </a:r>
          </a:p>
          <a:p>
            <a:r>
              <a:rPr lang="ru-RU" sz="2000" b="1" dirty="0" smtClean="0"/>
              <a:t>     5. </a:t>
            </a:r>
            <a:r>
              <a:rPr lang="ru-RU" sz="2000" b="1" dirty="0" err="1" smtClean="0"/>
              <a:t>Эпистаз</a:t>
            </a:r>
            <a:r>
              <a:rPr lang="ru-RU" sz="2000" b="1" dirty="0" smtClean="0"/>
              <a:t> – проявление одного гена находится под влиянием другого, неаллельного, гена (или многих генов).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6. Цитоплазматическое наследование (ДНК в митохондриях и хлоропластах).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2054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7223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А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нтисипация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(опережение)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923544"/>
            <a:ext cx="4587078" cy="4855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2105"/>
            <a:ext cx="6624250" cy="292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088" y="3977640"/>
            <a:ext cx="6605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Генетическое опережение (</a:t>
            </a:r>
            <a:r>
              <a:rPr lang="ru-RU" b="1" dirty="0" err="1" smtClean="0"/>
              <a:t>антисипация</a:t>
            </a:r>
            <a:r>
              <a:rPr lang="ru-RU" b="1" dirty="0" smtClean="0"/>
              <a:t>) – утяжеление  симптомов заболевания и их все более раннее проявление в  каждом следующем поколении.</a:t>
            </a:r>
          </a:p>
          <a:p>
            <a:r>
              <a:rPr lang="ru-RU" b="1" dirty="0" smtClean="0"/>
              <a:t>   Пример: МД вызывается мутацией гена </a:t>
            </a:r>
            <a:r>
              <a:rPr lang="en-US" b="1" dirty="0" smtClean="0"/>
              <a:t>DMPK </a:t>
            </a:r>
            <a:r>
              <a:rPr lang="ru-RU" b="1" dirty="0" smtClean="0"/>
              <a:t>(ген </a:t>
            </a:r>
            <a:r>
              <a:rPr lang="ru-RU" b="1" dirty="0" err="1" smtClean="0"/>
              <a:t>миотининпротеинкиназы</a:t>
            </a:r>
            <a:r>
              <a:rPr lang="ru-RU" b="1" dirty="0" smtClean="0"/>
              <a:t>), при которой увеличивается число повторов </a:t>
            </a:r>
            <a:r>
              <a:rPr lang="en-US" b="1" dirty="0" smtClean="0"/>
              <a:t>CTG </a:t>
            </a:r>
            <a:r>
              <a:rPr lang="ru-RU" b="1" dirty="0" smtClean="0"/>
              <a:t>в транскрибируемой, но не транслируемой области. Здоровый человек: число повторов 5-37, </a:t>
            </a:r>
            <a:r>
              <a:rPr lang="ru-RU" b="1" dirty="0" err="1" smtClean="0"/>
              <a:t>премутантный</a:t>
            </a:r>
            <a:r>
              <a:rPr lang="ru-RU" b="1" dirty="0" smtClean="0"/>
              <a:t> аллель (36-50 повторов): заболевание не проявляется, но растет вероятность заболевания в следующих поколениях. Классическая форма МД: 100-1000 повторов.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016" y="5888736"/>
            <a:ext cx="4925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Миотоническая</a:t>
            </a:r>
            <a:r>
              <a:rPr lang="ru-RU" b="1" dirty="0" smtClean="0"/>
              <a:t> дистрофия (МД</a:t>
            </a:r>
            <a:r>
              <a:rPr lang="ru-RU" b="1" dirty="0" smtClean="0"/>
              <a:t>) - </a:t>
            </a:r>
            <a:r>
              <a:rPr lang="ru-RU" b="1" dirty="0" smtClean="0"/>
              <a:t>ранняя катаракта, прогрессирующая мышечная слабость, умственная отсталость.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0569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768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Цитоплазматическое наследование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(фенотип определяется  также внеядерными генами)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872" y="932688"/>
            <a:ext cx="5385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Цитоплазматическое наследование </a:t>
            </a:r>
            <a:r>
              <a:rPr lang="ru-RU" b="1" dirty="0" smtClean="0"/>
              <a:t>– передача из поколения в поколение генов, локализованных не в ядре, а в цитоплазме (ДНК клеточных органелл – митохондрий, хлоропластов).</a:t>
            </a:r>
          </a:p>
          <a:p>
            <a:r>
              <a:rPr lang="ru-RU" b="1" dirty="0" smtClean="0"/>
              <a:t>   Эволюционные преимущества – репликация ядерных хромосом тесно связана с клеточным циклом, в то время как клеточные органеллы, содержащие генетический материал, развиваются относительно автономно.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" y="3533871"/>
            <a:ext cx="4876800" cy="2043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72" y="5593702"/>
            <a:ext cx="5140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Каждая митохондрия человека содержит 5-10 копий </a:t>
            </a:r>
            <a:r>
              <a:rPr lang="ru-RU" b="1" dirty="0" err="1" smtClean="0"/>
              <a:t>мтДНК</a:t>
            </a:r>
            <a:r>
              <a:rPr lang="ru-RU" b="1" dirty="0" smtClean="0"/>
              <a:t>. При делении митохондрии эти копии случайным образом распределяются между дочерними клетками.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72" y="2524918"/>
            <a:ext cx="6400800" cy="4159345"/>
          </a:xfrm>
        </p:spPr>
      </p:pic>
      <p:sp>
        <p:nvSpPr>
          <p:cNvPr id="5" name="TextBox 4"/>
          <p:cNvSpPr txBox="1"/>
          <p:nvPr/>
        </p:nvSpPr>
        <p:spPr>
          <a:xfrm>
            <a:off x="5888736" y="1014984"/>
            <a:ext cx="6117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Материнский эффект </a:t>
            </a:r>
            <a:r>
              <a:rPr lang="ru-RU" b="1" dirty="0" smtClean="0"/>
              <a:t>– вклад в фенотип вносит генетическая информация материнской половой клетки. Последующее оплодотворение и развитие фенотипа зиготы (оплодотворенной яйцеклетки) зависит от продуктов материнских генов.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84272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6857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Митохондриальная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африканская Ева»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795528"/>
            <a:ext cx="5020056" cy="5733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8" y="3099816"/>
            <a:ext cx="658368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8696" y="795528"/>
            <a:ext cx="6492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«</a:t>
            </a:r>
            <a:r>
              <a:rPr lang="ru-RU" b="1" dirty="0" err="1" smtClean="0"/>
              <a:t>Митохондриальная</a:t>
            </a:r>
            <a:r>
              <a:rPr lang="ru-RU" b="1" dirty="0" smtClean="0"/>
              <a:t> Ева» - термин, введенный для обозначения женщины, жившей около 180-200 тыс. лет тому назад в Юго-Западной Африке.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Поскольку </a:t>
            </a:r>
            <a:r>
              <a:rPr lang="ru-RU" b="1" dirty="0" err="1" smtClean="0"/>
              <a:t>мтДНК</a:t>
            </a:r>
            <a:r>
              <a:rPr lang="ru-RU" b="1" dirty="0" smtClean="0"/>
              <a:t> передается по материнской линии (митохондрия сперматозоида разрушается при попадании в яйцеклетку), эта женщина (</a:t>
            </a:r>
            <a:r>
              <a:rPr lang="en-US" b="1" dirty="0" smtClean="0">
                <a:solidFill>
                  <a:srgbClr val="FF0000"/>
                </a:solidFill>
              </a:rPr>
              <a:t>lucky mother</a:t>
            </a:r>
            <a:r>
              <a:rPr lang="en-US" b="1" dirty="0" smtClean="0"/>
              <a:t>) </a:t>
            </a:r>
            <a:r>
              <a:rPr lang="ru-RU" b="1" dirty="0" smtClean="0"/>
              <a:t>стала единственной в своем поколении, чьи потомки дожили до наших дней.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150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11064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Изучение внеядерной наследственности значительно сложнее анализа признаков, наследуемых по Менделю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" y="1234440"/>
            <a:ext cx="6262116" cy="5413248"/>
          </a:xfrm>
        </p:spPr>
      </p:pic>
      <p:sp>
        <p:nvSpPr>
          <p:cNvPr id="5" name="TextBox 4"/>
          <p:cNvSpPr txBox="1"/>
          <p:nvPr/>
        </p:nvSpPr>
        <p:spPr>
          <a:xfrm>
            <a:off x="6848856" y="1335024"/>
            <a:ext cx="50566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Анализ наследования аллелей в митохондриях и хлоропластах  затруднен по следующим причинам:</a:t>
            </a:r>
          </a:p>
          <a:p>
            <a:r>
              <a:rPr lang="ru-RU" b="1" dirty="0" smtClean="0"/>
              <a:t>   1. Функции этих органелл зависят как от продуктов ядерных генов, так и от собственных генов. Эти гены находятся в тесной кооперации.</a:t>
            </a:r>
          </a:p>
          <a:p>
            <a:r>
              <a:rPr lang="ru-RU" b="1" dirty="0" smtClean="0"/>
              <a:t>    2. При делении клетки потомству передается множество митохондрий и хлоропластов. Если мутация присутствует только в одной или нескольких органеллах из всей популяции нормальных органелл ( явление </a:t>
            </a:r>
            <a:r>
              <a:rPr lang="ru-RU" b="1" dirty="0" err="1" smtClean="0"/>
              <a:t>гетероплазмии</a:t>
            </a:r>
            <a:r>
              <a:rPr lang="ru-RU" b="1" dirty="0" smtClean="0"/>
              <a:t>), то ее очень трудно обнаружить.  Когда  количество органелл, несущих мутацию, не «</a:t>
            </a:r>
            <a:r>
              <a:rPr lang="ru-RU" b="1" i="1" dirty="0" smtClean="0"/>
              <a:t>слишком велико</a:t>
            </a:r>
            <a:r>
              <a:rPr lang="ru-RU" b="1" dirty="0" smtClean="0"/>
              <a:t>», то нормальный фенотип (фенотип дикого типа) может определяться за счет тех органелл, которые не несут мутацию.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803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451"/>
            <a:ext cx="8229600" cy="3603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Митохондриальная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 ДНК человека</a:t>
            </a:r>
          </a:p>
        </p:txBody>
      </p:sp>
      <p:pic>
        <p:nvPicPr>
          <p:cNvPr id="22530" name="Picture 2" descr="C:\Users\Кирилл\Documents\МитДН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5176" y="620713"/>
            <a:ext cx="7188137" cy="5688011"/>
          </a:xfrm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7464426" y="620714"/>
            <a:ext cx="440448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   Свойства</a:t>
            </a:r>
            <a:r>
              <a:rPr lang="ru-RU" sz="2000" b="1" dirty="0">
                <a:latin typeface="Calibri" pitchFamily="34" charset="0"/>
              </a:rPr>
              <a:t>: кольцевая, </a:t>
            </a:r>
            <a:r>
              <a:rPr lang="ru-RU" sz="2000" b="1" dirty="0" err="1">
                <a:latin typeface="Calibri" pitchFamily="34" charset="0"/>
              </a:rPr>
              <a:t>двухцепочечная</a:t>
            </a:r>
            <a:r>
              <a:rPr lang="ru-RU" sz="2000" b="1" dirty="0">
                <a:latin typeface="Calibri" pitchFamily="34" charset="0"/>
              </a:rPr>
              <a:t> (</a:t>
            </a:r>
            <a:r>
              <a:rPr lang="en-US" sz="2000" b="1" dirty="0">
                <a:latin typeface="Calibri" pitchFamily="34" charset="0"/>
              </a:rPr>
              <a:t>L- </a:t>
            </a:r>
            <a:r>
              <a:rPr lang="ru-RU" sz="2000" b="1" dirty="0">
                <a:latin typeface="Calibri" pitchFamily="34" charset="0"/>
              </a:rPr>
              <a:t>и Н-цепь). </a:t>
            </a:r>
            <a:r>
              <a:rPr lang="ru-RU" sz="2000" b="1" dirty="0" smtClean="0">
                <a:latin typeface="Calibri" pitchFamily="34" charset="0"/>
              </a:rPr>
              <a:t>  Содержит </a:t>
            </a:r>
            <a:r>
              <a:rPr lang="ru-RU" sz="2000" b="1" dirty="0">
                <a:latin typeface="Calibri" pitchFamily="34" charset="0"/>
              </a:rPr>
              <a:t>16569 пар оснований</a:t>
            </a:r>
            <a:r>
              <a:rPr lang="en-US" sz="2000" b="1" dirty="0">
                <a:latin typeface="Calibri" pitchFamily="34" charset="0"/>
              </a:rPr>
              <a:t> (37 </a:t>
            </a:r>
            <a:r>
              <a:rPr lang="ru-RU" sz="2000" b="1" dirty="0">
                <a:latin typeface="Calibri" pitchFamily="34" charset="0"/>
              </a:rPr>
              <a:t>генов). </a:t>
            </a:r>
            <a:r>
              <a:rPr lang="ru-RU" sz="2000" b="1" i="1" dirty="0">
                <a:latin typeface="Calibri" pitchFamily="34" charset="0"/>
              </a:rPr>
              <a:t>Кодирует</a:t>
            </a:r>
            <a:r>
              <a:rPr lang="ru-RU" sz="2000" b="1" dirty="0">
                <a:latin typeface="Calibri" pitchFamily="34" charset="0"/>
              </a:rPr>
              <a:t>:  </a:t>
            </a:r>
            <a:r>
              <a:rPr lang="ru-RU" sz="2000" b="1" dirty="0">
                <a:solidFill>
                  <a:srgbClr val="92D050"/>
                </a:solidFill>
                <a:latin typeface="Calibri" pitchFamily="34" charset="0"/>
              </a:rPr>
              <a:t>7 субъединиц </a:t>
            </a:r>
            <a:r>
              <a:rPr lang="en-US" sz="2000" b="1" dirty="0">
                <a:solidFill>
                  <a:srgbClr val="92D050"/>
                </a:solidFill>
                <a:latin typeface="Calibri" pitchFamily="34" charset="0"/>
              </a:rPr>
              <a:t>HADH-</a:t>
            </a:r>
            <a:r>
              <a:rPr lang="ru-RU" sz="2000" b="1" dirty="0" err="1">
                <a:solidFill>
                  <a:srgbClr val="92D050"/>
                </a:solidFill>
                <a:latin typeface="Calibri" pitchFamily="34" charset="0"/>
              </a:rPr>
              <a:t>дегидрогеназы</a:t>
            </a:r>
            <a:r>
              <a:rPr lang="ru-RU" sz="2000" b="1" dirty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(комплекс </a:t>
            </a:r>
            <a:r>
              <a:rPr lang="en-US" sz="2000" b="1" dirty="0">
                <a:latin typeface="Calibri" pitchFamily="34" charset="0"/>
              </a:rPr>
              <a:t>I</a:t>
            </a:r>
            <a:r>
              <a:rPr lang="ru-RU" sz="2000" b="1" dirty="0">
                <a:latin typeface="Calibri" pitchFamily="34" charset="0"/>
              </a:rPr>
              <a:t>); </a:t>
            </a:r>
            <a:r>
              <a:rPr lang="ru-RU" sz="2000" b="1" dirty="0" err="1">
                <a:latin typeface="Calibri" pitchFamily="34" charset="0"/>
              </a:rPr>
              <a:t>цитохром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en-US" sz="2000" b="1" i="1" dirty="0">
                <a:latin typeface="Calibri" pitchFamily="34" charset="0"/>
              </a:rPr>
              <a:t>b</a:t>
            </a:r>
            <a:r>
              <a:rPr lang="ru-RU" sz="2000" b="1" dirty="0">
                <a:latin typeface="Calibri" pitchFamily="34" charset="0"/>
              </a:rPr>
              <a:t> (комплекс </a:t>
            </a:r>
            <a:r>
              <a:rPr lang="en-US" sz="2000" b="1" dirty="0">
                <a:latin typeface="Calibri" pitchFamily="34" charset="0"/>
              </a:rPr>
              <a:t>III)</a:t>
            </a:r>
            <a:r>
              <a:rPr lang="ru-RU" sz="2000" b="1" dirty="0">
                <a:latin typeface="Calibri" pitchFamily="34" charset="0"/>
              </a:rPr>
              <a:t>; </a:t>
            </a:r>
            <a:r>
              <a:rPr lang="ru-RU" sz="2000" b="1" dirty="0">
                <a:solidFill>
                  <a:srgbClr val="00B050"/>
                </a:solidFill>
                <a:latin typeface="Calibri" pitchFamily="34" charset="0"/>
              </a:rPr>
              <a:t>3 субъединицы </a:t>
            </a:r>
            <a:r>
              <a:rPr lang="ru-RU" sz="2000" b="1" dirty="0" err="1">
                <a:solidFill>
                  <a:srgbClr val="00B050"/>
                </a:solidFill>
                <a:latin typeface="Calibri" pitchFamily="34" charset="0"/>
              </a:rPr>
              <a:t>цитохромоксидазы</a:t>
            </a:r>
            <a:r>
              <a:rPr lang="ru-RU" sz="2000" b="1" dirty="0">
                <a:latin typeface="Calibri" pitchFamily="34" charset="0"/>
              </a:rPr>
              <a:t> (комплекс </a:t>
            </a:r>
            <a:r>
              <a:rPr lang="en-US" sz="2000" b="1" dirty="0">
                <a:latin typeface="Calibri" pitchFamily="34" charset="0"/>
              </a:rPr>
              <a:t>IV)</a:t>
            </a:r>
            <a:r>
              <a:rPr lang="ru-RU" sz="2000" b="1" dirty="0">
                <a:latin typeface="Calibri" pitchFamily="34" charset="0"/>
              </a:rPr>
              <a:t>; </a:t>
            </a:r>
            <a:r>
              <a:rPr lang="ru-RU" sz="2000" b="1" dirty="0">
                <a:solidFill>
                  <a:srgbClr val="92D050"/>
                </a:solidFill>
                <a:latin typeface="Calibri" pitchFamily="34" charset="0"/>
              </a:rPr>
              <a:t>2 субъединицы </a:t>
            </a:r>
            <a:r>
              <a:rPr lang="en-US" sz="2000" b="1" dirty="0">
                <a:solidFill>
                  <a:srgbClr val="92D050"/>
                </a:solidFill>
                <a:latin typeface="Calibri" pitchFamily="34" charset="0"/>
              </a:rPr>
              <a:t>ATP-</a:t>
            </a:r>
            <a:r>
              <a:rPr lang="ru-RU" sz="2000" b="1" dirty="0" err="1">
                <a:solidFill>
                  <a:srgbClr val="92D050"/>
                </a:solidFill>
                <a:latin typeface="Calibri" pitchFamily="34" charset="0"/>
              </a:rPr>
              <a:t>синтазы</a:t>
            </a:r>
            <a:r>
              <a:rPr lang="ru-RU" sz="2000" b="1" dirty="0">
                <a:solidFill>
                  <a:srgbClr val="92D050"/>
                </a:solidFill>
                <a:latin typeface="Calibri" pitchFamily="34" charset="0"/>
              </a:rPr>
              <a:t>.</a:t>
            </a:r>
          </a:p>
          <a:p>
            <a:r>
              <a:rPr lang="ru-RU" sz="2000" b="1" i="1" dirty="0">
                <a:latin typeface="Calibri" pitchFamily="34" charset="0"/>
              </a:rPr>
              <a:t>Кодирует</a:t>
            </a:r>
            <a:r>
              <a:rPr lang="ru-RU" sz="2000" b="1" dirty="0">
                <a:latin typeface="Calibri" pitchFamily="34" charset="0"/>
              </a:rPr>
              <a:t>: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большую (16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S)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и малую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(12S)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</a:rPr>
              <a:t>рибосомальную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РНК</a:t>
            </a:r>
            <a:r>
              <a:rPr lang="ru-RU" sz="2000" b="1" dirty="0">
                <a:latin typeface="Calibri" pitchFamily="34" charset="0"/>
              </a:rPr>
              <a:t>, а также 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22 типа </a:t>
            </a:r>
            <a:r>
              <a:rPr lang="ru-RU" sz="2000" b="1" dirty="0" err="1">
                <a:solidFill>
                  <a:srgbClr val="FFC000"/>
                </a:solidFill>
                <a:latin typeface="Calibri" pitchFamily="34" charset="0"/>
              </a:rPr>
              <a:t>митохондриальной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Calibri" pitchFamily="34" charset="0"/>
              </a:rPr>
              <a:t>тРНК</a:t>
            </a:r>
            <a:r>
              <a:rPr lang="ru-RU" sz="2000" b="1" dirty="0">
                <a:latin typeface="Calibri" pitchFamily="34" charset="0"/>
              </a:rPr>
              <a:t>.</a:t>
            </a:r>
          </a:p>
          <a:p>
            <a:r>
              <a:rPr lang="ru-RU" sz="2000" b="1" i="1" dirty="0" smtClean="0">
                <a:latin typeface="Calibri" pitchFamily="34" charset="0"/>
              </a:rPr>
              <a:t>   Некоторые </a:t>
            </a:r>
            <a:r>
              <a:rPr lang="ru-RU" sz="2000" b="1" i="1" dirty="0">
                <a:latin typeface="Calibri" pitchFamily="34" charset="0"/>
              </a:rPr>
              <a:t>отличия генетического кода</a:t>
            </a:r>
            <a:r>
              <a:rPr lang="ru-RU" sz="2000" b="1" dirty="0">
                <a:latin typeface="Calibri" pitchFamily="34" charset="0"/>
              </a:rPr>
              <a:t>: кодон УГА (стандартный стоп-кодон) кодирует триптофан, кодоны АГА и АГГ (стандартные кодоны для аргинина) являются стоп-кодонами. </a:t>
            </a:r>
          </a:p>
        </p:txBody>
      </p:sp>
    </p:spTree>
    <p:extLst>
      <p:ext uri="{BB962C8B-B14F-4D97-AF65-F5344CB8AC3E}">
        <p14:creationId xmlns:p14="http://schemas.microsoft.com/office/powerpoint/2010/main" val="2131856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29768" y="115888"/>
            <a:ext cx="11567160" cy="5762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Распределение функций ядерных и 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митохондриальных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 генов</a:t>
            </a:r>
          </a:p>
        </p:txBody>
      </p:sp>
      <p:pic>
        <p:nvPicPr>
          <p:cNvPr id="25602" name="Picture 2" descr="C:\Users\Кирилл\Documents\кодирование белков дых цепи ядром и митохондриями-гу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6384" y="620714"/>
            <a:ext cx="10981944" cy="6192837"/>
          </a:xfrm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735638" y="6021388"/>
            <a:ext cx="4932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Указаны ингибиторы транскрипции и трансляции для случаев ядерной </a:t>
            </a:r>
            <a:r>
              <a:rPr lang="en-US" sz="1600" b="1">
                <a:latin typeface="Calibri" pitchFamily="34" charset="0"/>
              </a:rPr>
              <a:t>(nDNA)</a:t>
            </a:r>
            <a:r>
              <a:rPr lang="ru-RU" sz="1600" b="1">
                <a:latin typeface="Calibri" pitchFamily="34" charset="0"/>
              </a:rPr>
              <a:t> и митохондриальной (</a:t>
            </a:r>
            <a:r>
              <a:rPr lang="en-US" sz="1600" b="1">
                <a:latin typeface="Calibri" pitchFamily="34" charset="0"/>
              </a:rPr>
              <a:t>mtDNA) </a:t>
            </a:r>
            <a:r>
              <a:rPr lang="ru-RU" sz="1600" b="1">
                <a:latin typeface="Calibri" pitchFamily="34" charset="0"/>
              </a:rPr>
              <a:t>ДНК.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703388" y="5445126"/>
            <a:ext cx="2646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В митохондриях – около</a:t>
            </a:r>
          </a:p>
          <a:p>
            <a:r>
              <a:rPr lang="ru-RU" b="1">
                <a:latin typeface="Calibri" pitchFamily="34" charset="0"/>
              </a:rPr>
              <a:t>900 различных типов </a:t>
            </a:r>
          </a:p>
          <a:p>
            <a:r>
              <a:rPr lang="ru-RU" b="1">
                <a:latin typeface="Calibri" pitchFamily="34" charset="0"/>
              </a:rPr>
              <a:t>белков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8040689" y="3573463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43+4+11+13+16 = 87</a:t>
            </a:r>
            <a:endParaRPr lang="ru-RU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22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981200" y="44451"/>
            <a:ext cx="8229600" cy="720725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Гетероплазмия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1746" name="Picture 2" descr="C:\Users\Кирилл\Documents\гетероплаз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193" y="620713"/>
            <a:ext cx="7503034" cy="4381500"/>
          </a:xfrm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7991855" y="765175"/>
            <a:ext cx="380695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  </a:t>
            </a:r>
            <a:r>
              <a:rPr lang="ru-RU" sz="2000" b="1" dirty="0">
                <a:latin typeface="Calibri" pitchFamily="34" charset="0"/>
              </a:rPr>
              <a:t>Если возникает мутация в </a:t>
            </a:r>
            <a:r>
              <a:rPr lang="ru-RU" sz="2000" b="1" dirty="0" err="1">
                <a:latin typeface="Calibri" pitchFamily="34" charset="0"/>
              </a:rPr>
              <a:t>мтДНК</a:t>
            </a:r>
            <a:r>
              <a:rPr lang="ru-RU" sz="2000" b="1" dirty="0">
                <a:latin typeface="Calibri" pitchFamily="34" charset="0"/>
              </a:rPr>
              <a:t>, она будет воспроизводиться во всех копиях данной конкретной </a:t>
            </a:r>
            <a:r>
              <a:rPr lang="ru-RU" sz="2000" b="1" dirty="0" err="1">
                <a:latin typeface="Calibri" pitchFamily="34" charset="0"/>
              </a:rPr>
              <a:t>мтДНК</a:t>
            </a:r>
            <a:r>
              <a:rPr lang="ru-RU" sz="2000" b="1" dirty="0">
                <a:latin typeface="Calibri" pitchFamily="34" charset="0"/>
              </a:rPr>
              <a:t>.      Однако не существует механизма распространения этой мутации по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всем молекулам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мтДНК</a:t>
            </a:r>
            <a:r>
              <a:rPr lang="ru-RU" sz="2000" b="1" dirty="0">
                <a:latin typeface="Calibri" pitchFamily="34" charset="0"/>
              </a:rPr>
              <a:t> в той же клетке (в яйцеклетке человека содержится около 100 000 молекул </a:t>
            </a:r>
            <a:r>
              <a:rPr lang="ru-RU" sz="2000" b="1" dirty="0" err="1">
                <a:latin typeface="Calibri" pitchFamily="34" charset="0"/>
              </a:rPr>
              <a:t>мтДНК</a:t>
            </a:r>
            <a:r>
              <a:rPr lang="ru-RU" sz="2000" b="1" dirty="0">
                <a:latin typeface="Calibri" pitchFamily="34" charset="0"/>
              </a:rPr>
              <a:t>).   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75488" y="5013325"/>
            <a:ext cx="114025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 Таким образом,  когда клетка, содержащая смесь нормальных и мутантных молекул </a:t>
            </a:r>
            <a:r>
              <a:rPr lang="ru-RU" b="1" dirty="0" err="1">
                <a:latin typeface="Calibri" pitchFamily="34" charset="0"/>
              </a:rPr>
              <a:t>мтДНК</a:t>
            </a:r>
            <a:r>
              <a:rPr lang="ru-RU" b="1" dirty="0">
                <a:latin typeface="Calibri" pitchFamily="34" charset="0"/>
              </a:rPr>
              <a:t>, делится , дочерние клетки получают </a:t>
            </a:r>
            <a:r>
              <a:rPr lang="ru-RU" b="1" i="1" dirty="0">
                <a:latin typeface="Calibri" pitchFamily="34" charset="0"/>
              </a:rPr>
              <a:t>случайную</a:t>
            </a:r>
            <a:r>
              <a:rPr lang="ru-RU" b="1" dirty="0">
                <a:latin typeface="Calibri" pitchFamily="34" charset="0"/>
              </a:rPr>
              <a:t> смесь таких митохондрий. Возникает </a:t>
            </a:r>
            <a:r>
              <a:rPr lang="ru-RU" b="1" dirty="0" err="1">
                <a:solidFill>
                  <a:srgbClr val="FF0000"/>
                </a:solidFill>
                <a:latin typeface="Calibri" pitchFamily="34" charset="0"/>
              </a:rPr>
              <a:t>гетероплазмия</a:t>
            </a:r>
            <a:r>
              <a:rPr lang="ru-RU" b="1" dirty="0">
                <a:latin typeface="Calibri" pitchFamily="34" charset="0"/>
              </a:rPr>
              <a:t> – генетическая гетерогенность популяции митохондрий у конкретного индивидуума. Может оказаться, что у некоторых больных </a:t>
            </a:r>
            <a:r>
              <a:rPr lang="ru-RU" b="1" dirty="0" err="1">
                <a:latin typeface="Calibri" pitchFamily="34" charset="0"/>
              </a:rPr>
              <a:t>мтДНК</a:t>
            </a:r>
            <a:r>
              <a:rPr lang="ru-RU" b="1" dirty="0">
                <a:latin typeface="Calibri" pitchFamily="34" charset="0"/>
              </a:rPr>
              <a:t> будет состоять целиком из мутантной ДНК (</a:t>
            </a:r>
            <a:r>
              <a:rPr lang="ru-RU" b="1" dirty="0" err="1">
                <a:solidFill>
                  <a:srgbClr val="FF0000"/>
                </a:solidFill>
                <a:latin typeface="Calibri" pitchFamily="34" charset="0"/>
              </a:rPr>
              <a:t>гомоплазмия</a:t>
            </a:r>
            <a:r>
              <a:rPr lang="ru-RU" b="1" dirty="0">
                <a:latin typeface="Calibri" pitchFamily="34" charset="0"/>
              </a:rPr>
              <a:t>). Количество мутантной </a:t>
            </a:r>
            <a:r>
              <a:rPr lang="ru-RU" b="1" dirty="0" err="1">
                <a:latin typeface="Calibri" pitchFamily="34" charset="0"/>
              </a:rPr>
              <a:t>мтДНК</a:t>
            </a:r>
            <a:r>
              <a:rPr lang="ru-RU" b="1" dirty="0">
                <a:latin typeface="Calibri" pitchFamily="34" charset="0"/>
              </a:rPr>
              <a:t> обычно коррелирует с тяжестью заболевания. </a:t>
            </a:r>
          </a:p>
        </p:txBody>
      </p:sp>
    </p:spTree>
    <p:extLst>
      <p:ext uri="{BB962C8B-B14F-4D97-AF65-F5344CB8AC3E}">
        <p14:creationId xmlns:p14="http://schemas.microsoft.com/office/powerpoint/2010/main" val="1047526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8321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Резюме: генотип и фенотип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667512"/>
            <a:ext cx="2170176" cy="2560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3697747"/>
            <a:ext cx="3361944" cy="2697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3272" y="3328415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Генотип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6464" y="6395227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Фенотип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00144" y="923544"/>
            <a:ext cx="75133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Генотип</a:t>
            </a:r>
            <a:r>
              <a:rPr lang="ru-RU" sz="2000" b="1" dirty="0" smtClean="0"/>
              <a:t> – совокупность всех </a:t>
            </a:r>
            <a:r>
              <a:rPr lang="ru-RU" sz="2000" b="1" dirty="0"/>
              <a:t>г</a:t>
            </a:r>
            <a:r>
              <a:rPr lang="ru-RU" sz="2000" b="1" dirty="0" smtClean="0"/>
              <a:t>енов организма. Он характеризуем данный организм, а не вид ( в этом случае используется термин генофонд).</a:t>
            </a:r>
          </a:p>
          <a:p>
            <a:r>
              <a:rPr lang="ru-RU" sz="2000" b="1" dirty="0" smtClean="0"/>
              <a:t>     Генотип вместе с факторами внешней среды определяют фенотип организма.</a:t>
            </a:r>
          </a:p>
          <a:p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Фенотип</a:t>
            </a:r>
            <a:r>
              <a:rPr lang="ru-RU" sz="2000" b="1" dirty="0" smtClean="0"/>
              <a:t> – совокупность всех внутренних и внешних признаков организма, которые являются результатом взаимодействия генотипа особи и среды обитания этой особи.</a:t>
            </a:r>
          </a:p>
          <a:p>
            <a:r>
              <a:rPr lang="ru-RU" sz="2000" b="1" dirty="0" smtClean="0"/>
              <a:t>     Фенотипическая экспрессия генов (их проявление) не всегда полностью соответствует генотипу.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Доля организмов, у которых не проявляется предполагаемый фенотип, показывает </a:t>
            </a:r>
            <a:r>
              <a:rPr lang="ru-RU" sz="2000" b="1" dirty="0" smtClean="0">
                <a:solidFill>
                  <a:srgbClr val="0070C0"/>
                </a:solidFill>
              </a:rPr>
              <a:t>пенетрантность</a:t>
            </a:r>
            <a:r>
              <a:rPr lang="ru-RU" sz="2000" b="1" dirty="0" smtClean="0"/>
              <a:t> мутантного гена.</a:t>
            </a:r>
          </a:p>
          <a:p>
            <a:r>
              <a:rPr lang="ru-RU" sz="2000" b="1" dirty="0" smtClean="0"/>
              <a:t>     Кроме того, фенотип может изменяться под влияния температуры окружающей среды и других факторов (</a:t>
            </a:r>
            <a:r>
              <a:rPr lang="ru-RU" sz="2000" b="1" dirty="0" smtClean="0">
                <a:solidFill>
                  <a:srgbClr val="00B050"/>
                </a:solidFill>
              </a:rPr>
              <a:t>экспрессивность</a:t>
            </a:r>
            <a:r>
              <a:rPr lang="ru-RU" sz="2000" b="1" dirty="0" smtClean="0"/>
              <a:t>).</a:t>
            </a:r>
          </a:p>
          <a:p>
            <a:r>
              <a:rPr lang="ru-RU" sz="2000" b="1" dirty="0" smtClean="0"/>
              <a:t>     Профиль экспрессии генов может меняться в течение жизни организма (пример </a:t>
            </a:r>
            <a:r>
              <a:rPr lang="ru-RU" sz="2000" b="1" dirty="0" err="1" smtClean="0">
                <a:solidFill>
                  <a:srgbClr val="7030A0"/>
                </a:solidFill>
              </a:rPr>
              <a:t>антисипации</a:t>
            </a:r>
            <a:r>
              <a:rPr lang="ru-RU" sz="2000" b="1" dirty="0" smtClean="0"/>
              <a:t>).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44" y="1942100"/>
            <a:ext cx="1319784" cy="12600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5496" y="1271016"/>
            <a:ext cx="1374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яДНК</a:t>
            </a:r>
            <a:r>
              <a:rPr lang="ru-RU" sz="1400" b="1" dirty="0" smtClean="0"/>
              <a:t> + </a:t>
            </a:r>
            <a:r>
              <a:rPr lang="ru-RU" sz="1400" b="1" dirty="0" err="1" smtClean="0"/>
              <a:t>мтДНК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8558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8595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Инбридинг – близкородственное скрещивание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4" y="932688"/>
            <a:ext cx="6893814" cy="5714999"/>
          </a:xfrm>
        </p:spPr>
      </p:pic>
      <p:sp>
        <p:nvSpPr>
          <p:cNvPr id="5" name="TextBox 4"/>
          <p:cNvSpPr txBox="1"/>
          <p:nvPr/>
        </p:nvSpPr>
        <p:spPr>
          <a:xfrm>
            <a:off x="7406640" y="1399032"/>
            <a:ext cx="4553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Инбридинг</a:t>
            </a:r>
            <a:r>
              <a:rPr lang="ru-RU" sz="2000" b="1" dirty="0" smtClean="0"/>
              <a:t> – близкородственное скрещивание. С каждым новым поколением увеличивается частота гомозиготных носителей патологического </a:t>
            </a:r>
            <a:r>
              <a:rPr lang="ru-RU" sz="2000" b="1" dirty="0" err="1" smtClean="0"/>
              <a:t>аллеля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   В результате близкородственных браков («кровосмешения») происходит </a:t>
            </a:r>
            <a:r>
              <a:rPr lang="ru-RU" sz="2000" b="1" dirty="0" smtClean="0">
                <a:solidFill>
                  <a:srgbClr val="FF0000"/>
                </a:solidFill>
              </a:rPr>
              <a:t>инбредная депрессия </a:t>
            </a:r>
            <a:r>
              <a:rPr lang="ru-RU" sz="2000" b="1" dirty="0" smtClean="0"/>
              <a:t>- снижается продолжительность жизни, способность иметь детей, уровень интеллекта, появляются аномалии физического развития.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584" y="1042416"/>
            <a:ext cx="1700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Дедушка – </a:t>
            </a:r>
            <a:r>
              <a:rPr lang="ru-RU" sz="1400" b="1" i="1" dirty="0" smtClean="0"/>
              <a:t>гетерозиготный</a:t>
            </a:r>
            <a:r>
              <a:rPr lang="ru-RU" sz="1400" b="1" dirty="0" smtClean="0"/>
              <a:t> носитель патологического </a:t>
            </a:r>
            <a:r>
              <a:rPr lang="ru-RU" sz="1400" b="1" dirty="0" err="1" smtClean="0"/>
              <a:t>аллеля</a:t>
            </a:r>
            <a:r>
              <a:rPr lang="ru-RU" sz="1400" b="1" dirty="0" smtClean="0"/>
              <a:t>. </a:t>
            </a:r>
            <a:endParaRPr lang="ru-RU" sz="14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447038" y="1627191"/>
            <a:ext cx="412242" cy="1554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82312" y="5870448"/>
            <a:ext cx="4828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Дети, родившиеся от брака двоюродных братьев/сестер – стали </a:t>
            </a:r>
            <a:r>
              <a:rPr lang="ru-RU" b="1" i="1" dirty="0" smtClean="0"/>
              <a:t>гомозиготными</a:t>
            </a:r>
            <a:r>
              <a:rPr lang="ru-RU" b="1" dirty="0" smtClean="0"/>
              <a:t> носителями патологического </a:t>
            </a:r>
            <a:r>
              <a:rPr lang="ru-RU" b="1" dirty="0" err="1" smtClean="0"/>
              <a:t>аллеля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98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713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Физическое вырождение в результате инбридинга (инцеста)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667513"/>
            <a:ext cx="6592824" cy="5833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4" y="4046219"/>
            <a:ext cx="3842767" cy="1897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2632" y="804672"/>
            <a:ext cx="4602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Инбредная депрессия возникает в результате скрещивания внутри небольшой популяции.</a:t>
            </a:r>
          </a:p>
          <a:p>
            <a:r>
              <a:rPr lang="ru-RU" b="1" dirty="0" smtClean="0"/>
              <a:t>   Пример: вымирание испанской династии Габсбургов. Последний представитель этой династии, король Испании Карл </a:t>
            </a:r>
            <a:r>
              <a:rPr lang="en-US" b="1" dirty="0" smtClean="0"/>
              <a:t>II,</a:t>
            </a:r>
            <a:r>
              <a:rPr lang="ru-RU" b="1" dirty="0" smtClean="0"/>
              <a:t> страдал слабоумием, импотенцией, эпилепсией и физическими уродствами.</a:t>
            </a:r>
          </a:p>
          <a:p>
            <a:r>
              <a:rPr lang="ru-RU" b="1" dirty="0" smtClean="0"/>
              <a:t>   «</a:t>
            </a:r>
            <a:r>
              <a:rPr lang="ru-RU" b="1" dirty="0" err="1" smtClean="0">
                <a:solidFill>
                  <a:srgbClr val="FF0000"/>
                </a:solidFill>
              </a:rPr>
              <a:t>Габсбургская</a:t>
            </a:r>
            <a:r>
              <a:rPr lang="ru-RU" b="1" dirty="0" smtClean="0">
                <a:solidFill>
                  <a:srgbClr val="FF0000"/>
                </a:solidFill>
              </a:rPr>
              <a:t> челюсть</a:t>
            </a:r>
            <a:r>
              <a:rPr lang="ru-RU" b="1" dirty="0" smtClean="0"/>
              <a:t>» – аномалия нижней части лица в результате инцеста на протяжении многих поколений.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16168" y="6501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31584" y="6099048"/>
            <a:ext cx="128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 Карл </a:t>
            </a:r>
            <a:r>
              <a:rPr lang="en-US" b="1" dirty="0" smtClean="0"/>
              <a:t>II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87184" y="6099048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Карл</a:t>
            </a:r>
            <a:r>
              <a:rPr lang="en-US" b="1" dirty="0" smtClean="0"/>
              <a:t> V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9056" y="6099048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r>
              <a:rPr lang="ru-RU" b="1" dirty="0" smtClean="0"/>
              <a:t>. Филипп</a:t>
            </a:r>
            <a:r>
              <a:rPr lang="en-US" b="1" dirty="0" smtClean="0"/>
              <a:t> IV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234440" y="5943600"/>
            <a:ext cx="978408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38200" y="5943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</a:t>
            </a:r>
            <a:endParaRPr lang="ru-RU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200800" y="4846319"/>
            <a:ext cx="797108" cy="340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8952" y="4846319"/>
            <a:ext cx="44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</a:t>
            </a:r>
            <a:endParaRPr lang="ru-RU" b="1" dirty="0"/>
          </a:p>
        </p:txBody>
      </p:sp>
      <p:sp>
        <p:nvSpPr>
          <p:cNvPr id="15" name="Стрелка вправо 14"/>
          <p:cNvSpPr/>
          <p:nvPr/>
        </p:nvSpPr>
        <p:spPr>
          <a:xfrm rot="3311088">
            <a:off x="571920" y="1691722"/>
            <a:ext cx="794116" cy="329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48056" y="1143000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458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Хромосомный набор человека - кариотип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731520"/>
            <a:ext cx="5635752" cy="589787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64" y="731520"/>
            <a:ext cx="6031991" cy="5733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29217" y="6528816"/>
            <a:ext cx="2148838" cy="265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Половые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076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Занятие 6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10433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6492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Карты половых хромосом человека: Х и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Y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04088"/>
            <a:ext cx="6126480" cy="5998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5" y="704088"/>
            <a:ext cx="5559552" cy="59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9784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Рекомбинация Х- и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Y-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хромосом человека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24" y="1005841"/>
            <a:ext cx="5547360" cy="5705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8280" y="1152144"/>
            <a:ext cx="2715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</a:t>
            </a:r>
            <a:r>
              <a:rPr lang="ru-RU" sz="1400" b="1" dirty="0" err="1" smtClean="0"/>
              <a:t>Голандрические</a:t>
            </a:r>
            <a:r>
              <a:rPr lang="ru-RU" sz="1400" b="1" dirty="0" smtClean="0"/>
              <a:t> признаки – признаки, детерминируемые генами негомологичного участка </a:t>
            </a:r>
            <a:r>
              <a:rPr lang="en-US" sz="1400" b="1" dirty="0" smtClean="0"/>
              <a:t>Y-</a:t>
            </a:r>
            <a:r>
              <a:rPr lang="ru-RU" sz="1400" b="1" dirty="0" smtClean="0"/>
              <a:t>хромосомы.   Передаются только от отца к сыну с вероятностью 100%.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552176" y="3941064"/>
            <a:ext cx="1261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См. далее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005841"/>
            <a:ext cx="11079480" cy="5171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   Х- и </a:t>
            </a:r>
            <a:r>
              <a:rPr lang="en-US" sz="1800" b="1" dirty="0" smtClean="0"/>
              <a:t>Y-</a:t>
            </a:r>
            <a:r>
              <a:rPr lang="ru-RU" sz="1800" b="1" dirty="0" smtClean="0"/>
              <a:t>хромосомы не могут</a:t>
            </a:r>
          </a:p>
          <a:p>
            <a:pPr marL="0" indent="0">
              <a:buNone/>
            </a:pPr>
            <a:r>
              <a:rPr lang="ru-RU" sz="1800" b="1" dirty="0" err="1" smtClean="0"/>
              <a:t>рекомбинировать</a:t>
            </a:r>
            <a:r>
              <a:rPr lang="ru-RU" sz="1800" b="1" dirty="0" smtClean="0"/>
              <a:t> друг с другом, за исключением </a:t>
            </a:r>
          </a:p>
          <a:p>
            <a:pPr marL="0" indent="0">
              <a:buNone/>
            </a:pPr>
            <a:r>
              <a:rPr lang="ru-RU" sz="1800" b="1" dirty="0" smtClean="0"/>
              <a:t>небольших областей на концевых участках (</a:t>
            </a:r>
            <a:r>
              <a:rPr lang="ru-RU" sz="1800" b="1" dirty="0" err="1" smtClean="0"/>
              <a:t>теломерах</a:t>
            </a:r>
            <a:r>
              <a:rPr lang="ru-RU" sz="1800" b="1" dirty="0" smtClean="0"/>
              <a:t>).</a:t>
            </a:r>
          </a:p>
          <a:p>
            <a:pPr marL="0" indent="0">
              <a:buNone/>
            </a:pPr>
            <a:r>
              <a:rPr lang="ru-RU" sz="1800" b="1" dirty="0" smtClean="0"/>
              <a:t>Это так называемые </a:t>
            </a:r>
            <a:r>
              <a:rPr lang="ru-RU" sz="1800" b="1" dirty="0" err="1" smtClean="0"/>
              <a:t>псевдоаутосомные</a:t>
            </a:r>
            <a:r>
              <a:rPr lang="ru-RU" sz="1800" b="1" dirty="0" smtClean="0"/>
              <a:t> участки (</a:t>
            </a:r>
            <a:r>
              <a:rPr lang="en-US" sz="1800" b="1" dirty="0" smtClean="0"/>
              <a:t>PAR).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Они представляют собой сохранившиеся в ходе</a:t>
            </a:r>
          </a:p>
          <a:p>
            <a:pPr marL="0" indent="0">
              <a:buNone/>
            </a:pPr>
            <a:r>
              <a:rPr lang="ru-RU" sz="1800" b="1" dirty="0"/>
              <a:t>э</a:t>
            </a:r>
            <a:r>
              <a:rPr lang="ru-RU" sz="1800" b="1" dirty="0" smtClean="0"/>
              <a:t>волюции гомологичные области хромосом.</a:t>
            </a:r>
            <a:endParaRPr lang="en-US" sz="1800" b="1" dirty="0" smtClean="0"/>
          </a:p>
          <a:p>
            <a:pPr marL="0" indent="0">
              <a:buNone/>
            </a:pPr>
            <a:endParaRPr lang="ru-RU" sz="1800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7" y="3300984"/>
            <a:ext cx="2871216" cy="34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8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8503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SRY-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 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sex determining region Y)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813816"/>
            <a:ext cx="7607808" cy="5760719"/>
          </a:xfrm>
        </p:spPr>
      </p:pic>
      <p:sp>
        <p:nvSpPr>
          <p:cNvPr id="5" name="TextBox 4"/>
          <p:cNvSpPr txBox="1"/>
          <p:nvPr/>
        </p:nvSpPr>
        <p:spPr>
          <a:xfrm>
            <a:off x="7854696" y="813816"/>
            <a:ext cx="4242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На коротком плече</a:t>
            </a:r>
            <a:r>
              <a:rPr lang="en-US" sz="2000" b="1" dirty="0" smtClean="0"/>
              <a:t> Y-</a:t>
            </a:r>
            <a:r>
              <a:rPr lang="ru-RU" sz="2000" b="1" dirty="0" smtClean="0"/>
              <a:t>хромосомы находится ген </a:t>
            </a:r>
            <a:r>
              <a:rPr lang="en-US" sz="2000" b="1" dirty="0" smtClean="0"/>
              <a:t>SRY (sex determining region </a:t>
            </a:r>
            <a:r>
              <a:rPr lang="ru-RU" sz="2000" b="1" dirty="0" smtClean="0"/>
              <a:t>Н). </a:t>
            </a:r>
            <a:r>
              <a:rPr lang="ru-RU" sz="2000" b="1" dirty="0"/>
              <a:t>Г</a:t>
            </a:r>
            <a:r>
              <a:rPr lang="ru-RU" sz="2000" b="1" dirty="0" smtClean="0"/>
              <a:t>ен (897 </a:t>
            </a:r>
            <a:r>
              <a:rPr lang="ru-RU" sz="2000" b="1" dirty="0" err="1" smtClean="0"/>
              <a:t>п.н</a:t>
            </a:r>
            <a:r>
              <a:rPr lang="ru-RU" sz="2000" b="1" dirty="0" smtClean="0"/>
              <a:t>.) не содержит </a:t>
            </a:r>
            <a:r>
              <a:rPr lang="ru-RU" sz="2000" b="1" dirty="0" err="1" smtClean="0"/>
              <a:t>интронов</a:t>
            </a:r>
            <a:r>
              <a:rPr lang="ru-RU" sz="2000" b="1" dirty="0" smtClean="0"/>
              <a:t> и кодирует т.наз. фактор развития семенников (</a:t>
            </a:r>
            <a:r>
              <a:rPr lang="en-US" sz="2000" b="1" dirty="0" smtClean="0"/>
              <a:t>testis-determining factor).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r>
              <a:rPr lang="ru-RU" sz="2000" b="1" dirty="0" smtClean="0"/>
              <a:t>Этот ген определяет развитие организма по мужскому типу. 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16" y="3527155"/>
            <a:ext cx="1975104" cy="3047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7360" y="6217920"/>
            <a:ext cx="446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PAR 1 </a:t>
            </a:r>
            <a:r>
              <a:rPr lang="ru-RU" sz="1400" b="1" dirty="0" smtClean="0"/>
              <a:t>и </a:t>
            </a:r>
            <a:r>
              <a:rPr lang="en-US" sz="1400" b="1" dirty="0" smtClean="0"/>
              <a:t>PAR2 - </a:t>
            </a:r>
            <a:r>
              <a:rPr lang="ru-RU" sz="1400" b="1" dirty="0" err="1" smtClean="0"/>
              <a:t>псевдоаутосомные</a:t>
            </a:r>
            <a:r>
              <a:rPr lang="ru-RU" sz="1400" b="1" dirty="0" smtClean="0"/>
              <a:t> области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0913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9326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Y-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хромосомный Адам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" y="932688"/>
            <a:ext cx="3253740" cy="5504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1001268"/>
            <a:ext cx="5027869" cy="5504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0224" y="1069848"/>
            <a:ext cx="3291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800" b="1" dirty="0" smtClean="0"/>
              <a:t>Для</a:t>
            </a:r>
            <a:r>
              <a:rPr lang="en-US" sz="2800" b="1" dirty="0" smtClean="0"/>
              <a:t> Y-</a:t>
            </a:r>
            <a:r>
              <a:rPr lang="ru-RU" sz="2800" b="1" dirty="0" smtClean="0"/>
              <a:t>хромосомы характерна низкая степень мутаций (в отличие от </a:t>
            </a:r>
            <a:r>
              <a:rPr lang="ru-RU" sz="2800" b="1" dirty="0" err="1" smtClean="0"/>
              <a:t>мтДНК</a:t>
            </a:r>
            <a:r>
              <a:rPr lang="ru-RU" sz="2800" b="1" dirty="0" smtClean="0"/>
              <a:t>), что затрудняет анализ ее полиморфизма.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Как следствие: снижение точности оценки возраста</a:t>
            </a:r>
            <a:r>
              <a:rPr lang="en-US" sz="2800" b="1" dirty="0" smtClean="0"/>
              <a:t> Y-</a:t>
            </a:r>
            <a:r>
              <a:rPr lang="ru-RU" sz="2800" b="1" dirty="0" smtClean="0"/>
              <a:t>Адама. 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1893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Наследование признаков, сцепленных  с полом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672"/>
            <a:ext cx="5809348" cy="570585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2" y="877824"/>
            <a:ext cx="6245352" cy="5779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0216" y="4983480"/>
            <a:ext cx="215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Избыточный рост волос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2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Наследование гемофилии у потомков английской королевы Виктории  (Х-сцепленный признак)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950976"/>
            <a:ext cx="9025128" cy="5742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52" y="950976"/>
            <a:ext cx="2596896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5752" y="4800600"/>
            <a:ext cx="2596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Гемофилия типа А</a:t>
            </a:r>
            <a:r>
              <a:rPr lang="ru-RU" b="1" dirty="0" smtClean="0"/>
              <a:t>: рецессивный аллель Х-хромосомы.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dirty="0"/>
              <a:t>Д</a:t>
            </a:r>
            <a:r>
              <a:rPr lang="ru-RU" b="1" dirty="0" smtClean="0"/>
              <a:t>ефект синтеза фактора </a:t>
            </a:r>
            <a:r>
              <a:rPr lang="en-US" b="1" dirty="0" smtClean="0"/>
              <a:t>VIII </a:t>
            </a:r>
            <a:r>
              <a:rPr lang="ru-RU" b="1" dirty="0" smtClean="0"/>
              <a:t>системы свертывания крови.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118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2119</Words>
  <Application>Microsoft Office PowerPoint</Application>
  <PresentationFormat>Широкоэкранный</PresentationFormat>
  <Paragraphs>148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Занятие 6</vt:lpstr>
      <vt:lpstr>Неменделевское наследование</vt:lpstr>
      <vt:lpstr>Хромосомный набор человека - кариотип</vt:lpstr>
      <vt:lpstr>Карты половых хромосом человека: Х и Y</vt:lpstr>
      <vt:lpstr>Рекомбинация Х- и Y-хромосом человека</vt:lpstr>
      <vt:lpstr>SRY-ген (sex determining region Y)</vt:lpstr>
      <vt:lpstr>Y-хромосомный Адам</vt:lpstr>
      <vt:lpstr>Наследование признаков, сцепленных  с полом</vt:lpstr>
      <vt:lpstr>Наследование гемофилии у потомков английской королевы Виктории  (Х-сцепленный признак)</vt:lpstr>
      <vt:lpstr>Гомология (общее эволюционное происхождение) фактора VIII свертывания крови и других белков</vt:lpstr>
      <vt:lpstr>Наследование, связанное с Х- и Y-хромосомой</vt:lpstr>
      <vt:lpstr>Цветовая слепота: Х-сцепленное наследование</vt:lpstr>
      <vt:lpstr>Полигенное наследование</vt:lpstr>
      <vt:lpstr>Эпистаз</vt:lpstr>
      <vt:lpstr>Нарушение принципа «один ген → один признак» (синдром Марфана)</vt:lpstr>
      <vt:lpstr> Плейотропия</vt:lpstr>
      <vt:lpstr>Еще пример экспрессии единственного гена с множественными фенотипическими эффектами</vt:lpstr>
      <vt:lpstr>Пенетрантность</vt:lpstr>
      <vt:lpstr> Экспрессивность</vt:lpstr>
      <vt:lpstr> Антисипация (опережение)</vt:lpstr>
      <vt:lpstr>Цитоплазматическое наследование (фенотип определяется  также внеядерными генами)</vt:lpstr>
      <vt:lpstr>«Митохондриальная африканская Ева»</vt:lpstr>
      <vt:lpstr>Изучение внеядерной наследственности значительно сложнее анализа признаков, наследуемых по Менделю</vt:lpstr>
      <vt:lpstr>Митохондриальная ДНК человека</vt:lpstr>
      <vt:lpstr>Распределение функций ядерных и митохондриальных генов</vt:lpstr>
      <vt:lpstr>Гетероплазмия</vt:lpstr>
      <vt:lpstr>Резюме: генотип и фенотип</vt:lpstr>
      <vt:lpstr>Инбридинг – близкородственное скрещивание</vt:lpstr>
      <vt:lpstr>Физическое вырождение в результате инбридинга (инцеста)</vt:lpstr>
      <vt:lpstr>Занятие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6</dc:title>
  <dc:creator>Кирилл</dc:creator>
  <cp:lastModifiedBy>Кирилл</cp:lastModifiedBy>
  <cp:revision>74</cp:revision>
  <dcterms:created xsi:type="dcterms:W3CDTF">2021-07-18T03:52:37Z</dcterms:created>
  <dcterms:modified xsi:type="dcterms:W3CDTF">2021-12-19T16:58:16Z</dcterms:modified>
</cp:coreProperties>
</file>