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334" r:id="rId3"/>
    <p:sldId id="306" r:id="rId4"/>
    <p:sldId id="308" r:id="rId5"/>
    <p:sldId id="335" r:id="rId6"/>
    <p:sldId id="336" r:id="rId7"/>
    <p:sldId id="307" r:id="rId8"/>
    <p:sldId id="313" r:id="rId9"/>
    <p:sldId id="294" r:id="rId10"/>
    <p:sldId id="258" r:id="rId11"/>
    <p:sldId id="259" r:id="rId12"/>
    <p:sldId id="316" r:id="rId13"/>
    <p:sldId id="319" r:id="rId14"/>
    <p:sldId id="318" r:id="rId15"/>
    <p:sldId id="260" r:id="rId16"/>
    <p:sldId id="261" r:id="rId17"/>
    <p:sldId id="262" r:id="rId18"/>
    <p:sldId id="321" r:id="rId19"/>
    <p:sldId id="320" r:id="rId20"/>
    <p:sldId id="263" r:id="rId21"/>
    <p:sldId id="333" r:id="rId22"/>
    <p:sldId id="322" r:id="rId23"/>
    <p:sldId id="323" r:id="rId24"/>
    <p:sldId id="337" r:id="rId25"/>
    <p:sldId id="264" r:id="rId26"/>
    <p:sldId id="265" r:id="rId27"/>
    <p:sldId id="266" r:id="rId28"/>
    <p:sldId id="330" r:id="rId29"/>
    <p:sldId id="28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1B7F-A31C-48F1-90DA-EDE0EB1BEFB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5DF4C-5452-4CCB-B36F-DF4E58911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7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3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2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4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5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9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0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4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1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1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3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7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0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5"/>
            <a:ext cx="9144000" cy="54864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Лекция 12б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441938"/>
            <a:ext cx="9144000" cy="38158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040" y="6035040"/>
            <a:ext cx="1187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Петр Леонидович </a:t>
            </a:r>
            <a:r>
              <a:rPr lang="ru-RU" sz="2400" b="1" dirty="0" err="1" smtClean="0"/>
              <a:t>Капица</a:t>
            </a:r>
            <a:r>
              <a:rPr lang="ru-RU" sz="2400" b="1" dirty="0" smtClean="0"/>
              <a:t>: «Ничто не мешает человеку завтра быть умнее, чем вчера»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49808"/>
            <a:ext cx="7168896" cy="51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6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5049"/>
            <a:ext cx="11271738" cy="2303951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latin typeface="+mn-lt"/>
              </a:rPr>
              <a:t>«Биоэнергетика (биологическая энергетика) – есть совокупность процессов преобразования энергии внешних ресурсов в биологически полезную работу живых систем, а также раздел биологии, изучающий эти процессы» 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981200" y="6741367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C:\Users\Кирилл\Documents\Скулаче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31" y="3686275"/>
            <a:ext cx="31683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223" y="3587262"/>
            <a:ext cx="4422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Владимир Петрович Скулачев </a:t>
            </a:r>
            <a:r>
              <a:rPr lang="ru-RU" sz="2000" b="1" dirty="0"/>
              <a:t>– академик РАН. </a:t>
            </a:r>
          </a:p>
          <a:p>
            <a:r>
              <a:rPr lang="ru-RU" sz="2000" b="1" dirty="0"/>
              <a:t>Один из ведущих специалистов в мире по </a:t>
            </a:r>
          </a:p>
          <a:p>
            <a:r>
              <a:rPr lang="ru-RU" sz="2000" b="1" dirty="0"/>
              <a:t>вопросам биоэнергетики. Имеет самый высокий</a:t>
            </a:r>
          </a:p>
          <a:p>
            <a:r>
              <a:rPr lang="ru-RU" sz="2000" b="1" dirty="0"/>
              <a:t>индекс цитирования среди всех биологов,</a:t>
            </a:r>
          </a:p>
          <a:p>
            <a:r>
              <a:rPr lang="ru-RU" sz="2000" b="1" dirty="0"/>
              <a:t>работающих в России.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3931" y="87923"/>
            <a:ext cx="466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</a:rPr>
              <a:t>БИОЭНЕРГЕТИКА-1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6023" y="3587262"/>
            <a:ext cx="42466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История жизни на Земле – это история взаимодействия живых систем </a:t>
            </a:r>
            <a:r>
              <a:rPr lang="ru-RU" b="1" dirty="0" smtClean="0">
                <a:solidFill>
                  <a:srgbClr val="00B050"/>
                </a:solidFill>
              </a:rPr>
              <a:t>не только с информацией, но и с энергией.</a:t>
            </a:r>
          </a:p>
          <a:p>
            <a:r>
              <a:rPr lang="ru-RU" b="1" dirty="0" smtClean="0"/>
              <a:t>     Сводить все биологические явления исключительно к информационным процессам – все равно, что сводить всю историю Европы к биографиям королевских особ.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0606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n-lt"/>
              </a:rPr>
              <a:t>БИОЭНЕРГЕТИКА-2</a:t>
            </a:r>
          </a:p>
        </p:txBody>
      </p:sp>
      <p:pic>
        <p:nvPicPr>
          <p:cNvPr id="3074" name="Picture 2" descr="H:\БИОЭНЕРГЕТИКА (МАТЕРИАЛЫ К НОВОМУ КУРСУ)\ФОТОСИНТЕЗ-Материалы\Efraim_Racker_Cornell_University_Libra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3429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692" y="838200"/>
            <a:ext cx="6125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« Те, кто не запутались окончательно, просто не до конца понимают эту проблему»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1285" y="6024266"/>
            <a:ext cx="36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      </a:t>
            </a:r>
            <a:r>
              <a:rPr lang="en-US" sz="2800" b="1" dirty="0" err="1"/>
              <a:t>Efraim</a:t>
            </a:r>
            <a:r>
              <a:rPr lang="en-US" sz="2800" b="1" dirty="0"/>
              <a:t> </a:t>
            </a:r>
            <a:r>
              <a:rPr lang="en-US" sz="2800" b="1" dirty="0" err="1"/>
              <a:t>Racker</a:t>
            </a:r>
            <a:endParaRPr lang="ru-RU" sz="2800" b="1" dirty="0"/>
          </a:p>
        </p:txBody>
      </p:sp>
      <p:pic>
        <p:nvPicPr>
          <p:cNvPr id="3075" name="Picture 3" descr="H:\БИОЭНЕРГЕТИКА (МАТЕРИАЛЫ К НОВОМУ КУРСУ)\atp-syntas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54" y="2127738"/>
            <a:ext cx="4290646" cy="456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0400" y="556260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Гигант биоэнергетики</a:t>
            </a:r>
          </a:p>
        </p:txBody>
      </p:sp>
    </p:spTree>
    <p:extLst>
      <p:ext uri="{BB962C8B-B14F-4D97-AF65-F5344CB8AC3E}">
        <p14:creationId xmlns:p14="http://schemas.microsoft.com/office/powerpoint/2010/main" val="4074680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5852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Место биоэнергетики в классификации наук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658368"/>
            <a:ext cx="11695176" cy="551859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Биоэнергетика является разделом термодинамики, поскольку все живые организмы полностью подчиняются законам этой науки.</a:t>
            </a:r>
          </a:p>
          <a:p>
            <a:r>
              <a:rPr lang="ru-RU" sz="2000" b="1" dirty="0" smtClean="0"/>
              <a:t>Термодинамика изучает переходы энергии из одной формы в другую, энергетические эффекты физико-химических процессов и возможность самопроизвольного протекания этих процессов.</a:t>
            </a:r>
          </a:p>
          <a:p>
            <a:r>
              <a:rPr lang="ru-RU" sz="2000" b="1" dirty="0" smtClean="0"/>
              <a:t>Термодинамика </a:t>
            </a:r>
            <a:r>
              <a:rPr lang="ru-RU" sz="2000" b="1" dirty="0" smtClean="0">
                <a:solidFill>
                  <a:srgbClr val="FF0000"/>
                </a:solidFill>
              </a:rPr>
              <a:t>не применима </a:t>
            </a:r>
            <a:r>
              <a:rPr lang="ru-RU" sz="2000" b="1" dirty="0" smtClean="0"/>
              <a:t>к отдельным атомам или молекулам, а рассматривает только системы, состоящие из очень большого числа компонентов («макроскопические системы»). </a:t>
            </a:r>
            <a:r>
              <a:rPr lang="ru-RU" sz="2000" b="1" dirty="0"/>
              <a:t>Д</a:t>
            </a:r>
            <a:r>
              <a:rPr lang="ru-RU" sz="2000" b="1" dirty="0" smtClean="0"/>
              <a:t>ля описания именно таких систем вводятся макроскопические параметры: температура, давление, плотность, концентрация компонентов и др.).</a:t>
            </a:r>
          </a:p>
          <a:p>
            <a:r>
              <a:rPr lang="ru-RU" sz="2000" b="1" dirty="0" smtClean="0"/>
              <a:t>Свойства  больших совокупностей (ансамблей) компонентов таких систем принципиально не может быть сведено к описанию поведения отдельных компонентов.</a:t>
            </a:r>
          </a:p>
          <a:p>
            <a:r>
              <a:rPr lang="ru-RU" sz="2000" b="1" dirty="0" smtClean="0"/>
              <a:t>Пример: 1) Закон Ньютона для отдельной частицы </a:t>
            </a:r>
            <a:r>
              <a:rPr lang="ru-RU" sz="2000" b="1" dirty="0" smtClean="0">
                <a:solidFill>
                  <a:srgbClr val="FF0000"/>
                </a:solidFill>
              </a:rPr>
              <a:t>обратим</a:t>
            </a:r>
            <a:r>
              <a:rPr lang="ru-RU" sz="2000" b="1" dirty="0" smtClean="0"/>
              <a:t> во времени. 2) В макроскопической системе, состоящей из большого числа частиц и изолированной от окружающей среды (изоляция не дает такой системе возможности обмена веществом и энергией с окружающей средой), с различным значением температуры в разных точках постепенно происходит </a:t>
            </a:r>
            <a:r>
              <a:rPr lang="ru-RU" sz="2000" b="1" dirty="0" smtClean="0">
                <a:solidFill>
                  <a:srgbClr val="FF0000"/>
                </a:solidFill>
              </a:rPr>
              <a:t>необратимый</a:t>
            </a:r>
            <a:r>
              <a:rPr lang="ru-RU" sz="2000" b="1" dirty="0" smtClean="0"/>
              <a:t> переход к равному значению температуры во всех точках системы. Это – переход системы в наиболее вероятное (равновесное) состояние. </a:t>
            </a:r>
          </a:p>
          <a:p>
            <a:r>
              <a:rPr lang="ru-RU" sz="2000" b="1" dirty="0" smtClean="0"/>
              <a:t>Обратный переход практически невозможен (но теоретически не запрещен).  </a:t>
            </a:r>
          </a:p>
          <a:p>
            <a:r>
              <a:rPr lang="ru-RU" sz="2000" b="1" dirty="0" smtClean="0"/>
              <a:t>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3722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89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Демон Лапласа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21" y="841313"/>
            <a:ext cx="9702478" cy="46999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1" y="995553"/>
            <a:ext cx="1971675" cy="2314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201" y="5541266"/>
            <a:ext cx="11739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Французский астроном и математик </a:t>
            </a:r>
            <a:r>
              <a:rPr lang="ru-RU" b="1" dirty="0" smtClean="0">
                <a:solidFill>
                  <a:srgbClr val="FF0000"/>
                </a:solidFill>
              </a:rPr>
              <a:t>Пьер Симон Лаплас</a:t>
            </a:r>
            <a:r>
              <a:rPr lang="ru-RU" b="1" dirty="0" smtClean="0"/>
              <a:t>. «Демон Лапласа» – гипотетическое существо, которое на основе знаний о значениях скоростей и координат всех атомов во Вселенной в определенный момент может вычислить на основе уравнений Ньютона эти значения для любого момента времени как в будущем, так и в прошлом.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803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" y="1"/>
            <a:ext cx="12082272" cy="5577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«Дуэль»  Эйнштейна и Бора о роли вероятности в природе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26" y="784225"/>
            <a:ext cx="5280748" cy="4875911"/>
          </a:xfrm>
        </p:spPr>
      </p:pic>
      <p:sp>
        <p:nvSpPr>
          <p:cNvPr id="5" name="TextBox 4"/>
          <p:cNvSpPr txBox="1"/>
          <p:nvPr/>
        </p:nvSpPr>
        <p:spPr>
          <a:xfrm>
            <a:off x="301752" y="5742432"/>
            <a:ext cx="1167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А.Эйнштейн</a:t>
            </a:r>
            <a:r>
              <a:rPr lang="ru-RU" b="1" dirty="0" smtClean="0"/>
              <a:t>: Квантовая механика производит сильное впечатление, но внутренний голос говорит мне, что не в ней суть проблемы. Эта теория дает многое, но вряд ли она приближает нас к разгадке тайны бога. Во всяком случае, я убежден, что 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н не играет в кости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806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Основные понятия термодинамики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6108" y="620688"/>
            <a:ext cx="7025054" cy="612068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Термодинамическая система </a:t>
            </a:r>
            <a:r>
              <a:rPr lang="ru-RU" sz="2000" b="1" dirty="0"/>
              <a:t>– совокупность  структурных единиц (клетка, организм, галактика и т.п.), занимающих определенную область, которая имеет реальные или условные границы, отделяющие ее от окружающего пространства. </a:t>
            </a:r>
          </a:p>
          <a:p>
            <a:r>
              <a:rPr lang="ru-RU" sz="2000" b="1" dirty="0"/>
              <a:t>Системы бывают </a:t>
            </a:r>
            <a:r>
              <a:rPr lang="ru-RU" sz="2000" b="1" i="1" dirty="0"/>
              <a:t>открытые</a:t>
            </a:r>
            <a:r>
              <a:rPr lang="ru-RU" sz="2000" b="1" dirty="0"/>
              <a:t>, </a:t>
            </a:r>
            <a:r>
              <a:rPr lang="ru-RU" sz="2000" b="1" i="1" dirty="0"/>
              <a:t>закрытые и изолированные.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Открытые</a:t>
            </a:r>
            <a:r>
              <a:rPr lang="ru-RU" sz="2000" b="1" dirty="0"/>
              <a:t> системы – могут обмениваться через свои границы с окружающей средой веществом, энергией и информацией.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Закрытые</a:t>
            </a:r>
            <a:r>
              <a:rPr lang="ru-RU" sz="2000" b="1" dirty="0"/>
              <a:t> системы – могут обмениваться с окружающей средой только энергией и информацией.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Изолированные</a:t>
            </a:r>
            <a:r>
              <a:rPr lang="ru-RU" sz="2000" b="1" dirty="0"/>
              <a:t> системы – никакого обмена веществом, энергией или информацией не происходит.</a:t>
            </a:r>
          </a:p>
          <a:p>
            <a:endParaRPr lang="ru-RU" sz="2000" b="1" dirty="0"/>
          </a:p>
          <a:p>
            <a:r>
              <a:rPr lang="ru-RU" sz="1800" b="1" dirty="0">
                <a:solidFill>
                  <a:srgbClr val="FF0000"/>
                </a:solidFill>
              </a:rPr>
              <a:t>ВАЖНО</a:t>
            </a:r>
            <a:r>
              <a:rPr lang="ru-RU" sz="1800" b="1" dirty="0"/>
              <a:t>: термодинамическая система должна состоять из </a:t>
            </a:r>
            <a:r>
              <a:rPr lang="ru-RU" sz="1800" b="1" i="1" dirty="0"/>
              <a:t>очень большого числа </a:t>
            </a:r>
            <a:r>
              <a:rPr lang="ru-RU" sz="1800" b="1" dirty="0"/>
              <a:t>структурных единиц (атомов, молекул и т.п.). </a:t>
            </a:r>
            <a:endParaRPr lang="ru-RU" sz="1800" b="1" dirty="0" smtClean="0"/>
          </a:p>
          <a:p>
            <a:r>
              <a:rPr lang="ru-RU" sz="1800" b="1" dirty="0" smtClean="0"/>
              <a:t>Отдельные структурные единицы   в  </a:t>
            </a:r>
            <a:r>
              <a:rPr lang="ru-RU" sz="1800" b="1" dirty="0"/>
              <a:t>термодинамике не рассматриваются!</a:t>
            </a:r>
          </a:p>
          <a:p>
            <a:endParaRPr lang="ru-RU" sz="1800" b="1" dirty="0"/>
          </a:p>
        </p:txBody>
      </p:sp>
      <p:pic>
        <p:nvPicPr>
          <p:cNvPr id="1026" name="Picture 2" descr="C:\Users\Кирилл\Documents\Термодинамические систем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4" y="657856"/>
            <a:ext cx="37444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7999" y="5805264"/>
            <a:ext cx="4571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367" y="5805265"/>
            <a:ext cx="45719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592" y="5020408"/>
            <a:ext cx="4864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Клетка является </a:t>
            </a:r>
            <a:r>
              <a:rPr lang="ru-RU" b="1" dirty="0">
                <a:solidFill>
                  <a:srgbClr val="FF0000"/>
                </a:solidFill>
              </a:rPr>
              <a:t>открытой системой</a:t>
            </a:r>
            <a:r>
              <a:rPr lang="ru-RU" b="1" dirty="0"/>
              <a:t>, так как она обменивается с окружающей средой  </a:t>
            </a:r>
            <a:r>
              <a:rPr lang="ru-RU" b="1" dirty="0" smtClean="0"/>
              <a:t>веществами, </a:t>
            </a:r>
            <a:r>
              <a:rPr lang="ru-RU" b="1" dirty="0"/>
              <a:t>энергией и</a:t>
            </a:r>
          </a:p>
          <a:p>
            <a:r>
              <a:rPr lang="ru-RU" b="1" dirty="0"/>
              <a:t>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1593655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Внутренняя энергия системы</a:t>
            </a:r>
            <a:br>
              <a:rPr lang="ru-RU" sz="2800" b="1" dirty="0">
                <a:solidFill>
                  <a:srgbClr val="FF0000"/>
                </a:solidFill>
                <a:latin typeface="+mn-lt"/>
              </a:rPr>
            </a:b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862" y="692697"/>
            <a:ext cx="11570676" cy="5433467"/>
          </a:xfrm>
        </p:spPr>
        <p:txBody>
          <a:bodyPr>
            <a:normAutofit/>
          </a:bodyPr>
          <a:lstStyle/>
          <a:p>
            <a:r>
              <a:rPr lang="ru-RU" sz="2200" b="1" dirty="0"/>
              <a:t>Внутренняя энергия (</a:t>
            </a:r>
            <a:r>
              <a:rPr lang="en-US" sz="2200" b="1" dirty="0"/>
              <a:t>U</a:t>
            </a:r>
            <a:r>
              <a:rPr lang="ru-RU" sz="2200" b="1" dirty="0"/>
              <a:t>) системы представляет собой единую меру различных форм движения материи и  складывается из:</a:t>
            </a:r>
            <a:endParaRPr lang="en-US" sz="2200" b="1" dirty="0"/>
          </a:p>
          <a:p>
            <a:r>
              <a:rPr lang="ru-RU" sz="2200" b="1" dirty="0"/>
              <a:t>1) кинетической энергии – поступательного, вращательного и колебательного движения электронов, атомов, молекул системы; </a:t>
            </a:r>
            <a:endParaRPr lang="en-US" sz="2200" b="1" dirty="0"/>
          </a:p>
          <a:p>
            <a:r>
              <a:rPr lang="ru-RU" sz="2200" b="1" dirty="0"/>
              <a:t>2) межмолекулярной энергии – энергии взаимного притяжения и отталкивания частиц; </a:t>
            </a:r>
            <a:endParaRPr lang="en-US" sz="2200" b="1" dirty="0"/>
          </a:p>
          <a:p>
            <a:r>
              <a:rPr lang="ru-RU" sz="2200" b="1" dirty="0"/>
              <a:t>3) внутримолекулярной, т.е. химической энергии, сохраняемой в химических связях; </a:t>
            </a:r>
            <a:endParaRPr lang="en-US" sz="2200" b="1" dirty="0"/>
          </a:p>
          <a:p>
            <a:r>
              <a:rPr lang="ru-RU" sz="2200" b="1" dirty="0"/>
              <a:t>4) внутриядерной энергии; </a:t>
            </a:r>
            <a:endParaRPr lang="en-US" sz="2200" b="1" dirty="0"/>
          </a:p>
          <a:p>
            <a:r>
              <a:rPr lang="ru-RU" sz="2200" b="1" dirty="0"/>
              <a:t>5) энергии радиоактивного излучения.</a:t>
            </a:r>
          </a:p>
          <a:p>
            <a:r>
              <a:rPr lang="ru-RU" sz="2200" b="1" i="1" dirty="0"/>
              <a:t>Внутренняя энергия системы совпадает с энергией, определяемой по формуле </a:t>
            </a:r>
            <a:r>
              <a:rPr lang="ru-RU" sz="2200" b="1" i="1" dirty="0" smtClean="0"/>
              <a:t> </a:t>
            </a:r>
            <a:r>
              <a:rPr lang="ru-RU" sz="2200" b="1" i="1" dirty="0"/>
              <a:t>Эйнштейна: Е = мс</a:t>
            </a:r>
            <a:r>
              <a:rPr lang="ru-RU" sz="2200" b="1" i="1" dirty="0">
                <a:latin typeface="Calibri"/>
              </a:rPr>
              <a:t>²</a:t>
            </a:r>
          </a:p>
          <a:p>
            <a:endParaRPr lang="en-US" sz="2000" b="1" i="1" dirty="0">
              <a:latin typeface="Calibri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libri"/>
              </a:rPr>
              <a:t>Полный </a:t>
            </a:r>
            <a:r>
              <a:rPr lang="ru-RU" sz="2400" b="1" dirty="0">
                <a:solidFill>
                  <a:srgbClr val="FF0000"/>
                </a:solidFill>
                <a:latin typeface="Calibri"/>
              </a:rPr>
              <a:t>запас энергии в веществе очень велик. Взрыв атомной бомбы над Хиросимой мощностью 15 килотонн (в тротиловом эквиваленте) соответствует энергии, содержащейся в  0,7 г вещества (урана).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89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Первое начало термодинамики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888" y="692697"/>
            <a:ext cx="11704319" cy="5433467"/>
          </a:xfrm>
        </p:spPr>
        <p:txBody>
          <a:bodyPr>
            <a:normAutofit/>
          </a:bodyPr>
          <a:lstStyle/>
          <a:p>
            <a:r>
              <a:rPr lang="ru-RU" sz="1800" b="1" dirty="0"/>
              <a:t>Первое начало термодинамики представляет собой прямое следствие закона </a:t>
            </a:r>
            <a:r>
              <a:rPr lang="ru-RU" sz="1800" b="1" dirty="0" smtClean="0"/>
              <a:t>сохранения энергии. </a:t>
            </a:r>
          </a:p>
          <a:p>
            <a:r>
              <a:rPr lang="ru-RU" sz="1800" b="1" dirty="0" smtClean="0"/>
              <a:t>Первое начало термодинамики  </a:t>
            </a:r>
            <a:r>
              <a:rPr lang="ru-RU" sz="1800" b="1" dirty="0"/>
              <a:t>устанавливает </a:t>
            </a:r>
            <a:r>
              <a:rPr lang="ru-RU" sz="1800" b="1" i="1" dirty="0"/>
              <a:t>эквивалентность теплоты и работы</a:t>
            </a:r>
            <a:r>
              <a:rPr lang="ru-RU" sz="1800" b="1" dirty="0"/>
              <a:t>. 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Изолированные системы</a:t>
            </a:r>
            <a:r>
              <a:rPr lang="ru-RU" sz="1800" b="1" dirty="0"/>
              <a:t>: полный запас внутренней энергии </a:t>
            </a:r>
            <a:r>
              <a:rPr lang="en-US" sz="1800" b="1" dirty="0"/>
              <a:t>U </a:t>
            </a:r>
            <a:r>
              <a:rPr lang="ru-RU" sz="1800" b="1" dirty="0"/>
              <a:t>есть величина постоянная; возможны лишь превращения одного вида энергии в другой в эквивалентных соотношениях:</a:t>
            </a:r>
          </a:p>
          <a:p>
            <a:pPr algn="ctr"/>
            <a:r>
              <a:rPr lang="en-US" sz="2000" b="1" dirty="0"/>
              <a:t>U = </a:t>
            </a:r>
            <a:r>
              <a:rPr lang="en-US" sz="2000" b="1" dirty="0" err="1"/>
              <a:t>Const</a:t>
            </a:r>
            <a:r>
              <a:rPr lang="en-US" sz="2000" b="1" dirty="0"/>
              <a:t>;  </a:t>
            </a:r>
            <a:r>
              <a:rPr lang="en-US" sz="2000" b="1" dirty="0">
                <a:latin typeface="Calibri"/>
              </a:rPr>
              <a:t>∆U = 0</a:t>
            </a:r>
            <a:endParaRPr lang="ru-RU" sz="2000" b="1" dirty="0">
              <a:latin typeface="Calibri"/>
            </a:endParaRPr>
          </a:p>
          <a:p>
            <a:pPr algn="just"/>
            <a:r>
              <a:rPr lang="ru-RU" sz="1800" b="1" dirty="0">
                <a:solidFill>
                  <a:srgbClr val="FF0000"/>
                </a:solidFill>
                <a:latin typeface="Calibri"/>
              </a:rPr>
              <a:t>Закрытые системы</a:t>
            </a:r>
            <a:r>
              <a:rPr lang="ru-RU" sz="1800" b="1" dirty="0">
                <a:latin typeface="Calibri"/>
              </a:rPr>
              <a:t>: теплота, подведенная к системе ∆</a:t>
            </a:r>
            <a:r>
              <a:rPr lang="en-US" sz="1800" b="1" dirty="0">
                <a:latin typeface="Calibri"/>
              </a:rPr>
              <a:t>Q</a:t>
            </a:r>
            <a:r>
              <a:rPr lang="ru-RU" sz="1800" b="1" dirty="0">
                <a:latin typeface="Calibri"/>
              </a:rPr>
              <a:t>, расходуется на изменение внутренней энергии системы </a:t>
            </a:r>
            <a:r>
              <a:rPr lang="en-US" sz="1800" b="1" dirty="0">
                <a:latin typeface="Calibri"/>
              </a:rPr>
              <a:t>∆U </a:t>
            </a:r>
            <a:r>
              <a:rPr lang="ru-RU" sz="1800" b="1" dirty="0">
                <a:latin typeface="Calibri"/>
              </a:rPr>
              <a:t>и на совершение работы </a:t>
            </a:r>
            <a:r>
              <a:rPr lang="ru-RU" sz="1800" b="1" dirty="0" smtClean="0">
                <a:latin typeface="Calibri"/>
              </a:rPr>
              <a:t>против внешних сил.</a:t>
            </a:r>
            <a:endParaRPr lang="ru-RU" sz="1800" b="1" dirty="0">
              <a:latin typeface="Calibri"/>
            </a:endParaRPr>
          </a:p>
          <a:p>
            <a:pPr algn="just"/>
            <a:r>
              <a:rPr lang="ru-RU" sz="1800" b="1" dirty="0" smtClean="0">
                <a:latin typeface="Calibri"/>
              </a:rPr>
              <a:t>Первое начало не указывает, в каком направлении идут процессы: тепло может переходить от горячего тела к холодному и наоборот.  Лишь бы соблюдался баланс передачи и получения энергии.               </a:t>
            </a:r>
            <a:endParaRPr lang="en-US" sz="1800" b="1" dirty="0">
              <a:latin typeface="Calibri"/>
            </a:endParaRPr>
          </a:p>
          <a:p>
            <a:pPr algn="ctr"/>
            <a:r>
              <a:rPr lang="ru-RU" sz="2400" b="1" dirty="0">
                <a:latin typeface="Calibri"/>
              </a:rPr>
              <a:t>∆</a:t>
            </a:r>
            <a:r>
              <a:rPr lang="en-US" sz="2400" b="1" dirty="0">
                <a:latin typeface="Calibri"/>
              </a:rPr>
              <a:t>Q = ∆U + ∆A</a:t>
            </a:r>
          </a:p>
          <a:p>
            <a:pPr algn="just"/>
            <a:endParaRPr lang="en-US" sz="1800" b="1" dirty="0">
              <a:latin typeface="Calibri"/>
            </a:endParaRPr>
          </a:p>
          <a:p>
            <a:pPr algn="just"/>
            <a:endParaRPr lang="ru-RU" sz="1800" b="1" dirty="0">
              <a:latin typeface="Calibri"/>
            </a:endParaRPr>
          </a:p>
          <a:p>
            <a:pPr algn="just"/>
            <a:endParaRPr lang="ru-RU" sz="1800" b="1" dirty="0"/>
          </a:p>
        </p:txBody>
      </p:sp>
      <p:pic>
        <p:nvPicPr>
          <p:cNvPr id="5122" name="Picture 2" descr="C:\Users\Кирилл\Documents\БИОЭНЕРГЕТИКА (МАТЕРИАЛЫ)\цилиндр и поршен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15" y="3754624"/>
            <a:ext cx="1512168" cy="237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ирилл\Documents\БИОЭНЕРГЕТИКА (МАТЕРИАЛЫ)\косте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31" y="6016752"/>
            <a:ext cx="1224137" cy="7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51683" y="4416552"/>
            <a:ext cx="8699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РАБОТА</a:t>
            </a:r>
            <a:r>
              <a:rPr lang="ru-RU" sz="2000" b="1" dirty="0"/>
              <a:t> – </a:t>
            </a:r>
            <a:r>
              <a:rPr lang="ru-RU" sz="2000" b="1" i="1" dirty="0">
                <a:solidFill>
                  <a:srgbClr val="00B050"/>
                </a:solidFill>
              </a:rPr>
              <a:t>упорядоченная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/>
              <a:t>форма передачи энергии, </a:t>
            </a:r>
          </a:p>
          <a:p>
            <a:r>
              <a:rPr lang="ru-RU" sz="2000" b="1" dirty="0"/>
              <a:t>связанная с преодолением внешнего </a:t>
            </a:r>
            <a:r>
              <a:rPr lang="ru-RU" sz="2000" b="1" dirty="0" smtClean="0"/>
              <a:t>сопротивления:</a:t>
            </a:r>
            <a:endParaRPr lang="ru-RU" sz="2000" b="1" dirty="0"/>
          </a:p>
          <a:p>
            <a:r>
              <a:rPr lang="ru-RU" sz="2000" b="1" dirty="0">
                <a:latin typeface="Calibri"/>
              </a:rPr>
              <a:t>∆А = </a:t>
            </a:r>
            <a:r>
              <a:rPr lang="en-US" sz="2000" b="1" dirty="0">
                <a:latin typeface="Calibri"/>
              </a:rPr>
              <a:t>P</a:t>
            </a:r>
            <a:r>
              <a:rPr lang="ru-RU" sz="2000" b="1" dirty="0">
                <a:latin typeface="Calibri"/>
              </a:rPr>
              <a:t> (давление) х ∆</a:t>
            </a:r>
            <a:r>
              <a:rPr lang="en-US" sz="2000" b="1" dirty="0">
                <a:latin typeface="Calibri"/>
              </a:rPr>
              <a:t>V (</a:t>
            </a:r>
            <a:r>
              <a:rPr lang="ru-RU" sz="2000" b="1" dirty="0">
                <a:latin typeface="Calibri"/>
              </a:rPr>
              <a:t>изменение объема). </a:t>
            </a:r>
            <a:r>
              <a:rPr lang="ru-RU" sz="2000" b="1" i="1" dirty="0">
                <a:latin typeface="Calibri"/>
              </a:rPr>
              <a:t>В данном случае совершается работа по расширению объема нагреваемого </a:t>
            </a:r>
            <a:r>
              <a:rPr lang="ru-RU" sz="2000" b="1" i="1" dirty="0" smtClean="0">
                <a:latin typeface="Calibri"/>
              </a:rPr>
              <a:t>газа: </a:t>
            </a:r>
            <a:r>
              <a:rPr lang="ru-RU" sz="2000" b="1" dirty="0" smtClean="0">
                <a:latin typeface="Calibri"/>
              </a:rPr>
              <a:t>∆А</a:t>
            </a:r>
            <a:r>
              <a:rPr lang="en-US" sz="2000" b="1" dirty="0" smtClean="0">
                <a:latin typeface="Calibri"/>
              </a:rPr>
              <a:t> </a:t>
            </a:r>
            <a:r>
              <a:rPr lang="ru-RU" sz="2000" b="1" dirty="0" smtClean="0">
                <a:latin typeface="Calibri"/>
              </a:rPr>
              <a:t>=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err="1" smtClean="0">
                <a:latin typeface="Calibri"/>
              </a:rPr>
              <a:t>p∆V</a:t>
            </a:r>
            <a:r>
              <a:rPr lang="en-US" sz="2000" b="1" dirty="0" smtClean="0">
                <a:latin typeface="Calibri"/>
              </a:rPr>
              <a:t> = </a:t>
            </a:r>
            <a:r>
              <a:rPr lang="ru-RU" sz="2000" b="1" dirty="0" smtClean="0">
                <a:latin typeface="Calibri"/>
              </a:rPr>
              <a:t>∆</a:t>
            </a:r>
            <a:r>
              <a:rPr lang="en-US" sz="2000" b="1" dirty="0" smtClean="0">
                <a:latin typeface="Calibri"/>
              </a:rPr>
              <a:t>Q - ∆U.</a:t>
            </a:r>
            <a:endParaRPr lang="ru-RU" sz="2000" b="1" dirty="0"/>
          </a:p>
          <a:p>
            <a:r>
              <a:rPr lang="ru-RU" sz="2000" b="1" dirty="0">
                <a:solidFill>
                  <a:srgbClr val="FF0000"/>
                </a:solidFill>
              </a:rPr>
              <a:t>ТЕПЛОТА</a:t>
            </a:r>
            <a:r>
              <a:rPr lang="ru-RU" sz="2000" b="1" dirty="0"/>
              <a:t> – </a:t>
            </a:r>
            <a:r>
              <a:rPr lang="ru-RU" sz="2000" b="1" i="1" dirty="0">
                <a:solidFill>
                  <a:srgbClr val="00B050"/>
                </a:solidFill>
              </a:rPr>
              <a:t>неупорядоченная</a:t>
            </a:r>
            <a:r>
              <a:rPr lang="ru-RU" sz="2000" b="1" dirty="0"/>
              <a:t> форма передачи </a:t>
            </a:r>
            <a:r>
              <a:rPr lang="ru-RU" sz="2000" b="1" dirty="0" smtClean="0"/>
              <a:t>энергии от горячего тела к холодному в </a:t>
            </a:r>
            <a:r>
              <a:rPr lang="ru-RU" sz="2000" b="1" dirty="0"/>
              <a:t>результате контактов непрерывно и хаотично движущихся </a:t>
            </a:r>
          </a:p>
          <a:p>
            <a:r>
              <a:rPr lang="ru-RU" sz="2000" b="1" dirty="0"/>
              <a:t>частиц.</a:t>
            </a:r>
          </a:p>
        </p:txBody>
      </p:sp>
    </p:spTree>
    <p:extLst>
      <p:ext uri="{BB962C8B-B14F-4D97-AF65-F5344CB8AC3E}">
        <p14:creationId xmlns:p14="http://schemas.microsoft.com/office/powerpoint/2010/main" val="39417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0"/>
            <a:ext cx="10607040" cy="9087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Энергетический баланс человека (за сутки)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3180110"/>
            <a:ext cx="11722608" cy="3417242"/>
          </a:xfrm>
        </p:spPr>
        <p:txBody>
          <a:bodyPr>
            <a:noAutofit/>
          </a:bodyPr>
          <a:lstStyle/>
          <a:p>
            <a:r>
              <a:rPr lang="ru-RU" sz="2000" b="1" dirty="0"/>
              <a:t>Исследования проводились в крупном калориметре, который позволял определять энергетический обмен человека. Калориметр имел систему подачи кислорода, ловушку для выделяемого углекислого газа, весы.</a:t>
            </a:r>
          </a:p>
          <a:p>
            <a:r>
              <a:rPr lang="ru-RU" sz="2000" b="1" dirty="0"/>
              <a:t>Полученные данные сравнивали с теплосодержанием продуктов питания. </a:t>
            </a:r>
          </a:p>
          <a:p>
            <a:r>
              <a:rPr lang="ru-RU" sz="2000" b="1" dirty="0"/>
              <a:t>Расхождение полученных результатов не превышало 1%, что соответствовало погрешностям прибора.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Вывод: энергетический баланс организма человека полностью согласуется с законом сохранения энергии. Никаких не наблюдаемых с помощь приборов источников энергии в природе не существует</a:t>
            </a:r>
            <a:r>
              <a:rPr lang="ru-RU" sz="2000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Все виды работ в организме совершаются за счет энергии, выделяемой при превращении пищевых продуктов. Сам по себе организм не является независимым источником какой-либо энергии.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1870650" y="914400"/>
          <a:ext cx="8416351" cy="2265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Документ" r:id="rId3" imgW="6080342" imgH="1911660" progId="Word.Document.12">
                  <p:embed/>
                </p:oleObj>
              </mc:Choice>
              <mc:Fallback>
                <p:oleObj name="Документ" r:id="rId3" imgW="6080342" imgH="1911660" progId="Word.Document.12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650" y="914400"/>
                        <a:ext cx="8416351" cy="2265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67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1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Энергия, теплота и работа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7" y="2002535"/>
            <a:ext cx="7820025" cy="3567145"/>
          </a:xfrm>
        </p:spPr>
      </p:pic>
      <p:sp>
        <p:nvSpPr>
          <p:cNvPr id="5" name="TextBox 4"/>
          <p:cNvSpPr txBox="1"/>
          <p:nvPr/>
        </p:nvSpPr>
        <p:spPr>
          <a:xfrm>
            <a:off x="320040" y="1078992"/>
            <a:ext cx="11622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Джоуль (Дж,</a:t>
            </a:r>
            <a:r>
              <a:rPr lang="en-US" sz="2800" b="1" dirty="0" smtClean="0"/>
              <a:t> J) – </a:t>
            </a:r>
            <a:r>
              <a:rPr lang="ru-RU" sz="2800" b="1" dirty="0" smtClean="0"/>
              <a:t>общая единица для измерения </a:t>
            </a:r>
          </a:p>
          <a:p>
            <a:pPr algn="ctr"/>
            <a:r>
              <a:rPr lang="ru-RU" sz="2800" b="1" dirty="0" smtClean="0"/>
              <a:t>энергии, работы и теплоты.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040" y="5569680"/>
            <a:ext cx="11329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Калория – энергия, необходимая для нагревания 1 г воды на 1 градус Цельсия от 19,5 до 20,5⁰С. </a:t>
            </a:r>
          </a:p>
          <a:p>
            <a:pPr algn="ctr"/>
            <a:r>
              <a:rPr lang="ru-RU" sz="2400" b="1" dirty="0" smtClean="0"/>
              <a:t>Соотношение калорий и джоулей: 1 кал = 4,1868 Дж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978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44624"/>
            <a:ext cx="8579296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Окислительно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-восстановительные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реакции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C:\Users\Кирилл\Documents\05-02_RedoxReactions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25" y="2294792"/>
            <a:ext cx="9508350" cy="444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863" y="659423"/>
            <a:ext cx="11535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Окислительно-восстановительные реакции: реакции, в которых происходит перенос электронов от одной молекулы (</a:t>
            </a:r>
            <a:r>
              <a:rPr lang="ru-RU" sz="2400" b="1" i="1" dirty="0"/>
              <a:t>донор; восстановитель</a:t>
            </a:r>
            <a:r>
              <a:rPr lang="ru-RU" sz="2400" b="1" dirty="0"/>
              <a:t>) к другой (</a:t>
            </a:r>
            <a:r>
              <a:rPr lang="ru-RU" sz="2400" b="1" i="1" dirty="0"/>
              <a:t>акцептор; окислитель</a:t>
            </a:r>
            <a:r>
              <a:rPr lang="ru-RU" sz="2400" b="1" dirty="0"/>
              <a:t>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9496" y="26369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Восстановитель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1904" y="53012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Окислитель</a:t>
            </a:r>
          </a:p>
        </p:txBody>
      </p:sp>
    </p:spTree>
    <p:extLst>
      <p:ext uri="{BB962C8B-B14F-4D97-AF65-F5344CB8AC3E}">
        <p14:creationId xmlns:p14="http://schemas.microsoft.com/office/powerpoint/2010/main" val="33276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Энтальпия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744" y="692696"/>
            <a:ext cx="11777472" cy="3407618"/>
          </a:xfrm>
        </p:spPr>
        <p:txBody>
          <a:bodyPr>
            <a:normAutofit/>
          </a:bodyPr>
          <a:lstStyle/>
          <a:p>
            <a:r>
              <a:rPr lang="ru-RU" sz="1800" b="1" dirty="0"/>
              <a:t> </a:t>
            </a:r>
            <a:r>
              <a:rPr lang="ru-RU" sz="2000" b="1" dirty="0"/>
              <a:t>Химические реакции в живых организмах  характеризуются  постоянством температуры Т и  давления Р (объем системы </a:t>
            </a:r>
            <a:r>
              <a:rPr lang="en-US" sz="2000" b="1" dirty="0"/>
              <a:t>V </a:t>
            </a:r>
            <a:r>
              <a:rPr lang="ru-RU" sz="2000" b="1" dirty="0"/>
              <a:t>в ходе этих реакций может </a:t>
            </a:r>
            <a:r>
              <a:rPr lang="ru-RU" sz="2000" b="1" dirty="0" smtClean="0"/>
              <a:t>изменяться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незначительно).  </a:t>
            </a:r>
            <a:r>
              <a:rPr lang="ru-RU" sz="2000" b="1" dirty="0"/>
              <a:t>Для этих условий удобно ввести еще одну термодинамическую функцию  состояния системы  –  энтальпию или теплосодержание (Н). Она представляет собой сумму внутренней энергии </a:t>
            </a:r>
            <a:r>
              <a:rPr lang="en-US" sz="2000" b="1" dirty="0"/>
              <a:t>U </a:t>
            </a:r>
            <a:r>
              <a:rPr lang="ru-RU" sz="2000" b="1" dirty="0"/>
              <a:t>и произведения давления Р и объема </a:t>
            </a:r>
            <a:r>
              <a:rPr lang="en-US" sz="2000" b="1" dirty="0"/>
              <a:t>V</a:t>
            </a:r>
            <a:r>
              <a:rPr lang="ru-RU" sz="2000" b="1" dirty="0"/>
              <a:t>:</a:t>
            </a:r>
          </a:p>
          <a:p>
            <a:pPr algn="ctr"/>
            <a:r>
              <a:rPr lang="ru-RU" sz="3200" b="1" dirty="0"/>
              <a:t>Н = </a:t>
            </a:r>
            <a:r>
              <a:rPr lang="en-US" sz="3200" b="1" dirty="0"/>
              <a:t>U + P</a:t>
            </a:r>
            <a:r>
              <a:rPr lang="en-US" sz="3200" b="1" dirty="0">
                <a:latin typeface="Calibri"/>
              </a:rPr>
              <a:t>∙V</a:t>
            </a:r>
          </a:p>
          <a:p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22280" y="3645024"/>
            <a:ext cx="4571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22279" y="3238500"/>
            <a:ext cx="4571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10645141" y="3501008"/>
            <a:ext cx="45719" cy="4065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0667998" y="3439095"/>
            <a:ext cx="45719" cy="228600"/>
          </a:xfrm>
          <a:prstGeom prst="triangle">
            <a:avLst>
              <a:gd name="adj" fmla="val 47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35524"/>
            <a:ext cx="45719" cy="5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1" y="3789040"/>
            <a:ext cx="4571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3553" y="2780929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sz="2000" b="1" dirty="0"/>
              <a:t>В случае </a:t>
            </a:r>
            <a:r>
              <a:rPr lang="ru-RU" sz="2000" b="1" dirty="0">
                <a:solidFill>
                  <a:srgbClr val="FF0000"/>
                </a:solidFill>
              </a:rPr>
              <a:t>экзотермической реакции </a:t>
            </a:r>
            <a:r>
              <a:rPr lang="ru-RU" sz="2000" b="1" dirty="0"/>
              <a:t>система выделяет тепло и  </a:t>
            </a:r>
            <a:endParaRPr lang="en-US" sz="2000" b="1" dirty="0"/>
          </a:p>
          <a:p>
            <a:r>
              <a:rPr lang="ru-RU" sz="2000" b="1" dirty="0"/>
              <a:t>изменение </a:t>
            </a:r>
            <a:r>
              <a:rPr lang="en-US" sz="2000" b="1" dirty="0"/>
              <a:t>H</a:t>
            </a:r>
            <a:r>
              <a:rPr lang="ru-RU" sz="2000" b="1" dirty="0">
                <a:latin typeface="Calibri"/>
              </a:rPr>
              <a:t>(конечное)</a:t>
            </a:r>
            <a:r>
              <a:rPr lang="en-US" sz="2000" b="1" dirty="0">
                <a:latin typeface="Calibri"/>
              </a:rPr>
              <a:t> – H</a:t>
            </a:r>
            <a:r>
              <a:rPr lang="ru-RU" sz="2000" b="1" dirty="0">
                <a:latin typeface="Calibri"/>
              </a:rPr>
              <a:t>(начальное)</a:t>
            </a:r>
            <a:r>
              <a:rPr lang="en-US" sz="2000" b="1" dirty="0">
                <a:latin typeface="Calibri"/>
              </a:rPr>
              <a:t> = </a:t>
            </a:r>
            <a:r>
              <a:rPr lang="ru-RU" sz="2000" b="1" dirty="0"/>
              <a:t>∆Н &lt;</a:t>
            </a:r>
            <a:r>
              <a:rPr lang="en-US" sz="2000" b="1" dirty="0"/>
              <a:t>0</a:t>
            </a:r>
            <a:r>
              <a:rPr lang="ru-RU" sz="2000" b="1" dirty="0"/>
              <a:t>.</a:t>
            </a:r>
            <a:endParaRPr lang="en-US" sz="2000" b="1" dirty="0"/>
          </a:p>
          <a:p>
            <a:r>
              <a:rPr lang="ru-RU" sz="2000" b="1" dirty="0"/>
              <a:t> В случае </a:t>
            </a:r>
            <a:r>
              <a:rPr lang="ru-RU" sz="2000" b="1" dirty="0">
                <a:solidFill>
                  <a:srgbClr val="FF0000"/>
                </a:solidFill>
              </a:rPr>
              <a:t>эндотермической реакции </a:t>
            </a:r>
            <a:r>
              <a:rPr lang="ru-RU" sz="2000" b="1" dirty="0"/>
              <a:t>система поглощает тепло и</a:t>
            </a:r>
            <a:endParaRPr lang="en-US" sz="2000" b="1" dirty="0"/>
          </a:p>
          <a:p>
            <a:r>
              <a:rPr lang="ru-RU" sz="2000" b="1" dirty="0"/>
              <a:t> изменение Н</a:t>
            </a:r>
            <a:r>
              <a:rPr lang="ru-RU" sz="2000" b="1" dirty="0">
                <a:latin typeface="Calibri"/>
              </a:rPr>
              <a:t>(конечное) –Н(начальное) = </a:t>
            </a:r>
            <a:r>
              <a:rPr lang="ru-RU" sz="2000" b="1" dirty="0"/>
              <a:t>∆Н &gt;</a:t>
            </a:r>
            <a:r>
              <a:rPr lang="en-US" sz="2000" b="1" dirty="0"/>
              <a:t>0</a:t>
            </a:r>
            <a:r>
              <a:rPr lang="ru-RU" sz="2000" b="1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746" y="4818185"/>
            <a:ext cx="113948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</a:t>
            </a:r>
            <a:r>
              <a:rPr lang="ru-RU" sz="2400" b="1" dirty="0"/>
              <a:t>Для биохимических реакций, где на каждую молекулу приходится небольшой объем при невысоком (типа атмосферного) давлении, величина </a:t>
            </a:r>
            <a:r>
              <a:rPr lang="en-US" sz="2400" b="1" dirty="0">
                <a:latin typeface="Calibri"/>
              </a:rPr>
              <a:t>∆H</a:t>
            </a:r>
            <a:r>
              <a:rPr lang="ru-RU" sz="2400" b="1" dirty="0">
                <a:latin typeface="Calibri"/>
              </a:rPr>
              <a:t> имеет порядок  от сотен до тысяч кДж/моль, так что в расчетах много меньшей величиной </a:t>
            </a:r>
            <a:r>
              <a:rPr lang="en-US" sz="2400" b="1" dirty="0">
                <a:latin typeface="Calibri"/>
              </a:rPr>
              <a:t>P∙V</a:t>
            </a:r>
            <a:r>
              <a:rPr lang="ru-RU" sz="2400" b="1" dirty="0">
                <a:latin typeface="Calibri"/>
              </a:rPr>
              <a:t>  можно пренебречь. </a:t>
            </a:r>
            <a:r>
              <a:rPr lang="en-US" sz="2400" b="1" dirty="0">
                <a:latin typeface="Calibri"/>
              </a:rPr>
              <a:t> </a:t>
            </a:r>
            <a:r>
              <a:rPr lang="ru-RU" sz="2400" b="1" dirty="0">
                <a:latin typeface="Calibri"/>
              </a:rPr>
              <a:t>Поэтому разница между </a:t>
            </a:r>
            <a:r>
              <a:rPr lang="en-US" sz="2400" b="1" dirty="0">
                <a:latin typeface="Calibri"/>
              </a:rPr>
              <a:t>H</a:t>
            </a:r>
            <a:r>
              <a:rPr lang="ru-RU" sz="2400" b="1" dirty="0">
                <a:latin typeface="Calibri"/>
              </a:rPr>
              <a:t> и </a:t>
            </a:r>
            <a:r>
              <a:rPr lang="en-US" sz="2400" b="1" dirty="0">
                <a:latin typeface="Calibri"/>
              </a:rPr>
              <a:t>U </a:t>
            </a:r>
            <a:r>
              <a:rPr lang="ru-RU" sz="2400" b="1" dirty="0">
                <a:latin typeface="Calibri"/>
              </a:rPr>
              <a:t>для таких реакций </a:t>
            </a:r>
            <a:r>
              <a:rPr lang="ru-RU" sz="2400" b="1" i="1" dirty="0">
                <a:latin typeface="Calibri"/>
              </a:rPr>
              <a:t>несущественна</a:t>
            </a:r>
            <a:r>
              <a:rPr lang="ru-RU" sz="2400" b="1" dirty="0">
                <a:latin typeface="Calibri"/>
              </a:rPr>
              <a:t>.</a:t>
            </a:r>
          </a:p>
          <a:p>
            <a:pPr algn="just"/>
            <a:endParaRPr lang="ru-RU" b="1" dirty="0">
              <a:latin typeface="Calibri"/>
            </a:endParaRP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577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10332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Экзотермические и эндотермические реакции 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12" y="1325880"/>
            <a:ext cx="8348472" cy="4709160"/>
          </a:xfrm>
        </p:spPr>
      </p:pic>
      <p:sp>
        <p:nvSpPr>
          <p:cNvPr id="5" name="TextBox 4"/>
          <p:cNvSpPr txBox="1"/>
          <p:nvPr/>
        </p:nvSpPr>
        <p:spPr>
          <a:xfrm>
            <a:off x="2130552" y="6263640"/>
            <a:ext cx="8257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</a:t>
            </a:r>
            <a:r>
              <a:rPr lang="ru-RU" sz="2000" b="1" dirty="0" smtClean="0"/>
              <a:t>Выделение тепла                                                  Поглощение тепла                                                 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29274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44" y="0"/>
            <a:ext cx="9515856" cy="9807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Закон Гесса – основное следствие первого начала термодинамики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504" y="836712"/>
            <a:ext cx="11219688" cy="3600400"/>
          </a:xfrm>
        </p:spPr>
        <p:txBody>
          <a:bodyPr>
            <a:normAutofit/>
          </a:bodyPr>
          <a:lstStyle/>
          <a:p>
            <a:r>
              <a:rPr lang="ru-RU" sz="1800" b="1" dirty="0"/>
              <a:t>Основное удобство использования функции </a:t>
            </a:r>
            <a:r>
              <a:rPr lang="en-US" sz="1800" b="1" dirty="0">
                <a:latin typeface="Calibri"/>
              </a:rPr>
              <a:t>∆H</a:t>
            </a:r>
            <a:r>
              <a:rPr lang="ru-RU" sz="1800" b="1" dirty="0">
                <a:latin typeface="Calibri"/>
              </a:rPr>
              <a:t> вытекает из закона Гесса:</a:t>
            </a:r>
          </a:p>
          <a:p>
            <a:r>
              <a:rPr lang="ru-RU" sz="1800" b="1" i="1" dirty="0">
                <a:latin typeface="Calibri"/>
              </a:rPr>
              <a:t>«Тепловой эффект химической </a:t>
            </a:r>
            <a:r>
              <a:rPr lang="ru-RU" sz="1800" b="1" i="1" dirty="0" smtClean="0">
                <a:latin typeface="Calibri"/>
              </a:rPr>
              <a:t>реакции при условиях </a:t>
            </a:r>
            <a:r>
              <a:rPr lang="ru-RU" sz="1800" b="1" i="1" dirty="0" err="1" smtClean="0">
                <a:latin typeface="Calibri"/>
              </a:rPr>
              <a:t>р,Т</a:t>
            </a:r>
            <a:r>
              <a:rPr lang="ru-RU" sz="1800" b="1" i="1" dirty="0" smtClean="0">
                <a:latin typeface="Calibri"/>
              </a:rPr>
              <a:t> = </a:t>
            </a:r>
            <a:r>
              <a:rPr lang="en-US" sz="1800" b="1" i="1" dirty="0" err="1" smtClean="0">
                <a:latin typeface="Calibri"/>
              </a:rPr>
              <a:t>Const</a:t>
            </a:r>
            <a:r>
              <a:rPr lang="en-US" sz="1800" b="1" i="1" dirty="0" smtClean="0">
                <a:latin typeface="Calibri"/>
              </a:rPr>
              <a:t> </a:t>
            </a:r>
            <a:r>
              <a:rPr lang="ru-RU" sz="1800" b="1" i="1" dirty="0" smtClean="0">
                <a:latin typeface="Calibri"/>
              </a:rPr>
              <a:t>или </a:t>
            </a:r>
            <a:r>
              <a:rPr lang="en-US" sz="1800" b="1" i="1" dirty="0" smtClean="0">
                <a:latin typeface="Calibri"/>
              </a:rPr>
              <a:t>V,T = </a:t>
            </a:r>
            <a:r>
              <a:rPr lang="en-US" sz="1800" b="1" i="1" dirty="0" err="1" smtClean="0">
                <a:latin typeface="Calibri"/>
              </a:rPr>
              <a:t>Const</a:t>
            </a:r>
            <a:r>
              <a:rPr lang="ru-RU" sz="1800" b="1" i="1" dirty="0" smtClean="0">
                <a:latin typeface="Calibri"/>
              </a:rPr>
              <a:t>, </a:t>
            </a:r>
            <a:r>
              <a:rPr lang="ru-RU" sz="1800" b="1" i="1" dirty="0">
                <a:latin typeface="Calibri"/>
              </a:rPr>
              <a:t>развивающейся через ряд промежуточных стадий, не зависит от пути перехода, а определяется лишь разностью энтальпий конечных и исходных продуктов реакции».</a:t>
            </a:r>
          </a:p>
          <a:p>
            <a:pPr algn="ctr"/>
            <a:r>
              <a:rPr lang="ru-RU" sz="2400" b="1" dirty="0">
                <a:latin typeface="Calibri"/>
              </a:rPr>
              <a:t>∆</a:t>
            </a:r>
            <a:r>
              <a:rPr lang="en-US" sz="2400" b="1" dirty="0" smtClean="0">
                <a:latin typeface="Calibri"/>
              </a:rPr>
              <a:t>Q(</a:t>
            </a:r>
            <a:r>
              <a:rPr lang="ru-RU" sz="2400" b="1" dirty="0" smtClean="0">
                <a:latin typeface="Calibri"/>
              </a:rPr>
              <a:t>р) = ∆</a:t>
            </a:r>
            <a:r>
              <a:rPr lang="en-US" sz="2400" b="1" dirty="0" smtClean="0">
                <a:latin typeface="Calibri"/>
              </a:rPr>
              <a:t>H(</a:t>
            </a:r>
            <a:r>
              <a:rPr lang="en-US" sz="2400" b="1" dirty="0" err="1" smtClean="0">
                <a:latin typeface="Calibri"/>
              </a:rPr>
              <a:t>p,T</a:t>
            </a:r>
            <a:r>
              <a:rPr lang="en-US" sz="2400" b="1" dirty="0" smtClean="0">
                <a:latin typeface="Calibri"/>
              </a:rPr>
              <a:t>);     ∆Q(V) = ∆U(V,T) </a:t>
            </a:r>
          </a:p>
          <a:p>
            <a:pPr algn="ctr"/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8328" y="2780928"/>
            <a:ext cx="11484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</a:t>
            </a:r>
            <a:r>
              <a:rPr lang="ru-RU" b="1" dirty="0" smtClean="0"/>
              <a:t>ПРИМЕР</a:t>
            </a:r>
            <a:r>
              <a:rPr lang="ru-RU" b="1" dirty="0"/>
              <a:t>: окисление глюкозы при постоянном давлении:</a:t>
            </a:r>
          </a:p>
          <a:p>
            <a:pPr algn="ctr"/>
            <a:r>
              <a:rPr lang="ru-RU" sz="2400" b="1" dirty="0"/>
              <a:t>С</a:t>
            </a:r>
            <a:r>
              <a:rPr lang="ru-RU" sz="2400" b="1" dirty="0">
                <a:latin typeface="Calibri"/>
              </a:rPr>
              <a:t>₆Н₁₂О₆ + 6О₂ → 6СО₂ + 6Н₂О </a:t>
            </a:r>
            <a:r>
              <a:rPr lang="ru-RU" sz="2400" b="1" dirty="0">
                <a:solidFill>
                  <a:srgbClr val="FF0000"/>
                </a:solidFill>
                <a:latin typeface="Calibri"/>
              </a:rPr>
              <a:t>– </a:t>
            </a:r>
            <a:r>
              <a:rPr lang="en-US" sz="2400" b="1" dirty="0">
                <a:solidFill>
                  <a:srgbClr val="FF0000"/>
                </a:solidFill>
                <a:latin typeface="Calibri"/>
              </a:rPr>
              <a:t>Q</a:t>
            </a:r>
            <a:r>
              <a:rPr lang="ru-RU" sz="2400" b="1" dirty="0">
                <a:latin typeface="Calibri"/>
              </a:rPr>
              <a:t> </a:t>
            </a:r>
            <a:r>
              <a:rPr lang="ru-RU" sz="2400" b="1" dirty="0" smtClean="0">
                <a:latin typeface="Calibri"/>
              </a:rPr>
              <a:t>(выделение теплоты</a:t>
            </a:r>
            <a:r>
              <a:rPr lang="ru-RU" b="1" dirty="0" smtClean="0">
                <a:latin typeface="Calibri"/>
              </a:rPr>
              <a:t>) </a:t>
            </a:r>
            <a:endParaRPr lang="ru-RU" sz="2400" b="1" dirty="0">
              <a:latin typeface="Calibri"/>
            </a:endParaRPr>
          </a:p>
          <a:p>
            <a:pPr algn="ctr"/>
            <a:endParaRPr lang="en-US" sz="2400" b="1" dirty="0">
              <a:latin typeface="Calibri"/>
            </a:endParaRPr>
          </a:p>
          <a:p>
            <a:pPr algn="ctr"/>
            <a:r>
              <a:rPr lang="en-US" sz="2400" b="1" dirty="0">
                <a:latin typeface="Calibri"/>
              </a:rPr>
              <a:t>Q = H(</a:t>
            </a:r>
            <a:r>
              <a:rPr lang="ru-RU" sz="2400" b="1" dirty="0">
                <a:latin typeface="Calibri"/>
              </a:rPr>
              <a:t>продукты) – Н(субстраты) = - 2780 кДж/моль</a:t>
            </a:r>
            <a:endParaRPr lang="ru-RU" sz="2400" b="1" dirty="0"/>
          </a:p>
          <a:p>
            <a:pPr algn="ctr"/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9768" y="5509195"/>
            <a:ext cx="1151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Применяя данный закон, можно с использованием соответствующих таблиц </a:t>
            </a:r>
            <a:r>
              <a:rPr lang="ru-RU" sz="2000" b="1" dirty="0" smtClean="0"/>
              <a:t>рассчитать </a:t>
            </a:r>
            <a:r>
              <a:rPr lang="ru-RU" sz="2000" b="1" dirty="0"/>
              <a:t>тепловые эффекты любых биохимических реакций, даже если </a:t>
            </a:r>
            <a:r>
              <a:rPr lang="ru-RU" sz="2000" b="1" dirty="0" smtClean="0"/>
              <a:t>они  </a:t>
            </a:r>
            <a:r>
              <a:rPr lang="ru-RU" sz="2000" b="1" dirty="0"/>
              <a:t>проходят через множество промежуточных стадий, которые далеко не всегда выявлены и доказаны.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" y="4293097"/>
            <a:ext cx="113294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Именно такое же количество теплоты выделяется при окислении глюкозы в организме животных, </a:t>
            </a:r>
            <a:r>
              <a:rPr lang="ru-RU" sz="2000" b="1" dirty="0" smtClean="0"/>
              <a:t>когда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сложный  многостадийный  </a:t>
            </a:r>
            <a:r>
              <a:rPr lang="ru-RU" sz="2000" b="1" dirty="0"/>
              <a:t>процесс </a:t>
            </a:r>
            <a:r>
              <a:rPr lang="ru-RU" sz="2000" b="1" dirty="0" smtClean="0"/>
              <a:t> </a:t>
            </a:r>
            <a:r>
              <a:rPr lang="ru-RU" sz="2000" b="1" dirty="0"/>
              <a:t>осуществляется с образованием целого ряда промежуточных веществ.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711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n-lt"/>
              </a:rPr>
              <a:t>Закон Гесса</a:t>
            </a:r>
          </a:p>
        </p:txBody>
      </p:sp>
      <p:pic>
        <p:nvPicPr>
          <p:cNvPr id="3074" name="Picture 2" descr="C:\Users\Кирилл\Documents\БИОЭНЕРГЕТИКА (МАТЕРИАЛЫ К НОВОМУ КУРСУ)\Закон Гесс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7391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032" y="5791200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Тепловые эффекты (</a:t>
            </a:r>
            <a:r>
              <a:rPr lang="ru-RU" sz="2400" b="1" dirty="0">
                <a:latin typeface="Calibri"/>
              </a:rPr>
              <a:t>∆</a:t>
            </a:r>
            <a:r>
              <a:rPr lang="en-US" sz="2400" b="1" dirty="0"/>
              <a:t>Q) </a:t>
            </a:r>
            <a:r>
              <a:rPr lang="ru-RU" sz="2400" b="1" dirty="0"/>
              <a:t>превращений реагентов в продукты по пути А и пути В  - одинаковы</a:t>
            </a:r>
          </a:p>
        </p:txBody>
      </p:sp>
    </p:spTree>
    <p:extLst>
      <p:ext uri="{BB962C8B-B14F-4D97-AF65-F5344CB8AC3E}">
        <p14:creationId xmlns:p14="http://schemas.microsoft.com/office/powerpoint/2010/main" val="3288906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8503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Многостадийное и одностадийное окисление глюкозы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996696"/>
            <a:ext cx="9427464" cy="5498497"/>
          </a:xfrm>
        </p:spPr>
      </p:pic>
    </p:spTree>
    <p:extLst>
      <p:ext uri="{BB962C8B-B14F-4D97-AF65-F5344CB8AC3E}">
        <p14:creationId xmlns:p14="http://schemas.microsoft.com/office/powerpoint/2010/main" val="1764964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Энтропия</a:t>
            </a:r>
            <a:r>
              <a:rPr lang="ru-RU" sz="3200" b="1" dirty="0">
                <a:solidFill>
                  <a:srgbClr val="FF0000"/>
                </a:solidFill>
              </a:rPr>
              <a:t> = </a:t>
            </a:r>
            <a:r>
              <a:rPr lang="ru-RU" sz="3200" b="1" dirty="0">
                <a:solidFill>
                  <a:srgbClr val="FF0000"/>
                </a:solidFill>
                <a:latin typeface="Calibri"/>
              </a:rPr>
              <a:t>∆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Q/T</a:t>
            </a:r>
            <a:r>
              <a:rPr lang="ru-RU" sz="3200" b="1" dirty="0">
                <a:solidFill>
                  <a:srgbClr val="FF0000"/>
                </a:solidFill>
                <a:latin typeface="Calibri"/>
              </a:rPr>
              <a:t> (джоуль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/K)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862" y="836713"/>
            <a:ext cx="11500338" cy="5289451"/>
          </a:xfrm>
        </p:spPr>
        <p:txBody>
          <a:bodyPr>
            <a:normAutofit/>
          </a:bodyPr>
          <a:lstStyle/>
          <a:p>
            <a:r>
              <a:rPr lang="ru-RU" sz="1800" b="1" dirty="0"/>
              <a:t>Первое начало термодинамики не дает ответа на вопрос о направленности процессов в системе и о возможности их самопроизвольного (без затраты энергии) протекания.</a:t>
            </a:r>
            <a:r>
              <a:rPr lang="en-US" sz="1800" b="1" dirty="0"/>
              <a:t> </a:t>
            </a:r>
            <a:r>
              <a:rPr lang="ru-RU" sz="1800" b="1" dirty="0"/>
              <a:t>Такой ответ дает второе начало термодинамики.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Второе начало термодинамики </a:t>
            </a:r>
            <a:r>
              <a:rPr lang="ru-RU" sz="1800" b="1" dirty="0"/>
              <a:t>утверждает, что в </a:t>
            </a:r>
            <a:r>
              <a:rPr lang="ru-RU" sz="1800" b="1" i="1" dirty="0"/>
              <a:t>ИЗОЛИРОВАННЫХ</a:t>
            </a:r>
            <a:r>
              <a:rPr lang="ru-RU" sz="1800" b="1" dirty="0"/>
              <a:t> системах самопроизвольные процессы (необратимые) </a:t>
            </a:r>
            <a:r>
              <a:rPr lang="ru-RU" sz="1800" b="1" dirty="0" smtClean="0"/>
              <a:t>с большей вероятностью идут </a:t>
            </a:r>
            <a:r>
              <a:rPr lang="ru-RU" sz="1800" b="1" dirty="0"/>
              <a:t>в направлении увеличения неупорядоченности системы. Мерой неупорядоченности системы служит новая функция – </a:t>
            </a:r>
            <a:r>
              <a:rPr lang="ru-RU" sz="1800" b="1" dirty="0">
                <a:solidFill>
                  <a:srgbClr val="FF0000"/>
                </a:solidFill>
              </a:rPr>
              <a:t>энтропия</a:t>
            </a:r>
            <a:r>
              <a:rPr lang="ru-RU" sz="1800" b="1" dirty="0"/>
              <a:t> (</a:t>
            </a:r>
            <a:r>
              <a:rPr lang="en-US" sz="1800" b="1" dirty="0"/>
              <a:t>S). </a:t>
            </a:r>
            <a:r>
              <a:rPr lang="ru-RU" sz="1800" b="1" dirty="0"/>
              <a:t>Чем ниже величина </a:t>
            </a:r>
            <a:r>
              <a:rPr lang="en-US" sz="1800" b="1" dirty="0"/>
              <a:t>S,</a:t>
            </a:r>
            <a:r>
              <a:rPr lang="ru-RU" sz="1800" b="1" dirty="0"/>
              <a:t> тем выше упорядоченность системы, чем она выше, тем больше система разупорядочена. </a:t>
            </a:r>
            <a:endParaRPr lang="en-US" sz="1800" b="1" dirty="0"/>
          </a:p>
          <a:p>
            <a:r>
              <a:rPr lang="ru-RU" sz="1800" b="1" dirty="0"/>
              <a:t>Энтропия напрямую связана с термодинамической вероятностью состояния системы. Например, вероятность случайного беспорядочного размещения множества молекул </a:t>
            </a:r>
            <a:r>
              <a:rPr lang="en-US" sz="1800" b="1" dirty="0"/>
              <a:t>(water) </a:t>
            </a:r>
            <a:r>
              <a:rPr lang="ru-RU" sz="1800" b="1" dirty="0"/>
              <a:t>значительно выше, чем организованного их расположения</a:t>
            </a:r>
            <a:r>
              <a:rPr lang="en-US" sz="1800" b="1" dirty="0"/>
              <a:t> (ice)</a:t>
            </a:r>
            <a:r>
              <a:rPr lang="ru-RU" sz="1800" b="1" dirty="0"/>
              <a:t>.</a:t>
            </a:r>
          </a:p>
        </p:txBody>
      </p:sp>
      <p:pic>
        <p:nvPicPr>
          <p:cNvPr id="1026" name="Picture 2" descr="C:\Users\Кирилл\Documents\Энтропия при переходе льда в воду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886200"/>
            <a:ext cx="5334000" cy="286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88088" y="4293096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ru-RU" b="1" dirty="0"/>
              <a:t>Для необратимых процессов </a:t>
            </a:r>
            <a:r>
              <a:rPr lang="en-US" b="1" dirty="0">
                <a:latin typeface="Calibri"/>
              </a:rPr>
              <a:t>∆S &gt; 0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181528" y="4939426"/>
            <a:ext cx="348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Для обратимых процессов</a:t>
            </a:r>
            <a:r>
              <a:rPr lang="en-US" b="1" dirty="0"/>
              <a:t> </a:t>
            </a:r>
            <a:r>
              <a:rPr lang="ru-RU" b="1" dirty="0">
                <a:latin typeface="Calibri"/>
              </a:rPr>
              <a:t>∆</a:t>
            </a:r>
            <a:r>
              <a:rPr lang="en-US" b="1" dirty="0">
                <a:latin typeface="Calibri"/>
              </a:rPr>
              <a:t>S = 0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47728" y="6381328"/>
            <a:ext cx="248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S(water) – S(ice) = </a:t>
            </a:r>
            <a:r>
              <a:rPr lang="en-US" b="1" dirty="0">
                <a:latin typeface="Calibri"/>
              </a:rPr>
              <a:t>∆S&gt; 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67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Второе начало термодинамики </a:t>
            </a:r>
          </a:p>
        </p:txBody>
      </p:sp>
      <p:pic>
        <p:nvPicPr>
          <p:cNvPr id="1026" name="Picture 2" descr="C:\Users\Кирилл\Documents\Вечный двигатель второго род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2423"/>
            <a:ext cx="54863" cy="38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192" y="620689"/>
            <a:ext cx="11567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Другие </a:t>
            </a:r>
            <a:r>
              <a:rPr lang="ru-RU" sz="2000" b="1" dirty="0"/>
              <a:t>формулировки второго начала термодинамики для </a:t>
            </a:r>
            <a:r>
              <a:rPr lang="ru-RU" sz="2000" b="1" i="1" dirty="0"/>
              <a:t>изолированных</a:t>
            </a:r>
            <a:r>
              <a:rPr lang="ru-RU" sz="2000" b="1" dirty="0"/>
              <a:t> систем:</a:t>
            </a:r>
          </a:p>
          <a:p>
            <a:r>
              <a:rPr lang="en-US" sz="2000" b="1" dirty="0"/>
              <a:t>1</a:t>
            </a:r>
            <a:r>
              <a:rPr lang="ru-RU" sz="2000" b="1" dirty="0"/>
              <a:t>. Невозможен </a:t>
            </a:r>
            <a:r>
              <a:rPr lang="ru-RU" sz="2000" b="1" i="1" dirty="0">
                <a:solidFill>
                  <a:srgbClr val="FF0000"/>
                </a:solidFill>
              </a:rPr>
              <a:t>циклический</a:t>
            </a:r>
            <a:r>
              <a:rPr lang="ru-RU" sz="2000" b="1" dirty="0"/>
              <a:t> процесс, единственным результатом которого было бы производство работы за счет охлаждения теплого тела, т.е. КПД всегда </a:t>
            </a:r>
            <a:r>
              <a:rPr lang="ru-RU" sz="2000" b="1" dirty="0">
                <a:latin typeface="Calibri"/>
              </a:rPr>
              <a:t>&lt; 100%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2. Теплота не может самопроизвольно переходить от более холодного тела к более горячему.</a:t>
            </a:r>
            <a:endParaRPr lang="en-US" sz="2000" b="1" dirty="0"/>
          </a:p>
          <a:p>
            <a:r>
              <a:rPr lang="ru-RU" sz="2000" b="1" dirty="0"/>
              <a:t>3. </a:t>
            </a:r>
            <a:r>
              <a:rPr lang="ru-RU" sz="2000" b="1" dirty="0" smtClean="0"/>
              <a:t>Наиболее вероятны  </a:t>
            </a:r>
            <a:r>
              <a:rPr lang="ru-RU" sz="2000" b="1" dirty="0"/>
              <a:t>такие процессы, при которых энтропия возрастает </a:t>
            </a:r>
            <a:r>
              <a:rPr lang="en-US" sz="2000" b="1" dirty="0"/>
              <a:t>(</a:t>
            </a:r>
            <a:r>
              <a:rPr lang="ru-RU" sz="2000" b="1" dirty="0"/>
              <a:t>необратимые) </a:t>
            </a:r>
            <a:r>
              <a:rPr lang="ru-RU" sz="2000" b="1" dirty="0" smtClean="0"/>
              <a:t>∆</a:t>
            </a:r>
            <a:r>
              <a:rPr lang="en-US" sz="2000" b="1" dirty="0" smtClean="0"/>
              <a:t>S&gt;0 </a:t>
            </a:r>
            <a:r>
              <a:rPr lang="ru-RU" sz="2000" b="1" dirty="0" smtClean="0"/>
              <a:t>или </a:t>
            </a:r>
            <a:r>
              <a:rPr lang="ru-RU" sz="2000" b="1" dirty="0"/>
              <a:t>остается постоянной (обратимые): </a:t>
            </a:r>
            <a:r>
              <a:rPr lang="ru-RU" sz="2000" b="1" dirty="0">
                <a:latin typeface="Calibri"/>
              </a:rPr>
              <a:t>∆</a:t>
            </a:r>
            <a:r>
              <a:rPr lang="en-US" sz="2000" b="1" dirty="0">
                <a:latin typeface="Calibri"/>
              </a:rPr>
              <a:t>S </a:t>
            </a:r>
            <a:r>
              <a:rPr lang="en-US" sz="2000" b="1" dirty="0" smtClean="0">
                <a:latin typeface="Calibri"/>
              </a:rPr>
              <a:t>= </a:t>
            </a:r>
            <a:r>
              <a:rPr lang="en-US" sz="2000" b="1" dirty="0">
                <a:latin typeface="Calibri"/>
              </a:rPr>
              <a:t>0</a:t>
            </a:r>
            <a:r>
              <a:rPr lang="ru-RU" sz="2000" b="1" dirty="0" smtClean="0"/>
              <a:t>.</a:t>
            </a:r>
            <a:r>
              <a:rPr lang="en-US" sz="2000" b="1" dirty="0" smtClean="0"/>
              <a:t> </a:t>
            </a:r>
            <a:endParaRPr lang="ru-RU" sz="2000" b="1" dirty="0" smtClean="0"/>
          </a:p>
          <a:p>
            <a:r>
              <a:rPr lang="ru-RU" sz="2000" b="1" dirty="0" smtClean="0"/>
              <a:t>4. Максимальное значение энтропии достигается при достижении системой состояния равновесия.</a:t>
            </a:r>
            <a:endParaRPr lang="ru-RU" sz="2000" b="1" dirty="0"/>
          </a:p>
        </p:txBody>
      </p:sp>
      <p:pic>
        <p:nvPicPr>
          <p:cNvPr id="1027" name="Picture 3" descr="I:\НАУКА\Материалы к БИОЭНЕРГЕТИКЕ\demon_maksvella_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87888" y="6848885"/>
            <a:ext cx="542884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Кирилл\Documents\Refrigerato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59" y="2919781"/>
            <a:ext cx="6108193" cy="37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1945" y="6237312"/>
            <a:ext cx="871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Работа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61704" y="3904488"/>
            <a:ext cx="3130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Теоретический предел КПД теплового двигателя</a:t>
            </a:r>
          </a:p>
          <a:p>
            <a:r>
              <a:rPr lang="ru-RU" sz="1600" b="1" dirty="0" smtClean="0"/>
              <a:t>21%:</a:t>
            </a:r>
          </a:p>
          <a:p>
            <a:r>
              <a:rPr lang="ru-RU" sz="1600" b="1" dirty="0" smtClean="0"/>
              <a:t>Т-</a:t>
            </a:r>
            <a:r>
              <a:rPr lang="ru-RU" sz="1600" b="1" dirty="0" err="1" smtClean="0"/>
              <a:t>ра</a:t>
            </a:r>
            <a:r>
              <a:rPr lang="ru-RU" sz="1600" b="1" dirty="0" smtClean="0"/>
              <a:t> нагревателя 373</a:t>
            </a:r>
            <a:r>
              <a:rPr lang="ru-RU" sz="1600" b="1" dirty="0" smtClean="0"/>
              <a:t>⁰</a:t>
            </a:r>
            <a:r>
              <a:rPr lang="en-US" sz="1600" b="1" dirty="0"/>
              <a:t>K</a:t>
            </a:r>
            <a:r>
              <a:rPr lang="ru-RU" sz="1600" b="1" dirty="0" smtClean="0"/>
              <a:t>,</a:t>
            </a:r>
            <a:endParaRPr lang="ru-RU" sz="1600" b="1" dirty="0" smtClean="0"/>
          </a:p>
          <a:p>
            <a:r>
              <a:rPr lang="ru-RU" sz="1600" b="1" dirty="0" smtClean="0"/>
              <a:t>Т-</a:t>
            </a:r>
            <a:r>
              <a:rPr lang="ru-RU" sz="1600" b="1" dirty="0" err="1" smtClean="0"/>
              <a:t>ра</a:t>
            </a:r>
            <a:r>
              <a:rPr lang="ru-RU" sz="1600" b="1" dirty="0" smtClean="0"/>
              <a:t> холодильника 293</a:t>
            </a:r>
            <a:r>
              <a:rPr lang="ru-RU" sz="1600" b="1" dirty="0" smtClean="0"/>
              <a:t>⁰</a:t>
            </a:r>
            <a:r>
              <a:rPr lang="en-US" sz="1600" b="1" dirty="0" smtClean="0"/>
              <a:t>K</a:t>
            </a:r>
            <a:endParaRPr lang="ru-RU" sz="1600" b="1" dirty="0" smtClean="0"/>
          </a:p>
          <a:p>
            <a:r>
              <a:rPr lang="ru-RU" sz="1600" b="1" dirty="0" smtClean="0"/>
              <a:t>Тогда: 1- 293/373= 0,21.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016" y="3941064"/>
            <a:ext cx="2679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Любой вид энергии в конце концов переходит в тепло, так как тепловая энергия – это энергия хаотичных движений частиц, в то время как все другие виды энергии связаны с более упорядоченным движением.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9027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59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Термодинамическая загадка –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демон Максвелла» </a:t>
            </a:r>
          </a:p>
        </p:txBody>
      </p:sp>
      <p:pic>
        <p:nvPicPr>
          <p:cNvPr id="4" name="Picture 3" descr="I:\НАУКА\Материалы к БИОЭНЕРГЕТИКЕ\demon_maksvella_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844062"/>
            <a:ext cx="8856984" cy="57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8696" y="1892808"/>
            <a:ext cx="2194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Вся система является изолированной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10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989"/>
            <a:ext cx="10515600" cy="124433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Второе начало термодинамики применительно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к живым системам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1178352"/>
            <a:ext cx="6234839" cy="5439264"/>
          </a:xfrm>
        </p:spPr>
      </p:pic>
      <p:sp>
        <p:nvSpPr>
          <p:cNvPr id="5" name="TextBox 4"/>
          <p:cNvSpPr txBox="1"/>
          <p:nvPr/>
        </p:nvSpPr>
        <p:spPr>
          <a:xfrm>
            <a:off x="6551630" y="1310326"/>
            <a:ext cx="53261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Живые организмы, являясь </a:t>
            </a:r>
            <a:r>
              <a:rPr lang="ru-RU" b="1" dirty="0" smtClean="0">
                <a:solidFill>
                  <a:srgbClr val="FF0000"/>
                </a:solidFill>
              </a:rPr>
              <a:t>открытыми системами </a:t>
            </a:r>
            <a:r>
              <a:rPr lang="ru-RU" b="1" dirty="0" smtClean="0"/>
              <a:t>(обмен с окружающей средой веществами и энергией), для своей жизнедеятельности должны получают энергию извне в результате превращений пищевых продуктов. </a:t>
            </a:r>
          </a:p>
          <a:p>
            <a:r>
              <a:rPr lang="ru-RU" b="1" dirty="0" smtClean="0"/>
              <a:t>     Эта энергия запасается в виде богатых энергией химических соединений (АТФ и др.).</a:t>
            </a:r>
          </a:p>
          <a:p>
            <a:r>
              <a:rPr lang="ru-RU" b="1" dirty="0" smtClean="0"/>
              <a:t>     Запасенная энергия используется для совершения различных видов полезной работы  (обмен веществ, подвижность, размножение и т.п.). </a:t>
            </a:r>
          </a:p>
          <a:p>
            <a:r>
              <a:rPr lang="ru-RU" b="1" dirty="0" smtClean="0"/>
              <a:t>     Так как эти процессы имеют </a:t>
            </a:r>
            <a:r>
              <a:rPr lang="ru-RU" b="1" dirty="0" smtClean="0">
                <a:solidFill>
                  <a:srgbClr val="FF0000"/>
                </a:solidFill>
              </a:rPr>
              <a:t>необратимый характер</a:t>
            </a:r>
            <a:r>
              <a:rPr lang="ru-RU" b="1" dirty="0" smtClean="0"/>
              <a:t>, то в ходе этих процессов энтропия увеличивается (∆</a:t>
            </a:r>
            <a:r>
              <a:rPr lang="en-US" b="1" dirty="0" smtClean="0"/>
              <a:t>S &gt; 0)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     При этом часть энергии выделяется обратно в окружающую среду в форме бедных энергией конечных продуктов обмена.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08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2952"/>
          </a:xfrm>
        </p:spPr>
        <p:txBody>
          <a:bodyPr>
            <a:normAutofit/>
          </a:bodyPr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+mn-lt"/>
              </a:rPr>
              <a:t>Лекция 12б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84937"/>
            <a:ext cx="10515600" cy="3592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411869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583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Функционирование биологических микроэлементов в составе ферментов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" y="740664"/>
            <a:ext cx="5821680" cy="61173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12" y="816864"/>
            <a:ext cx="5935980" cy="58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3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2068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     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Гемы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- простетические группы в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цитохромах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620688"/>
            <a:ext cx="8229600" cy="36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476672"/>
            <a:ext cx="8266113" cy="387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744" y="4293096"/>
            <a:ext cx="115580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различных биохимических реакциях, связанных с  переносом электронов,   </a:t>
            </a:r>
            <a:r>
              <a:rPr lang="ru-RU" b="1" dirty="0"/>
              <a:t>принимают участие </a:t>
            </a:r>
            <a:r>
              <a:rPr lang="ru-RU" b="1" dirty="0" err="1" smtClean="0"/>
              <a:t>простетические</a:t>
            </a:r>
            <a:r>
              <a:rPr lang="ru-RU" b="1" dirty="0" smtClean="0"/>
              <a:t> группы (</a:t>
            </a:r>
            <a:r>
              <a:rPr lang="ru-RU" b="1" dirty="0" err="1" smtClean="0"/>
              <a:t>ковалентно</a:t>
            </a:r>
            <a:r>
              <a:rPr lang="ru-RU" b="1" dirty="0" smtClean="0"/>
              <a:t> связанные с белковой частью)  </a:t>
            </a:r>
            <a:r>
              <a:rPr lang="ru-RU" b="1" dirty="0"/>
              <a:t>– </a:t>
            </a:r>
            <a:r>
              <a:rPr lang="ru-RU" b="1" dirty="0" err="1">
                <a:solidFill>
                  <a:srgbClr val="FF0000"/>
                </a:solidFill>
              </a:rPr>
              <a:t>гемы</a:t>
            </a:r>
            <a:r>
              <a:rPr lang="ru-RU" b="1" dirty="0"/>
              <a:t>. </a:t>
            </a:r>
            <a:r>
              <a:rPr lang="ru-RU" b="1" dirty="0" err="1"/>
              <a:t>Гемы</a:t>
            </a:r>
            <a:r>
              <a:rPr lang="ru-RU" b="1" dirty="0"/>
              <a:t> входят в состав белков – </a:t>
            </a:r>
            <a:r>
              <a:rPr lang="ru-RU" b="1" dirty="0" err="1">
                <a:solidFill>
                  <a:srgbClr val="FF0000"/>
                </a:solidFill>
              </a:rPr>
              <a:t>цитохромов</a:t>
            </a:r>
            <a:r>
              <a:rPr lang="ru-RU" b="1" dirty="0"/>
              <a:t>. </a:t>
            </a:r>
            <a:r>
              <a:rPr lang="ru-RU" b="1" dirty="0" smtClean="0"/>
              <a:t> </a:t>
            </a:r>
            <a:r>
              <a:rPr lang="ru-RU" b="1" dirty="0" err="1" smtClean="0"/>
              <a:t>Цитохромы</a:t>
            </a:r>
            <a:r>
              <a:rPr lang="ru-RU" b="1" dirty="0" smtClean="0"/>
              <a:t> </a:t>
            </a:r>
            <a:r>
              <a:rPr lang="ru-RU" b="1" dirty="0"/>
              <a:t>способны последовательно переносить </a:t>
            </a:r>
            <a:r>
              <a:rPr lang="ru-RU" b="1" i="1" dirty="0"/>
              <a:t>только по одному электрону</a:t>
            </a:r>
            <a:r>
              <a:rPr lang="ru-RU" b="1" dirty="0"/>
              <a:t>.</a:t>
            </a:r>
            <a:endParaRPr lang="en-US" b="1" dirty="0"/>
          </a:p>
          <a:p>
            <a:r>
              <a:rPr lang="ru-RU" b="1" dirty="0" smtClean="0"/>
              <a:t>   Исполнительным </a:t>
            </a:r>
            <a:r>
              <a:rPr lang="ru-RU" b="1" dirty="0"/>
              <a:t>элементом в </a:t>
            </a:r>
            <a:r>
              <a:rPr lang="ru-RU" b="1" dirty="0" err="1"/>
              <a:t>гемах</a:t>
            </a:r>
            <a:r>
              <a:rPr lang="ru-RU" b="1" dirty="0"/>
              <a:t> служит ион </a:t>
            </a:r>
            <a:r>
              <a:rPr lang="en-US" b="1" dirty="0"/>
              <a:t>Fe, </a:t>
            </a:r>
            <a:r>
              <a:rPr lang="ru-RU" b="1" dirty="0"/>
              <a:t>способный при переносе электронов циклически изменять свою валентность:</a:t>
            </a:r>
          </a:p>
          <a:p>
            <a:pPr algn="ctr"/>
            <a:r>
              <a:rPr lang="en-US" sz="2800" b="1" dirty="0"/>
              <a:t>Fe</a:t>
            </a:r>
            <a:r>
              <a:rPr lang="ru-RU" sz="2800" b="1" dirty="0"/>
              <a:t>(</a:t>
            </a:r>
            <a:r>
              <a:rPr lang="en-US" sz="2800" b="1" dirty="0"/>
              <a:t>II) </a:t>
            </a:r>
            <a:r>
              <a:rPr lang="ru-RU" sz="2800" b="1" dirty="0"/>
              <a:t>/</a:t>
            </a:r>
            <a:r>
              <a:rPr lang="ru-RU" sz="2800" b="1" dirty="0" err="1"/>
              <a:t>восст.форма</a:t>
            </a:r>
            <a:r>
              <a:rPr lang="ru-RU" sz="2800" b="1" dirty="0"/>
              <a:t>/    </a:t>
            </a:r>
            <a:r>
              <a:rPr lang="ru-RU" sz="2800" b="1" dirty="0">
                <a:latin typeface="Calibri"/>
              </a:rPr>
              <a:t>↔</a:t>
            </a:r>
            <a:r>
              <a:rPr lang="ru-RU" sz="2800" b="1" dirty="0"/>
              <a:t>  </a:t>
            </a:r>
            <a:r>
              <a:rPr lang="en-US" sz="2800" b="1" dirty="0"/>
              <a:t>Fe(III) </a:t>
            </a:r>
            <a:r>
              <a:rPr lang="ru-RU" sz="2800" b="1" dirty="0"/>
              <a:t>/</a:t>
            </a:r>
            <a:r>
              <a:rPr lang="ru-RU" sz="2800" b="1" dirty="0" err="1"/>
              <a:t>окисл.форма</a:t>
            </a:r>
            <a:r>
              <a:rPr lang="ru-RU" sz="2800" b="1" dirty="0"/>
              <a:t>/ 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115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8229600" cy="50006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Окислительно-восстановительные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 реакции с участием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NAD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E:\окисл-восст р-ция в цвет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36" y="548680"/>
            <a:ext cx="4210050" cy="792088"/>
          </a:xfrm>
          <a:prstGeom prst="rect">
            <a:avLst/>
          </a:prstGeom>
          <a:noFill/>
        </p:spPr>
      </p:pic>
      <p:pic>
        <p:nvPicPr>
          <p:cNvPr id="2051" name="Picture 3" descr="E:\NAD+NAD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0" y="1848284"/>
            <a:ext cx="8890000" cy="48668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3544" y="1448174"/>
            <a:ext cx="1088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AH₂(</a:t>
            </a:r>
            <a:r>
              <a:rPr lang="ru-RU" sz="2000" b="1" dirty="0" err="1"/>
              <a:t>вост.субстрат</a:t>
            </a:r>
            <a:r>
              <a:rPr lang="ru-RU" sz="2000" b="1" dirty="0"/>
              <a:t>)+</a:t>
            </a:r>
            <a:r>
              <a:rPr lang="en-US" sz="2000" b="1" dirty="0"/>
              <a:t>NAD⁺(</a:t>
            </a:r>
            <a:r>
              <a:rPr lang="ru-RU" sz="2000" b="1" dirty="0" err="1"/>
              <a:t>окисл.кофермент</a:t>
            </a:r>
            <a:r>
              <a:rPr lang="ru-RU" sz="2000" b="1" dirty="0"/>
              <a:t>) =    </a:t>
            </a:r>
            <a:r>
              <a:rPr lang="en-US" sz="2000" b="1" dirty="0"/>
              <a:t>A(</a:t>
            </a:r>
            <a:r>
              <a:rPr lang="ru-RU" sz="2000" b="1" dirty="0" err="1"/>
              <a:t>окисл.субстрат</a:t>
            </a:r>
            <a:r>
              <a:rPr lang="ru-RU" sz="2000" b="1" dirty="0"/>
              <a:t>)+</a:t>
            </a:r>
            <a:r>
              <a:rPr lang="en-US" sz="2000" b="1" dirty="0"/>
              <a:t>NADH+H⁺</a:t>
            </a:r>
            <a:r>
              <a:rPr lang="ru-RU" sz="2000" b="1" dirty="0"/>
              <a:t>(</a:t>
            </a:r>
            <a:r>
              <a:rPr lang="ru-RU" sz="2000" b="1" dirty="0" err="1"/>
              <a:t>восст.кофермент</a:t>
            </a:r>
            <a:r>
              <a:rPr lang="ru-RU" sz="2000" b="1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3992" y="5949281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NAD</a:t>
            </a:r>
            <a:r>
              <a:rPr lang="en-US" b="1" dirty="0">
                <a:latin typeface="Calibri"/>
              </a:rPr>
              <a:t>⁺ + 2 </a:t>
            </a:r>
            <a:r>
              <a:rPr lang="ru-RU" b="1" dirty="0">
                <a:latin typeface="Calibri"/>
              </a:rPr>
              <a:t>атома водорода(2е⁻ +2Н⁺) → </a:t>
            </a:r>
          </a:p>
          <a:p>
            <a:r>
              <a:rPr lang="en-US" b="1" dirty="0">
                <a:latin typeface="Calibri"/>
              </a:rPr>
              <a:t>NADH + H⁺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10800" y="4636008"/>
            <a:ext cx="1712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Этот протон Н⁺ находится в водной среде в форме иона </a:t>
            </a:r>
            <a:r>
              <a:rPr lang="ru-RU" sz="1600" b="1" dirty="0" err="1" smtClean="0"/>
              <a:t>гидроксония</a:t>
            </a:r>
            <a:r>
              <a:rPr lang="ru-RU" sz="1600" b="1" dirty="0" smtClean="0"/>
              <a:t>:</a:t>
            </a:r>
          </a:p>
          <a:p>
            <a:r>
              <a:rPr lang="ru-RU" sz="1600" b="1" dirty="0" smtClean="0"/>
              <a:t>Н⁺ + Н₂О → Н₃О⁺</a:t>
            </a:r>
            <a:endParaRPr lang="ru-RU" sz="1600" b="1" dirty="0"/>
          </a:p>
        </p:txBody>
      </p:sp>
      <p:sp>
        <p:nvSpPr>
          <p:cNvPr id="6" name="Стрелка влево 5"/>
          <p:cNvSpPr/>
          <p:nvPr/>
        </p:nvSpPr>
        <p:spPr>
          <a:xfrm rot="19327019">
            <a:off x="10488488" y="3465576"/>
            <a:ext cx="16364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6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4624"/>
            <a:ext cx="91440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>
                <a:latin typeface="+mn-lt"/>
              </a:rPr>
              <a:t>Флавинадениндинуклеотид</a:t>
            </a:r>
            <a:r>
              <a:rPr lang="ru-RU" sz="2400" b="1" dirty="0">
                <a:latin typeface="+mn-lt"/>
              </a:rPr>
              <a:t> (ФАД);</a:t>
            </a:r>
            <a:br>
              <a:rPr lang="ru-RU" sz="2400" b="1" dirty="0">
                <a:latin typeface="+mn-lt"/>
              </a:rPr>
            </a:br>
            <a:r>
              <a:rPr lang="en-US" sz="2400" b="1" dirty="0" err="1">
                <a:latin typeface="+mn-lt"/>
              </a:rPr>
              <a:t>Flavin</a:t>
            </a:r>
            <a:r>
              <a:rPr lang="en-US" sz="2400" b="1" dirty="0">
                <a:latin typeface="+mn-lt"/>
              </a:rPr>
              <a:t> adenine dinucleotide (FAD)</a:t>
            </a:r>
            <a:endParaRPr lang="ru-RU" sz="2400" b="1" dirty="0">
              <a:latin typeface="+mn-lt"/>
            </a:endParaRPr>
          </a:p>
        </p:txBody>
      </p:sp>
      <p:pic>
        <p:nvPicPr>
          <p:cNvPr id="1026" name="Picture 2" descr="C:\Users\Кирилл\Documents\fad + fadh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764704"/>
            <a:ext cx="6858000" cy="46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456" y="5373217"/>
            <a:ext cx="11759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FAD </a:t>
            </a:r>
            <a:r>
              <a:rPr lang="ru-RU" sz="2000" b="1" dirty="0"/>
              <a:t>– кофермент, принимающий участие во многих </a:t>
            </a:r>
            <a:r>
              <a:rPr lang="ru-RU" sz="2000" b="1" dirty="0" err="1"/>
              <a:t>окислительно</a:t>
            </a:r>
            <a:r>
              <a:rPr lang="ru-RU" sz="2000" b="1" dirty="0"/>
              <a:t>-восстановительных процессах. </a:t>
            </a:r>
            <a:r>
              <a:rPr lang="en-US" sz="2000" b="1" dirty="0"/>
              <a:t>FAD </a:t>
            </a:r>
            <a:r>
              <a:rPr lang="ru-RU" sz="2000" b="1" dirty="0"/>
              <a:t>прочно связан с ферментом, являясь </a:t>
            </a:r>
            <a:r>
              <a:rPr lang="ru-RU" sz="2000" b="1" dirty="0" err="1"/>
              <a:t>простетической</a:t>
            </a:r>
            <a:r>
              <a:rPr lang="ru-RU" sz="2000" b="1" dirty="0"/>
              <a:t> группой. Окисленная форма (</a:t>
            </a:r>
            <a:r>
              <a:rPr lang="en-US" sz="2000" b="1" dirty="0"/>
              <a:t>FAD⁺)</a:t>
            </a:r>
            <a:r>
              <a:rPr lang="ru-RU" sz="2000" b="1" dirty="0"/>
              <a:t>, принимая 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ru-RU" sz="2000" b="1" dirty="0">
                <a:solidFill>
                  <a:srgbClr val="FF0000"/>
                </a:solidFill>
              </a:rPr>
              <a:t> атома водорода</a:t>
            </a:r>
            <a:r>
              <a:rPr lang="ru-RU" sz="2000" b="1" dirty="0"/>
              <a:t>: 2 протона (Н⁺) и 2 электрона</a:t>
            </a:r>
            <a:r>
              <a:rPr lang="en-US" sz="2000" b="1" dirty="0"/>
              <a:t> (e</a:t>
            </a:r>
            <a:r>
              <a:rPr lang="en-US" sz="2000" b="1" dirty="0">
                <a:latin typeface="Calibri"/>
              </a:rPr>
              <a:t>⁻)</a:t>
            </a:r>
            <a:r>
              <a:rPr lang="ru-RU" sz="2000" b="1" dirty="0"/>
              <a:t>, переходит в восстановленную форму (</a:t>
            </a:r>
            <a:r>
              <a:rPr lang="en-US" sz="2000" b="1" dirty="0"/>
              <a:t>FADH₂</a:t>
            </a:r>
            <a:r>
              <a:rPr lang="en-US" sz="2000" b="1" dirty="0" smtClean="0"/>
              <a:t>)</a:t>
            </a:r>
            <a:r>
              <a:rPr lang="ru-RU" sz="2000" b="1" dirty="0" smtClean="0"/>
              <a:t>: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FAD⁺ + 2H⁺ + 2e⁻ → FADH₂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трелка влево 2"/>
          <p:cNvSpPr/>
          <p:nvPr/>
        </p:nvSpPr>
        <p:spPr>
          <a:xfrm rot="19975025">
            <a:off x="8053447" y="4244501"/>
            <a:ext cx="2697262" cy="1943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9546027">
            <a:off x="8803840" y="3210358"/>
            <a:ext cx="1842504" cy="2578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9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Пример функционирования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металлопротеида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цитохром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С в цепи транспорта электронов)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" y="914400"/>
            <a:ext cx="6024354" cy="5696712"/>
          </a:xfrm>
        </p:spPr>
      </p:pic>
      <p:sp>
        <p:nvSpPr>
          <p:cNvPr id="5" name="TextBox 4"/>
          <p:cNvSpPr txBox="1"/>
          <p:nvPr/>
        </p:nvSpPr>
        <p:spPr>
          <a:xfrm>
            <a:off x="6583680" y="1143000"/>
            <a:ext cx="5349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Одним из компонентов дыхательной цепи (цепи транспорта электронов) в митохондриях является  </a:t>
            </a:r>
            <a:r>
              <a:rPr lang="ru-RU" sz="2000" b="1" dirty="0" err="1" smtClean="0"/>
              <a:t>цитохром</a:t>
            </a:r>
            <a:r>
              <a:rPr lang="ru-RU" sz="2000" b="1" dirty="0" smtClean="0"/>
              <a:t> с (масса 12 000).</a:t>
            </a:r>
            <a:r>
              <a:rPr lang="en-US" sz="2000" b="1" dirty="0" smtClean="0"/>
              <a:t> </a:t>
            </a:r>
            <a:endParaRPr lang="ru-RU" sz="2000" b="1" dirty="0" smtClean="0"/>
          </a:p>
          <a:p>
            <a:r>
              <a:rPr lang="ru-RU" sz="2000" b="1" dirty="0" smtClean="0"/>
              <a:t>Его функции:</a:t>
            </a:r>
          </a:p>
          <a:p>
            <a:r>
              <a:rPr lang="ru-RU" sz="2000" b="1" dirty="0" smtClean="0"/>
              <a:t>   1. Принимает 1 электрон от комплекса</a:t>
            </a:r>
            <a:r>
              <a:rPr lang="en-US" sz="2000" b="1" dirty="0" smtClean="0"/>
              <a:t> III</a:t>
            </a:r>
            <a:r>
              <a:rPr lang="ru-RU" sz="2000" b="1" dirty="0" smtClean="0"/>
              <a:t>, в результате чего ион железа из окисленного состояния переходит в восстановленное: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Fe³⁺(</a:t>
            </a:r>
            <a:r>
              <a:rPr lang="ru-RU" sz="2000" b="1" dirty="0" err="1" smtClean="0">
                <a:solidFill>
                  <a:srgbClr val="FF0000"/>
                </a:solidFill>
              </a:rPr>
              <a:t>окисл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r>
              <a:rPr lang="en-US" sz="2000" b="1" dirty="0" smtClean="0">
                <a:solidFill>
                  <a:srgbClr val="FF0000"/>
                </a:solidFill>
              </a:rPr>
              <a:t> + e⁻ → Fe²⁺</a:t>
            </a:r>
            <a:r>
              <a:rPr lang="ru-RU" sz="2000" b="1" dirty="0" smtClean="0">
                <a:solidFill>
                  <a:srgbClr val="FF0000"/>
                </a:solidFill>
              </a:rPr>
              <a:t> (</a:t>
            </a:r>
            <a:r>
              <a:rPr lang="ru-RU" sz="2000" b="1" dirty="0" err="1" smtClean="0">
                <a:solidFill>
                  <a:srgbClr val="FF0000"/>
                </a:solidFill>
              </a:rPr>
              <a:t>восст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ru-RU" sz="2000" b="1" dirty="0" smtClean="0"/>
              <a:t>   2. Отдает этот электрон на комплекс </a:t>
            </a:r>
            <a:r>
              <a:rPr lang="en-US" sz="2000" b="1" dirty="0" smtClean="0"/>
              <a:t>IV</a:t>
            </a:r>
            <a:r>
              <a:rPr lang="ru-RU" sz="2000" b="1" dirty="0" smtClean="0"/>
              <a:t>, в результате чего ион железа возвращается в окисленное состояние: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Fe²⁺(</a:t>
            </a:r>
            <a:r>
              <a:rPr lang="ru-RU" sz="2000" b="1" dirty="0" err="1" smtClean="0">
                <a:solidFill>
                  <a:srgbClr val="FF0000"/>
                </a:solidFill>
              </a:rPr>
              <a:t>восст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r>
              <a:rPr lang="en-US" sz="2000" b="1" dirty="0" smtClean="0">
                <a:solidFill>
                  <a:srgbClr val="FF0000"/>
                </a:solidFill>
              </a:rPr>
              <a:t> → Fe³⁺</a:t>
            </a:r>
            <a:r>
              <a:rPr lang="ru-RU" sz="2000" b="1" dirty="0" smtClean="0">
                <a:solidFill>
                  <a:srgbClr val="FF0000"/>
                </a:solidFill>
              </a:rPr>
              <a:t> (</a:t>
            </a:r>
            <a:r>
              <a:rPr lang="ru-RU" sz="2000" b="1" dirty="0" err="1" smtClean="0">
                <a:solidFill>
                  <a:srgbClr val="FF0000"/>
                </a:solidFill>
              </a:rPr>
              <a:t>окисл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r>
              <a:rPr lang="en-US" sz="2000" b="1" dirty="0" smtClean="0">
                <a:solidFill>
                  <a:srgbClr val="FF0000"/>
                </a:solidFill>
              </a:rPr>
              <a:t> + e⁻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 smtClean="0"/>
              <a:t>Комплекс </a:t>
            </a:r>
            <a:r>
              <a:rPr lang="en-US" sz="2000" b="1" dirty="0" smtClean="0"/>
              <a:t>IV (</a:t>
            </a:r>
            <a:r>
              <a:rPr lang="ru-RU" sz="2000" b="1" dirty="0" err="1" smtClean="0"/>
              <a:t>цитохромоксидаза</a:t>
            </a:r>
            <a:r>
              <a:rPr lang="ru-RU" sz="2000" b="1" dirty="0" smtClean="0"/>
              <a:t>) содержит ион меди, которые претерпевают аналогичные изменения валентности: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83680" y="6044184"/>
            <a:ext cx="516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→</a:t>
            </a:r>
            <a:r>
              <a:rPr lang="en-US" b="1" dirty="0">
                <a:solidFill>
                  <a:srgbClr val="FF0000"/>
                </a:solidFill>
              </a:rPr>
              <a:t>Fe(II) /</a:t>
            </a:r>
            <a:r>
              <a:rPr lang="ru-RU" b="1" dirty="0" err="1">
                <a:solidFill>
                  <a:srgbClr val="FF0000"/>
                </a:solidFill>
              </a:rPr>
              <a:t>восст.форма</a:t>
            </a:r>
            <a:r>
              <a:rPr lang="en-US" b="1" dirty="0">
                <a:solidFill>
                  <a:srgbClr val="FF0000"/>
                </a:solidFill>
              </a:rPr>
              <a:t>/ + Cu(II) /</a:t>
            </a:r>
            <a:r>
              <a:rPr lang="ru-RU" b="1" dirty="0" err="1">
                <a:solidFill>
                  <a:srgbClr val="FF0000"/>
                </a:solidFill>
              </a:rPr>
              <a:t>окисл.форма</a:t>
            </a:r>
            <a:r>
              <a:rPr lang="en-US" b="1" dirty="0">
                <a:solidFill>
                  <a:srgbClr val="FF0000"/>
                </a:solidFill>
              </a:rPr>
              <a:t>/  →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Fe(III) /</a:t>
            </a:r>
            <a:r>
              <a:rPr lang="ru-RU" b="1" dirty="0" err="1">
                <a:solidFill>
                  <a:srgbClr val="FF0000"/>
                </a:solidFill>
              </a:rPr>
              <a:t>окисл.форма</a:t>
            </a:r>
            <a:r>
              <a:rPr lang="en-US" b="1" dirty="0">
                <a:solidFill>
                  <a:srgbClr val="FF0000"/>
                </a:solidFill>
              </a:rPr>
              <a:t>/ + Cu(I) /</a:t>
            </a:r>
            <a:r>
              <a:rPr lang="ru-RU" b="1" dirty="0" err="1">
                <a:solidFill>
                  <a:srgbClr val="FF0000"/>
                </a:solidFill>
              </a:rPr>
              <a:t>восст.форма</a:t>
            </a:r>
            <a:r>
              <a:rPr lang="ru-RU" b="1" dirty="0">
                <a:solidFill>
                  <a:srgbClr val="FF0000"/>
                </a:solidFill>
              </a:rPr>
              <a:t>) →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9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116632"/>
            <a:ext cx="11420856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Итог: способы передачи электронов от одной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молекулы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(донора электронов) к другой (акцептора электронов)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048" y="1124744"/>
            <a:ext cx="11603736" cy="5616624"/>
          </a:xfrm>
        </p:spPr>
        <p:txBody>
          <a:bodyPr>
            <a:normAutofit/>
          </a:bodyPr>
          <a:lstStyle/>
          <a:p>
            <a:r>
              <a:rPr lang="en-US" sz="2000" b="1" dirty="0"/>
              <a:t>1</a:t>
            </a:r>
            <a:r>
              <a:rPr lang="ru-RU" sz="2000" b="1" dirty="0"/>
              <a:t>. </a:t>
            </a:r>
            <a:r>
              <a:rPr lang="ru-RU" sz="2000" b="1" dirty="0" err="1" smtClean="0"/>
              <a:t>Гидридный</a:t>
            </a:r>
            <a:r>
              <a:rPr lang="ru-RU" sz="2000" b="1" dirty="0" smtClean="0"/>
              <a:t> перенос </a:t>
            </a:r>
            <a:r>
              <a:rPr lang="ru-RU" sz="2000" b="1" dirty="0"/>
              <a:t>электронов от донора к акцептору </a:t>
            </a:r>
            <a:r>
              <a:rPr lang="ru-RU" sz="2000" b="1" dirty="0" smtClean="0">
                <a:latin typeface="Calibri"/>
              </a:rPr>
              <a:t> двух электронов </a:t>
            </a:r>
            <a:r>
              <a:rPr lang="ru-RU" sz="2000" b="1" dirty="0">
                <a:latin typeface="Calibri"/>
              </a:rPr>
              <a:t>е⁻ и </a:t>
            </a:r>
            <a:r>
              <a:rPr lang="ru-RU" sz="2000" b="1" dirty="0" smtClean="0">
                <a:latin typeface="Calibri"/>
              </a:rPr>
              <a:t>только одного протона </a:t>
            </a:r>
            <a:r>
              <a:rPr lang="ru-RU" sz="2000" b="1" dirty="0">
                <a:latin typeface="Calibri"/>
              </a:rPr>
              <a:t>Н</a:t>
            </a:r>
            <a:r>
              <a:rPr lang="ru-RU" sz="2000" b="1" dirty="0" smtClean="0">
                <a:latin typeface="Calibri"/>
              </a:rPr>
              <a:t>⁺.  </a:t>
            </a:r>
            <a:r>
              <a:rPr lang="ru-RU" sz="2000" b="1" dirty="0" smtClean="0"/>
              <a:t>   Пример:  НАД </a:t>
            </a:r>
            <a:r>
              <a:rPr lang="ru-RU" sz="2000" b="1" dirty="0"/>
              <a:t>и НАДФ</a:t>
            </a:r>
            <a:r>
              <a:rPr lang="ru-RU" sz="2000" b="1" dirty="0" smtClean="0"/>
              <a:t>. </a:t>
            </a:r>
            <a:endParaRPr lang="ru-RU" sz="2000" b="1" dirty="0"/>
          </a:p>
          <a:p>
            <a:r>
              <a:rPr lang="ru-RU" sz="2000" b="1" dirty="0"/>
              <a:t>2. Перенос </a:t>
            </a:r>
            <a:r>
              <a:rPr lang="ru-RU" sz="2000" b="1" dirty="0" smtClean="0"/>
              <a:t>2-х атомов </a:t>
            </a:r>
            <a:r>
              <a:rPr lang="ru-RU" sz="2000" b="1" dirty="0"/>
              <a:t>водорода: </a:t>
            </a:r>
            <a:r>
              <a:rPr lang="ru-RU" sz="2000" b="1" dirty="0" smtClean="0"/>
              <a:t>2(Н </a:t>
            </a:r>
            <a:r>
              <a:rPr lang="ru-RU" sz="2000" b="1" dirty="0"/>
              <a:t>= Н</a:t>
            </a:r>
            <a:r>
              <a:rPr lang="ru-RU" sz="2000" b="1" dirty="0">
                <a:latin typeface="Calibri"/>
              </a:rPr>
              <a:t>⁺ + е</a:t>
            </a:r>
            <a:r>
              <a:rPr lang="ru-RU" sz="2000" b="1" dirty="0" smtClean="0">
                <a:latin typeface="Calibri"/>
              </a:rPr>
              <a:t>⁻).       </a:t>
            </a:r>
            <a:r>
              <a:rPr lang="ru-RU" sz="2000" b="1" dirty="0">
                <a:latin typeface="Calibri"/>
              </a:rPr>
              <a:t>АН₂ = А + (2Н⁺ + 2е⁻). </a:t>
            </a:r>
          </a:p>
          <a:p>
            <a:r>
              <a:rPr lang="ru-RU" sz="2000" b="1" dirty="0">
                <a:latin typeface="Calibri"/>
              </a:rPr>
              <a:t>     АН₂ (донор 2-х электронов)+ В (акцептор ) = А + ВН₂.  Пример: </a:t>
            </a:r>
            <a:r>
              <a:rPr lang="ru-RU" sz="2000" b="1" dirty="0" smtClean="0">
                <a:latin typeface="Calibri"/>
              </a:rPr>
              <a:t>ФАД.</a:t>
            </a:r>
            <a:endParaRPr lang="ru-RU" sz="2000" b="1" dirty="0">
              <a:latin typeface="Calibri"/>
            </a:endParaRPr>
          </a:p>
          <a:p>
            <a:r>
              <a:rPr lang="ru-RU" sz="2000" b="1" dirty="0">
                <a:latin typeface="Calibri"/>
              </a:rPr>
              <a:t>3. Прямой перенос электронов. Пример: функционирование </a:t>
            </a:r>
            <a:r>
              <a:rPr lang="ru-RU" sz="2000" b="1" dirty="0" err="1">
                <a:latin typeface="Calibri"/>
              </a:rPr>
              <a:t>цитохромов</a:t>
            </a:r>
            <a:r>
              <a:rPr lang="ru-RU" sz="2000" b="1" dirty="0">
                <a:latin typeface="Calibri"/>
              </a:rPr>
              <a:t> в дыхательной цепи: </a:t>
            </a:r>
            <a:endParaRPr lang="en-US" sz="2000" b="1" dirty="0">
              <a:latin typeface="Calibri"/>
            </a:endParaRPr>
          </a:p>
          <a:p>
            <a:r>
              <a:rPr lang="en-US" sz="2000" b="1" dirty="0">
                <a:latin typeface="Calibri"/>
              </a:rPr>
              <a:t>     </a:t>
            </a:r>
            <a:r>
              <a:rPr lang="ru-RU" sz="2000" b="1" dirty="0">
                <a:latin typeface="Calibri"/>
              </a:rPr>
              <a:t> →</a:t>
            </a:r>
            <a:r>
              <a:rPr lang="en-US" sz="2000" b="1" dirty="0">
                <a:latin typeface="Calibri"/>
              </a:rPr>
              <a:t>Fe(II) /</a:t>
            </a:r>
            <a:r>
              <a:rPr lang="ru-RU" sz="2000" b="1" dirty="0" err="1">
                <a:latin typeface="Calibri"/>
              </a:rPr>
              <a:t>восст.форма</a:t>
            </a:r>
            <a:r>
              <a:rPr lang="en-US" sz="2000" b="1" dirty="0">
                <a:latin typeface="Calibri"/>
              </a:rPr>
              <a:t>/ + Cu(II) /</a:t>
            </a:r>
            <a:r>
              <a:rPr lang="ru-RU" sz="2000" b="1" dirty="0" err="1">
                <a:latin typeface="Calibri"/>
              </a:rPr>
              <a:t>окисл.форма</a:t>
            </a:r>
            <a:r>
              <a:rPr lang="en-US" sz="2000" b="1" dirty="0">
                <a:latin typeface="Calibri"/>
              </a:rPr>
              <a:t>/  →</a:t>
            </a:r>
          </a:p>
          <a:p>
            <a:r>
              <a:rPr lang="en-US" sz="2000" b="1" dirty="0">
                <a:latin typeface="Calibri"/>
              </a:rPr>
              <a:t>       Fe(III) /</a:t>
            </a:r>
            <a:r>
              <a:rPr lang="ru-RU" sz="2000" b="1" dirty="0" err="1">
                <a:latin typeface="Calibri"/>
              </a:rPr>
              <a:t>окисл.форма</a:t>
            </a:r>
            <a:r>
              <a:rPr lang="en-US" sz="2000" b="1" dirty="0">
                <a:latin typeface="Calibri"/>
              </a:rPr>
              <a:t>/ + Cu(I) /</a:t>
            </a:r>
            <a:r>
              <a:rPr lang="ru-RU" sz="2000" b="1" dirty="0" err="1">
                <a:latin typeface="Calibri"/>
              </a:rPr>
              <a:t>восст.форма</a:t>
            </a:r>
            <a:r>
              <a:rPr lang="ru-RU" sz="2000" b="1" dirty="0">
                <a:latin typeface="Calibri"/>
              </a:rPr>
              <a:t>) →</a:t>
            </a:r>
          </a:p>
          <a:p>
            <a:endParaRPr lang="ru-RU" sz="2000" b="1" dirty="0">
              <a:latin typeface="Calibri"/>
            </a:endParaRPr>
          </a:p>
          <a:p>
            <a:r>
              <a:rPr lang="ru-RU" sz="2400" b="1" dirty="0" smtClean="0">
                <a:latin typeface="Calibri"/>
              </a:rPr>
              <a:t>   В </a:t>
            </a:r>
            <a:r>
              <a:rPr lang="ru-RU" sz="2400" b="1" dirty="0">
                <a:latin typeface="Calibri"/>
              </a:rPr>
              <a:t>биохимических  </a:t>
            </a:r>
            <a:r>
              <a:rPr lang="ru-RU" sz="2400" b="1" dirty="0" err="1">
                <a:latin typeface="Calibri"/>
              </a:rPr>
              <a:t>окислительно</a:t>
            </a:r>
            <a:r>
              <a:rPr lang="ru-RU" sz="2400" b="1" dirty="0">
                <a:latin typeface="Calibri"/>
              </a:rPr>
              <a:t>-восстановительных реакциях для обозначения переноса заряда, эквивалентного одному электрону (1 е⁻), используется понятие </a:t>
            </a:r>
            <a:r>
              <a:rPr lang="ru-RU" sz="2400" b="1" dirty="0">
                <a:solidFill>
                  <a:srgbClr val="FF0000"/>
                </a:solidFill>
                <a:latin typeface="Calibri"/>
              </a:rPr>
              <a:t>восстановительный эквивалент.  </a:t>
            </a:r>
            <a:r>
              <a:rPr lang="ru-RU" sz="2400" b="1" dirty="0">
                <a:latin typeface="Calibri"/>
              </a:rPr>
              <a:t>Это понятие применимо ко всех типам реакций с переносом </a:t>
            </a:r>
            <a:r>
              <a:rPr lang="ru-RU" sz="2400" b="1" dirty="0" smtClean="0">
                <a:latin typeface="Calibri"/>
              </a:rPr>
              <a:t>электронов</a:t>
            </a:r>
            <a:r>
              <a:rPr lang="ru-RU" sz="2400" b="1" dirty="0"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381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339"/>
            <a:ext cx="10515600" cy="11869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 метаболизме важнейшую роль играют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+mn-lt"/>
              </a:rPr>
              <a:t>энергетические процессы </a:t>
            </a:r>
            <a:endParaRPr lang="ru-RU" sz="32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77" y="1257300"/>
            <a:ext cx="4117731" cy="53633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0" y="1323975"/>
            <a:ext cx="2540977" cy="2817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731" y="4387362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Альберт </a:t>
            </a:r>
            <a:r>
              <a:rPr lang="ru-RU" b="1" dirty="0" err="1" smtClean="0"/>
              <a:t>Ленинджер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04" y="1257300"/>
            <a:ext cx="2809142" cy="28838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65931" y="4387362"/>
            <a:ext cx="324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Дэвид Нельсон и Майкл Кокс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948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2464</Words>
  <Application>Microsoft Office PowerPoint</Application>
  <PresentationFormat>Широкоэкранный</PresentationFormat>
  <Paragraphs>166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Документ</vt:lpstr>
      <vt:lpstr>Лекция 12б</vt:lpstr>
      <vt:lpstr>Окислительно-восстановительные реакции</vt:lpstr>
      <vt:lpstr> Функционирование биологических микроэлементов в составе ферментов</vt:lpstr>
      <vt:lpstr>       Гемы - простетические группы в цитохромах</vt:lpstr>
      <vt:lpstr>Окислительно-восстановительные реакции с участием NAD</vt:lpstr>
      <vt:lpstr>Флавинадениндинуклеотид (ФАД); Flavin adenine dinucleotide (FAD)</vt:lpstr>
      <vt:lpstr> Пример функционирования металлопротеида (цитохром С в цепи транспорта электронов) </vt:lpstr>
      <vt:lpstr>Итог: способы передачи электронов от одной молекулы  (донора электронов) к другой (акцептора электронов)</vt:lpstr>
      <vt:lpstr>В метаболизме важнейшую роль играют  энергетические процессы </vt:lpstr>
      <vt:lpstr>«Биоэнергетика (биологическая энергетика) – есть совокупность процессов преобразования энергии внешних ресурсов в биологически полезную работу живых систем, а также раздел биологии, изучающий эти процессы»   </vt:lpstr>
      <vt:lpstr>БИОЭНЕРГЕТИКА-2</vt:lpstr>
      <vt:lpstr>Место биоэнергетики в классификации наук</vt:lpstr>
      <vt:lpstr>Демон Лапласа</vt:lpstr>
      <vt:lpstr> «Дуэль»  Эйнштейна и Бора о роли вероятности в природе</vt:lpstr>
      <vt:lpstr>Основные понятия термодинамики</vt:lpstr>
      <vt:lpstr>Внутренняя энергия системы </vt:lpstr>
      <vt:lpstr> Первое начало термодинамики</vt:lpstr>
      <vt:lpstr>Энергетический баланс человека (за сутки)</vt:lpstr>
      <vt:lpstr>Энергия, теплота и работа </vt:lpstr>
      <vt:lpstr> Энтальпия</vt:lpstr>
      <vt:lpstr>Экзотермические и эндотермические реакции  </vt:lpstr>
      <vt:lpstr>Закон Гесса – основное следствие первого начала термодинамики</vt:lpstr>
      <vt:lpstr>Закон Гесса</vt:lpstr>
      <vt:lpstr>Многостадийное и одностадийное окисление глюкозы</vt:lpstr>
      <vt:lpstr>Энтропия = ∆Q/T (джоуль/K)</vt:lpstr>
      <vt:lpstr>Второе начало термодинамики </vt:lpstr>
      <vt:lpstr>Термодинамическая загадка – «демон Максвелла» </vt:lpstr>
      <vt:lpstr>Второе начало термодинамики применительно  к живым системам</vt:lpstr>
      <vt:lpstr>Лекция 12б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11а</dc:title>
  <dc:creator>Кирилл</dc:creator>
  <cp:lastModifiedBy>Кирилл</cp:lastModifiedBy>
  <cp:revision>161</cp:revision>
  <dcterms:created xsi:type="dcterms:W3CDTF">2020-09-10T18:17:15Z</dcterms:created>
  <dcterms:modified xsi:type="dcterms:W3CDTF">2021-03-03T19:38:05Z</dcterms:modified>
</cp:coreProperties>
</file>