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89" r:id="rId2"/>
    <p:sldId id="267" r:id="rId3"/>
    <p:sldId id="268" r:id="rId4"/>
    <p:sldId id="327" r:id="rId5"/>
    <p:sldId id="317" r:id="rId6"/>
    <p:sldId id="328" r:id="rId7"/>
    <p:sldId id="326" r:id="rId8"/>
    <p:sldId id="329" r:id="rId9"/>
    <p:sldId id="324" r:id="rId10"/>
    <p:sldId id="340" r:id="rId11"/>
    <p:sldId id="325" r:id="rId12"/>
    <p:sldId id="269" r:id="rId13"/>
    <p:sldId id="270" r:id="rId14"/>
    <p:sldId id="271" r:id="rId15"/>
    <p:sldId id="341" r:id="rId16"/>
    <p:sldId id="272" r:id="rId17"/>
    <p:sldId id="334" r:id="rId18"/>
    <p:sldId id="274" r:id="rId19"/>
    <p:sldId id="273" r:id="rId20"/>
    <p:sldId id="275" r:id="rId21"/>
    <p:sldId id="335" r:id="rId22"/>
    <p:sldId id="337" r:id="rId23"/>
    <p:sldId id="336" r:id="rId24"/>
    <p:sldId id="338" r:id="rId25"/>
    <p:sldId id="276" r:id="rId26"/>
    <p:sldId id="342" r:id="rId27"/>
    <p:sldId id="339" r:id="rId28"/>
    <p:sldId id="287" r:id="rId29"/>
    <p:sldId id="286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7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361B7F-A31C-48F1-90DA-EDE0EB1BEFBD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5DF4C-5452-4CCB-B36F-DF4E589114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777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0F577-EC29-41FD-877D-A5EC03F4E6CE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0A27E-DEC8-4E72-9F19-54DC7719DF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733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0F577-EC29-41FD-877D-A5EC03F4E6CE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0A27E-DEC8-4E72-9F19-54DC7719DF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625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0F577-EC29-41FD-877D-A5EC03F4E6CE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0A27E-DEC8-4E72-9F19-54DC7719DF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749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0F577-EC29-41FD-877D-A5EC03F4E6CE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0A27E-DEC8-4E72-9F19-54DC7719DF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657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0F577-EC29-41FD-877D-A5EC03F4E6CE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0A27E-DEC8-4E72-9F19-54DC7719DF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699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0F577-EC29-41FD-877D-A5EC03F4E6CE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0A27E-DEC8-4E72-9F19-54DC7719DF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101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0F577-EC29-41FD-877D-A5EC03F4E6CE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0A27E-DEC8-4E72-9F19-54DC7719DF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744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0F577-EC29-41FD-877D-A5EC03F4E6CE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0A27E-DEC8-4E72-9F19-54DC7719DF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010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0F577-EC29-41FD-877D-A5EC03F4E6CE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0A27E-DEC8-4E72-9F19-54DC7719DF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211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0F577-EC29-41FD-877D-A5EC03F4E6CE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0A27E-DEC8-4E72-9F19-54DC7719DF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531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0F577-EC29-41FD-877D-A5EC03F4E6CE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0A27E-DEC8-4E72-9F19-54DC7719DF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177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0F577-EC29-41FD-877D-A5EC03F4E6CE}" type="datetimeFigureOut">
              <a:rPr lang="ru-RU" smtClean="0"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0A27E-DEC8-4E72-9F19-54DC7719DF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102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75846"/>
            <a:ext cx="9144000" cy="1160585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+mn-lt"/>
              </a:rPr>
              <a:t>Лекция 12в</a:t>
            </a:r>
            <a:endParaRPr lang="ru-RU" sz="4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441938"/>
            <a:ext cx="9144000" cy="38158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446" y="1503485"/>
            <a:ext cx="6743700" cy="40972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1885" y="5662249"/>
            <a:ext cx="11245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Игорь Васильевич Курчатов:</a:t>
            </a:r>
          </a:p>
          <a:p>
            <a:pPr algn="ctr"/>
            <a:r>
              <a:rPr lang="ru-RU" sz="2400" b="1" dirty="0" smtClean="0"/>
              <a:t>«жизнь </a:t>
            </a:r>
            <a:r>
              <a:rPr lang="ru-RU" sz="2400" b="1" dirty="0"/>
              <a:t>человека не вечна, но наука и знания переступают </a:t>
            </a:r>
            <a:r>
              <a:rPr lang="ru-RU" sz="2400" b="1" dirty="0" smtClean="0"/>
              <a:t>пороги столетий»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589767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Лев Александрович </a:t>
            </a:r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Блюменфельд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384" y="1362456"/>
            <a:ext cx="5879592" cy="5212080"/>
          </a:xfrm>
        </p:spPr>
      </p:pic>
    </p:spTree>
    <p:extLst>
      <p:ext uri="{BB962C8B-B14F-4D97-AF65-F5344CB8AC3E}">
        <p14:creationId xmlns:p14="http://schemas.microsoft.com/office/powerpoint/2010/main" val="3476011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620688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+mn-lt"/>
              </a:rPr>
              <a:t>Сколько «стоит» биологическая упорядоченность?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5176" y="620688"/>
            <a:ext cx="11631168" cy="6084912"/>
          </a:xfrm>
        </p:spPr>
        <p:txBody>
          <a:bodyPr>
            <a:normAutofit fontScale="85000" lnSpcReduction="20000"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1. </a:t>
            </a:r>
            <a:r>
              <a:rPr lang="ru-RU" sz="2400" b="1" i="1" dirty="0">
                <a:solidFill>
                  <a:srgbClr val="FF0000"/>
                </a:solidFill>
              </a:rPr>
              <a:t>Упорядоченность построения многоклеточного организма из клеток:</a:t>
            </a:r>
            <a:r>
              <a:rPr lang="ru-RU" sz="2400" b="1" dirty="0">
                <a:solidFill>
                  <a:srgbClr val="FF0000"/>
                </a:solidFill>
              </a:rPr>
              <a:t>                             </a:t>
            </a:r>
          </a:p>
          <a:p>
            <a:r>
              <a:rPr lang="ru-RU" sz="2400" b="1" dirty="0"/>
              <a:t>Тело человека – примерно 10</a:t>
            </a:r>
            <a:r>
              <a:rPr lang="ru-RU" sz="2400" b="1" dirty="0">
                <a:latin typeface="Calibri"/>
              </a:rPr>
              <a:t>¹³ клеток. Кол-во информации, необходимой для построения такой структуры </a:t>
            </a:r>
            <a:r>
              <a:rPr lang="en-US" sz="2400" b="1" dirty="0">
                <a:latin typeface="Calibri"/>
              </a:rPr>
              <a:t>I = 4∙10¹⁴ </a:t>
            </a:r>
            <a:r>
              <a:rPr lang="ru-RU" sz="2400" b="1" dirty="0">
                <a:latin typeface="Calibri"/>
              </a:rPr>
              <a:t>бит. Тогда  понижение энтропии при построении организма из клеток ∆</a:t>
            </a:r>
            <a:r>
              <a:rPr lang="en-US" sz="2400" b="1" dirty="0">
                <a:latin typeface="Calibri"/>
              </a:rPr>
              <a:t>S = 10⁹ </a:t>
            </a:r>
            <a:r>
              <a:rPr lang="ru-RU" sz="2400" b="1" dirty="0" err="1">
                <a:latin typeface="Calibri"/>
              </a:rPr>
              <a:t>эе</a:t>
            </a:r>
            <a:r>
              <a:rPr lang="ru-RU" sz="2400" b="1" dirty="0">
                <a:latin typeface="Calibri"/>
              </a:rPr>
              <a:t>, что примерно равно повышению энтропии ∆</a:t>
            </a:r>
            <a:r>
              <a:rPr lang="en-US" sz="2400" b="1" dirty="0">
                <a:latin typeface="Calibri"/>
              </a:rPr>
              <a:t>S </a:t>
            </a:r>
            <a:r>
              <a:rPr lang="ru-RU" sz="2400" b="1" dirty="0">
                <a:latin typeface="Calibri"/>
              </a:rPr>
              <a:t>при испарении 10⁻⁹ г воды! </a:t>
            </a:r>
          </a:p>
          <a:p>
            <a:r>
              <a:rPr lang="ru-RU" sz="2400" b="1" dirty="0"/>
              <a:t> </a:t>
            </a:r>
          </a:p>
          <a:p>
            <a:r>
              <a:rPr lang="ru-RU" sz="2400" b="1" dirty="0">
                <a:solidFill>
                  <a:srgbClr val="FF0000"/>
                </a:solidFill>
              </a:rPr>
              <a:t>2. </a:t>
            </a:r>
            <a:r>
              <a:rPr lang="ru-RU" sz="2400" b="1" i="1" dirty="0">
                <a:solidFill>
                  <a:srgbClr val="FF0000"/>
                </a:solidFill>
              </a:rPr>
              <a:t>Упорядоченность построения клетки из биополимеров:</a:t>
            </a:r>
          </a:p>
          <a:p>
            <a:r>
              <a:rPr lang="ru-RU" sz="2400" b="1" dirty="0"/>
              <a:t>Кол-во молекул белков, нуклеиновых кислот и др. в одной клетке около 10</a:t>
            </a:r>
            <a:r>
              <a:rPr lang="ru-RU" sz="2400" b="1" dirty="0">
                <a:latin typeface="Calibri"/>
              </a:rPr>
              <a:t>⁸. </a:t>
            </a:r>
            <a:r>
              <a:rPr lang="ru-RU" sz="2400" b="1" dirty="0"/>
              <a:t> Кол-во информации, необходимое для построения одной клетки из готовых биополимеров</a:t>
            </a:r>
            <a:r>
              <a:rPr lang="en-US" sz="2400" b="1" dirty="0"/>
              <a:t> I = 2</a:t>
            </a:r>
            <a:r>
              <a:rPr lang="ru-RU" sz="2400" b="1" dirty="0"/>
              <a:t>,6</a:t>
            </a:r>
            <a:r>
              <a:rPr lang="ru-RU" sz="2400" b="1" dirty="0">
                <a:latin typeface="Calibri"/>
              </a:rPr>
              <a:t>∙10⁹ бит, а для всех клеток в организме : 2,6∙10²² бит, что соответствует понижению энтропии всего на 6∙10⁻²</a:t>
            </a:r>
            <a:r>
              <a:rPr lang="ru-RU" sz="2400" b="1" dirty="0"/>
              <a:t> </a:t>
            </a:r>
            <a:r>
              <a:rPr lang="ru-RU" sz="2400" b="1" dirty="0" err="1"/>
              <a:t>эе</a:t>
            </a:r>
            <a:r>
              <a:rPr lang="ru-RU" sz="2400" b="1" dirty="0"/>
              <a:t>.</a:t>
            </a:r>
          </a:p>
          <a:p>
            <a:endParaRPr lang="ru-RU" sz="2400" b="1" dirty="0"/>
          </a:p>
          <a:p>
            <a:r>
              <a:rPr lang="ru-RU" sz="2400" b="1" dirty="0">
                <a:solidFill>
                  <a:srgbClr val="FF0000"/>
                </a:solidFill>
              </a:rPr>
              <a:t>3. </a:t>
            </a:r>
            <a:r>
              <a:rPr lang="ru-RU" sz="2400" b="1" i="1" dirty="0">
                <a:solidFill>
                  <a:srgbClr val="FF0000"/>
                </a:solidFill>
              </a:rPr>
              <a:t>Упорядоченность построения белков и ДНК из мономеров:</a:t>
            </a:r>
          </a:p>
          <a:p>
            <a:r>
              <a:rPr lang="ru-RU" sz="2400" b="1" dirty="0"/>
              <a:t>Организм человека содержит около 3</a:t>
            </a:r>
            <a:r>
              <a:rPr lang="ru-RU" sz="2400" b="1" dirty="0">
                <a:latin typeface="Calibri"/>
              </a:rPr>
              <a:t>∙10²⁵ аминокислотных  и 3∙10²³ нуклеотидных остатков. Для белков понижение энтропии – 300 </a:t>
            </a:r>
            <a:r>
              <a:rPr lang="ru-RU" sz="2400" b="1" dirty="0" err="1">
                <a:latin typeface="Calibri"/>
              </a:rPr>
              <a:t>эе</a:t>
            </a:r>
            <a:r>
              <a:rPr lang="ru-RU" sz="2400" b="1" dirty="0">
                <a:latin typeface="Calibri"/>
              </a:rPr>
              <a:t>, для ДНК – 1,4 </a:t>
            </a:r>
            <a:r>
              <a:rPr lang="ru-RU" sz="2400" b="1" dirty="0" err="1">
                <a:latin typeface="Calibri"/>
              </a:rPr>
              <a:t>эе</a:t>
            </a:r>
            <a:r>
              <a:rPr lang="ru-RU" sz="2400" b="1" dirty="0">
                <a:latin typeface="Calibri"/>
              </a:rPr>
              <a:t>. Суммарная величина </a:t>
            </a:r>
            <a:r>
              <a:rPr lang="en-US" sz="2400" b="1" dirty="0">
                <a:latin typeface="Calibri"/>
              </a:rPr>
              <a:t>∆S </a:t>
            </a:r>
            <a:r>
              <a:rPr lang="ru-RU" sz="2400" b="1" dirty="0">
                <a:latin typeface="Calibri"/>
              </a:rPr>
              <a:t>компенсируется повышением энтропии при испарении всего 170 г воды!</a:t>
            </a:r>
          </a:p>
          <a:p>
            <a:endParaRPr lang="ru-RU" sz="2400" b="1" dirty="0">
              <a:latin typeface="Calibri"/>
            </a:endParaRPr>
          </a:p>
          <a:p>
            <a:r>
              <a:rPr lang="ru-RU" sz="2400" b="1" dirty="0">
                <a:latin typeface="Calibri"/>
              </a:rPr>
              <a:t>Вывод: согласно термодинамическим критериям , любая биологическая система упорядочена не более, чем кусок горной породы того же веса.</a:t>
            </a:r>
          </a:p>
          <a:p>
            <a:endParaRPr lang="ru-RU" sz="2300" b="1" dirty="0">
              <a:latin typeface="Calibri"/>
            </a:endParaRPr>
          </a:p>
          <a:p>
            <a:r>
              <a:rPr lang="ru-RU" sz="1800" b="1" dirty="0">
                <a:solidFill>
                  <a:srgbClr val="00B0F0"/>
                </a:solidFill>
                <a:latin typeface="Calibri"/>
              </a:rPr>
              <a:t>ПАРАДОКС  ????????????????????????????????????????????????????????????????????????????????</a:t>
            </a:r>
            <a:endParaRPr lang="en-US" sz="1800" b="1" dirty="0">
              <a:solidFill>
                <a:srgbClr val="00B0F0"/>
              </a:solidFill>
            </a:endParaRPr>
          </a:p>
          <a:p>
            <a:r>
              <a:rPr lang="ru-RU" sz="1800" b="1" dirty="0"/>
              <a:t> </a:t>
            </a:r>
          </a:p>
          <a:p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342407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0339"/>
            <a:ext cx="10515600" cy="100232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+mn-lt"/>
              </a:rPr>
              <a:t>Josiah Willard Gibbs</a:t>
            </a:r>
            <a:endParaRPr lang="ru-RU" sz="36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122" name="Picture 2" descr="C:\Users\Кирилл\Documents\БИОЭНЕРГЕТИКА (МАТЕРИАЛЫ К НОВОМУ КУРСУ)\Gibbs J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631" y="984738"/>
            <a:ext cx="8660423" cy="560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748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44624"/>
            <a:ext cx="8229600" cy="57606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+mn-lt"/>
              </a:rPr>
              <a:t>Свободная энергия Гиббса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9954" y="476672"/>
            <a:ext cx="11201400" cy="6192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dirty="0">
                <a:latin typeface="Calibri"/>
              </a:rPr>
              <a:t>∆</a:t>
            </a:r>
            <a:r>
              <a:rPr lang="en-US" sz="1800" b="1" dirty="0">
                <a:latin typeface="Calibri"/>
              </a:rPr>
              <a:t>H = ∆G + T∆S</a:t>
            </a:r>
            <a:endParaRPr lang="ru-RU" sz="1800" b="1" dirty="0"/>
          </a:p>
          <a:p>
            <a:pPr marL="0" indent="0" algn="just">
              <a:buNone/>
            </a:pPr>
            <a:r>
              <a:rPr lang="ru-RU" sz="1800" b="1" dirty="0"/>
              <a:t>   </a:t>
            </a:r>
            <a:r>
              <a:rPr lang="ru-RU" sz="2000" b="1" dirty="0"/>
              <a:t>Для оценки направления (самопроизвольность или невозможность) реакции американский физик </a:t>
            </a:r>
            <a:r>
              <a:rPr lang="ru-RU" sz="2000" b="1" dirty="0" err="1"/>
              <a:t>Джозайа</a:t>
            </a:r>
            <a:r>
              <a:rPr lang="ru-RU" sz="2000" b="1" dirty="0"/>
              <a:t> </a:t>
            </a:r>
            <a:r>
              <a:rPr lang="ru-RU" sz="2000" b="1" dirty="0" err="1"/>
              <a:t>Уиллард</a:t>
            </a:r>
            <a:r>
              <a:rPr lang="ru-RU" sz="2000" b="1" dirty="0"/>
              <a:t> Гиббс ввел новую функцию состояния системы -  свободную энергию (</a:t>
            </a:r>
            <a:r>
              <a:rPr lang="en-US" sz="2000" b="1" dirty="0"/>
              <a:t>G)</a:t>
            </a:r>
            <a:r>
              <a:rPr lang="ru-RU" sz="2000" b="1" dirty="0"/>
              <a:t>.</a:t>
            </a:r>
          </a:p>
          <a:p>
            <a:pPr marL="0" indent="0" algn="just">
              <a:buNone/>
            </a:pPr>
            <a:r>
              <a:rPr lang="ru-RU" sz="2000" b="1" dirty="0"/>
              <a:t>   Из указанного выше уравнения Гиббса следует, что поступающее в систему тепло (∆Н) частично идет на увеличение энтропии (</a:t>
            </a:r>
            <a:r>
              <a:rPr lang="en-US" sz="2000" b="1" dirty="0"/>
              <a:t>T∆S)</a:t>
            </a:r>
            <a:r>
              <a:rPr lang="ru-RU" sz="2000" b="1" dirty="0"/>
              <a:t>. Эта часть поступившей энергии потеряна для совершения полезной работы (рассеивается в виде тепла в окружающую среду). Поэтому эту часть энергии называют </a:t>
            </a:r>
            <a:r>
              <a:rPr lang="ru-RU" sz="2000" b="1" i="1" dirty="0">
                <a:solidFill>
                  <a:srgbClr val="FF0000"/>
                </a:solidFill>
              </a:rPr>
              <a:t>связанной</a:t>
            </a:r>
            <a:r>
              <a:rPr lang="ru-RU" sz="2000" b="1" i="1" dirty="0"/>
              <a:t> </a:t>
            </a:r>
            <a:r>
              <a:rPr lang="ru-RU" sz="2000" b="1" i="1" dirty="0">
                <a:solidFill>
                  <a:srgbClr val="FF0000"/>
                </a:solidFill>
              </a:rPr>
              <a:t>энергией</a:t>
            </a:r>
            <a:r>
              <a:rPr lang="ru-RU" sz="2000" b="1" i="1" dirty="0"/>
              <a:t>. </a:t>
            </a:r>
            <a:r>
              <a:rPr lang="ru-RU" sz="2000" b="1" dirty="0"/>
              <a:t>Остальная часть поступившей теплоты может быть использована для совершения полезной </a:t>
            </a:r>
            <a:r>
              <a:rPr lang="ru-RU" sz="2000" b="1" dirty="0" smtClean="0"/>
              <a:t>работы в химических реакциях. </a:t>
            </a:r>
            <a:r>
              <a:rPr lang="ru-RU" sz="2000" b="1" dirty="0"/>
              <a:t>Поэтому ее называют </a:t>
            </a:r>
            <a:r>
              <a:rPr lang="ru-RU" sz="2000" b="1" i="1" dirty="0">
                <a:solidFill>
                  <a:srgbClr val="FF0000"/>
                </a:solidFill>
              </a:rPr>
              <a:t>свободной энергией</a:t>
            </a:r>
            <a:r>
              <a:rPr lang="en-US" sz="2000" b="1" i="1" dirty="0">
                <a:solidFill>
                  <a:srgbClr val="FF0000"/>
                </a:solidFill>
              </a:rPr>
              <a:t> </a:t>
            </a:r>
            <a:r>
              <a:rPr lang="en-US" sz="2000" b="1" dirty="0"/>
              <a:t>(∆G)</a:t>
            </a:r>
            <a:r>
              <a:rPr lang="en-US" sz="2000" b="1" i="1" dirty="0"/>
              <a:t>:</a:t>
            </a:r>
            <a:endParaRPr lang="ru-RU" sz="2000" b="1" i="1" dirty="0"/>
          </a:p>
          <a:p>
            <a:pPr marL="0" indent="0">
              <a:buNone/>
            </a:pPr>
            <a:endParaRPr lang="ru-RU" sz="1800" b="1" dirty="0"/>
          </a:p>
          <a:p>
            <a:pPr marL="0" indent="0">
              <a:buNone/>
            </a:pPr>
            <a:endParaRPr lang="ru-RU" sz="1800" b="1" dirty="0"/>
          </a:p>
          <a:p>
            <a:pPr marL="0" indent="0">
              <a:buNone/>
            </a:pPr>
            <a:endParaRPr lang="ru-RU" sz="1800" b="1" dirty="0"/>
          </a:p>
        </p:txBody>
      </p:sp>
      <p:pic>
        <p:nvPicPr>
          <p:cNvPr id="2052" name="Picture 4" descr="C:\Users\Кирилл\Documents\Уравнение для энергии ГИбсс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634" y="2963009"/>
            <a:ext cx="6953250" cy="2338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9954" y="5372100"/>
            <a:ext cx="114563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Биохимические реакции, как правило, протекают при постоянном давлении Р и температуре Т, а изменения объема незначительны. Поэтому величину </a:t>
            </a:r>
            <a:r>
              <a:rPr lang="en-US" sz="2400" b="1" dirty="0"/>
              <a:t>G </a:t>
            </a:r>
            <a:r>
              <a:rPr lang="ru-RU" sz="2400" b="1" dirty="0"/>
              <a:t> называют изобарно-изотермическим потенциалом</a:t>
            </a:r>
            <a:r>
              <a:rPr lang="en-US" sz="2400" b="1" dirty="0"/>
              <a:t>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06951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015" y="70339"/>
            <a:ext cx="11843239" cy="835269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+mn-lt"/>
              </a:rPr>
              <a:t>Закрытые системы </a:t>
            </a:r>
            <a:r>
              <a:rPr lang="ru-RU" sz="3600" b="1" dirty="0" smtClean="0">
                <a:solidFill>
                  <a:srgbClr val="FF0000"/>
                </a:solidFill>
                <a:latin typeface="+mn-lt"/>
              </a:rPr>
              <a:t>–</a:t>
            </a:r>
            <a:br>
              <a:rPr lang="ru-RU" sz="36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36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3600" b="1" dirty="0">
                <a:solidFill>
                  <a:srgbClr val="FF0000"/>
                </a:solidFill>
                <a:latin typeface="+mn-lt"/>
              </a:rPr>
              <a:t>обмениваются энергией с окружающей средой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В химии практически не встречаются изолированные системы. Чаще приходится иметь дело с </a:t>
            </a:r>
            <a:r>
              <a:rPr lang="ru-RU" b="1" dirty="0">
                <a:solidFill>
                  <a:srgbClr val="FF0000"/>
                </a:solidFill>
              </a:rPr>
              <a:t>закрытыми системами</a:t>
            </a:r>
            <a:r>
              <a:rPr lang="ru-RU" b="1" dirty="0"/>
              <a:t>, которые обмениваются энергией с окружающей средой.</a:t>
            </a:r>
          </a:p>
          <a:p>
            <a:r>
              <a:rPr lang="ru-RU" b="1" dirty="0"/>
              <a:t>Как применить к таким системам второе начало термодинамики? </a:t>
            </a:r>
          </a:p>
          <a:p>
            <a:endParaRPr lang="ru-RU" b="1" dirty="0"/>
          </a:p>
          <a:p>
            <a:r>
              <a:rPr lang="ru-RU" b="1" dirty="0"/>
              <a:t>В связи с этим возникает необходимость вывести критерий самопроизвольного протекания процессов в закрытых системах </a:t>
            </a:r>
          </a:p>
        </p:txBody>
      </p:sp>
    </p:spTree>
    <p:extLst>
      <p:ext uri="{BB962C8B-B14F-4D97-AF65-F5344CB8AC3E}">
        <p14:creationId xmlns:p14="http://schemas.microsoft.com/office/powerpoint/2010/main" val="255269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6305"/>
            <a:ext cx="10515600" cy="95234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Изолированные и закрытые (замкнутые) системы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1076432" cy="4351338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B050"/>
                </a:solidFill>
              </a:rPr>
              <a:t>Изолированные системы (нет никакого обмена </a:t>
            </a:r>
          </a:p>
          <a:p>
            <a:r>
              <a:rPr lang="ru-RU" sz="1800" b="1" dirty="0">
                <a:solidFill>
                  <a:srgbClr val="00B050"/>
                </a:solidFill>
              </a:rPr>
              <a:t>с</a:t>
            </a:r>
            <a:r>
              <a:rPr lang="ru-RU" sz="1800" b="1" dirty="0" smtClean="0">
                <a:solidFill>
                  <a:srgbClr val="00B050"/>
                </a:solidFill>
              </a:rPr>
              <a:t> окружающей средой)</a:t>
            </a:r>
            <a:r>
              <a:rPr lang="ru-RU" sz="2400" b="1" dirty="0" smtClean="0"/>
              <a:t>:</a:t>
            </a:r>
          </a:p>
          <a:p>
            <a:r>
              <a:rPr lang="en-US" sz="2400" b="1" dirty="0" smtClean="0"/>
              <a:t>∆S ≥ 0</a:t>
            </a:r>
          </a:p>
          <a:p>
            <a:pPr marL="0" indent="0">
              <a:buNone/>
            </a:pPr>
            <a:r>
              <a:rPr lang="en-US" sz="2400" b="1" dirty="0"/>
              <a:t> </a:t>
            </a:r>
            <a:r>
              <a:rPr lang="en-US" sz="2400" b="1" dirty="0" smtClean="0"/>
              <a:t>  </a:t>
            </a:r>
            <a:r>
              <a:rPr lang="ru-RU" sz="2400" b="1" dirty="0" smtClean="0"/>
              <a:t>Для обратимых процессов изменение</a:t>
            </a:r>
          </a:p>
          <a:p>
            <a:pPr marL="0" indent="0">
              <a:buNone/>
            </a:pPr>
            <a:r>
              <a:rPr lang="ru-RU" sz="2400" b="1" dirty="0" smtClean="0"/>
              <a:t>   энтропии равно 0, для необратимых</a:t>
            </a:r>
          </a:p>
          <a:p>
            <a:pPr marL="0" indent="0">
              <a:buNone/>
            </a:pPr>
            <a:r>
              <a:rPr lang="ru-RU" sz="2400" b="1" dirty="0"/>
              <a:t> </a:t>
            </a:r>
            <a:r>
              <a:rPr lang="ru-RU" sz="2400" b="1" dirty="0" smtClean="0"/>
              <a:t>  процессов энтропия только возрастает,</a:t>
            </a:r>
          </a:p>
          <a:p>
            <a:pPr marL="0" indent="0">
              <a:buNone/>
            </a:pPr>
            <a:r>
              <a:rPr lang="ru-RU" sz="2400" b="1" dirty="0" smtClean="0"/>
              <a:t>   достигая максимума при достижении</a:t>
            </a:r>
          </a:p>
          <a:p>
            <a:pPr marL="0" indent="0">
              <a:buNone/>
            </a:pPr>
            <a:r>
              <a:rPr lang="ru-RU" sz="2400" b="1" dirty="0" smtClean="0"/>
              <a:t>   равновесия.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437376" y="1307592"/>
            <a:ext cx="535838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</a:t>
            </a:r>
            <a:r>
              <a:rPr lang="ru-RU" b="1" dirty="0" smtClean="0">
                <a:solidFill>
                  <a:srgbClr val="FF0000"/>
                </a:solidFill>
              </a:rPr>
              <a:t>Закрытые системы</a:t>
            </a:r>
            <a:r>
              <a:rPr lang="ru-RU" b="1" dirty="0" smtClean="0"/>
              <a:t>: температура Т поддерживается постоянной за счет теплообмена с окружающей средой. В них равновесие соответствует не максимуму </a:t>
            </a:r>
            <a:r>
              <a:rPr lang="en-US" b="1" dirty="0" smtClean="0"/>
              <a:t>S, </a:t>
            </a:r>
            <a:r>
              <a:rPr lang="ru-RU" b="1" dirty="0" smtClean="0"/>
              <a:t>а минимуму свободной энергии: </a:t>
            </a:r>
            <a:r>
              <a:rPr lang="en-US" b="1" dirty="0" smtClean="0">
                <a:solidFill>
                  <a:srgbClr val="FF0000"/>
                </a:solidFill>
              </a:rPr>
              <a:t>G = H – TS</a:t>
            </a:r>
            <a:r>
              <a:rPr lang="en-US" b="1" dirty="0" smtClean="0"/>
              <a:t>.</a:t>
            </a:r>
          </a:p>
          <a:p>
            <a:r>
              <a:rPr lang="en-US" b="1" dirty="0"/>
              <a:t> </a:t>
            </a:r>
            <a:r>
              <a:rPr lang="ru-RU" b="1" dirty="0" smtClean="0"/>
              <a:t>   Это соотношение означает, что равновесие = результат конкуренции между Н и </a:t>
            </a:r>
            <a:r>
              <a:rPr lang="en-US" b="1" dirty="0" smtClean="0"/>
              <a:t>S, </a:t>
            </a:r>
            <a:r>
              <a:rPr lang="ru-RU" b="1" dirty="0" smtClean="0"/>
              <a:t>а температура выступает в роли множителя, определяющего относительный вес этих двух факторов: </a:t>
            </a:r>
          </a:p>
          <a:p>
            <a:r>
              <a:rPr lang="ru-RU" b="1" dirty="0" smtClean="0"/>
              <a:t>   1.При низких температурах перевес на стороне энергии Н: мы наблюдаем образование упорядоченных (с низкой </a:t>
            </a:r>
            <a:r>
              <a:rPr lang="en-US" b="1" dirty="0" smtClean="0"/>
              <a:t>S)</a:t>
            </a:r>
            <a:r>
              <a:rPr lang="ru-RU" b="1" dirty="0" smtClean="0"/>
              <a:t> структур типа кристаллов.</a:t>
            </a:r>
          </a:p>
          <a:p>
            <a:r>
              <a:rPr lang="ru-RU" b="1" dirty="0" smtClean="0"/>
              <a:t>   2. При высоких температурах доминирует </a:t>
            </a:r>
            <a:r>
              <a:rPr lang="en-US" b="1" dirty="0" smtClean="0"/>
              <a:t>S – </a:t>
            </a:r>
            <a:r>
              <a:rPr lang="ru-RU" b="1" dirty="0" smtClean="0"/>
              <a:t>в системах устанавливается молекулярный хаос, кристаллы разрушаются, а вещество переходит сначала в жидкое, а затем в газообразное состояние.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448935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44624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err="1">
                <a:solidFill>
                  <a:srgbClr val="FF0000"/>
                </a:solidFill>
                <a:latin typeface="+mn-lt"/>
              </a:rPr>
              <a:t>Экзергонические</a:t>
            </a:r>
            <a:r>
              <a:rPr lang="ru-RU" sz="2800" b="1" dirty="0">
                <a:solidFill>
                  <a:srgbClr val="FF0000"/>
                </a:solidFill>
                <a:latin typeface="+mn-lt"/>
              </a:rPr>
              <a:t> и </a:t>
            </a:r>
            <a:r>
              <a:rPr lang="ru-RU" sz="2800" b="1" dirty="0" err="1">
                <a:solidFill>
                  <a:srgbClr val="FF0000"/>
                </a:solidFill>
                <a:latin typeface="+mn-lt"/>
              </a:rPr>
              <a:t>эндергонические</a:t>
            </a:r>
            <a:r>
              <a:rPr lang="ru-RU" sz="2800" b="1" dirty="0">
                <a:solidFill>
                  <a:srgbClr val="FF0000"/>
                </a:solidFill>
                <a:latin typeface="+mn-lt"/>
              </a:rPr>
              <a:t> реакции</a:t>
            </a:r>
          </a:p>
        </p:txBody>
      </p:sp>
      <p:pic>
        <p:nvPicPr>
          <p:cNvPr id="3074" name="Picture 2" descr="I:\Gibbs_free_energ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764704"/>
            <a:ext cx="8568952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6185" y="4941168"/>
            <a:ext cx="116498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     </a:t>
            </a:r>
            <a:r>
              <a:rPr lang="ru-RU" sz="2000" b="1" dirty="0" err="1" smtClean="0">
                <a:solidFill>
                  <a:srgbClr val="FF0000"/>
                </a:solidFill>
              </a:rPr>
              <a:t>Экзергонические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>
                <a:solidFill>
                  <a:srgbClr val="FF0000"/>
                </a:solidFill>
              </a:rPr>
              <a:t>реакции </a:t>
            </a:r>
            <a:r>
              <a:rPr lang="ru-RU" sz="2000" b="1" dirty="0"/>
              <a:t>могут протекать самопроизвольно (без поступления энергии извне): </a:t>
            </a:r>
            <a:r>
              <a:rPr lang="en-US" sz="2000" b="1" dirty="0"/>
              <a:t>G(products) – G(reactants)</a:t>
            </a:r>
            <a:r>
              <a:rPr lang="ru-RU" sz="2000" b="1" dirty="0"/>
              <a:t> </a:t>
            </a:r>
            <a:r>
              <a:rPr lang="en-US" sz="2000" b="1" dirty="0"/>
              <a:t> &lt; 0.         </a:t>
            </a:r>
            <a:r>
              <a:rPr lang="en-US" sz="2000" b="1" dirty="0">
                <a:latin typeface="Calibri"/>
              </a:rPr>
              <a:t>∆G &lt; 0.</a:t>
            </a:r>
            <a:endParaRPr lang="ru-RU" sz="2000" b="1" dirty="0"/>
          </a:p>
          <a:p>
            <a:r>
              <a:rPr lang="ru-RU" sz="2000" b="1" dirty="0" smtClean="0">
                <a:solidFill>
                  <a:srgbClr val="FF0000"/>
                </a:solidFill>
              </a:rPr>
              <a:t>        </a:t>
            </a:r>
            <a:r>
              <a:rPr lang="ru-RU" sz="2000" b="1" dirty="0" err="1" smtClean="0">
                <a:solidFill>
                  <a:srgbClr val="FF0000"/>
                </a:solidFill>
              </a:rPr>
              <a:t>Эндергонические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>
                <a:solidFill>
                  <a:srgbClr val="FF0000"/>
                </a:solidFill>
              </a:rPr>
              <a:t>реакции </a:t>
            </a:r>
            <a:r>
              <a:rPr lang="ru-RU" sz="2000" b="1" dirty="0"/>
              <a:t>не могут протекать самопроизвольно</a:t>
            </a:r>
            <a:r>
              <a:rPr lang="en-US" sz="2000" b="1" dirty="0"/>
              <a:t>: G(products) – G(reactants) </a:t>
            </a:r>
            <a:r>
              <a:rPr lang="en-US" sz="2000" b="1" dirty="0">
                <a:latin typeface="Calibri"/>
              </a:rPr>
              <a:t>&gt; 0</a:t>
            </a:r>
            <a:r>
              <a:rPr lang="ru-RU" sz="2000" b="1" dirty="0"/>
              <a:t>. </a:t>
            </a:r>
            <a:r>
              <a:rPr lang="en-US" sz="2000" b="1" dirty="0"/>
              <a:t>   </a:t>
            </a:r>
            <a:r>
              <a:rPr lang="ru-RU" sz="2000" b="1" dirty="0"/>
              <a:t>∆</a:t>
            </a:r>
            <a:r>
              <a:rPr lang="en-US" sz="2000" b="1" dirty="0"/>
              <a:t>G &gt; 0. </a:t>
            </a:r>
            <a:r>
              <a:rPr lang="ru-RU" sz="2000" b="1" dirty="0" smtClean="0"/>
              <a:t>   Для </a:t>
            </a:r>
            <a:r>
              <a:rPr lang="ru-RU" sz="2000" b="1" dirty="0"/>
              <a:t>них требуется приток энергии извне.</a:t>
            </a:r>
          </a:p>
          <a:p>
            <a:r>
              <a:rPr lang="ru-RU" sz="2000" b="1" dirty="0" smtClean="0"/>
              <a:t>   Если </a:t>
            </a:r>
            <a:r>
              <a:rPr lang="ru-RU" sz="2000" b="1" dirty="0"/>
              <a:t>изменение ∆</a:t>
            </a:r>
            <a:r>
              <a:rPr lang="en-US" sz="2000" b="1" dirty="0"/>
              <a:t>G = 0, </a:t>
            </a:r>
            <a:r>
              <a:rPr lang="ru-RU" sz="2000" b="1" dirty="0"/>
              <a:t>то такая система находится в равновесии и не претерпевает никаких изменений.</a:t>
            </a:r>
          </a:p>
        </p:txBody>
      </p:sp>
    </p:spTree>
    <p:extLst>
      <p:ext uri="{BB962C8B-B14F-4D97-AF65-F5344CB8AC3E}">
        <p14:creationId xmlns:p14="http://schemas.microsoft.com/office/powerpoint/2010/main" val="43746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8017"/>
            <a:ext cx="10515600" cy="118871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Сопряжение </a:t>
            </a:r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экзергонических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 и </a:t>
            </a:r>
            <a:r>
              <a:rPr lang="ru-RU" sz="3200" b="1" dirty="0" err="1" smtClean="0">
                <a:solidFill>
                  <a:srgbClr val="FF0000"/>
                </a:solidFill>
                <a:latin typeface="+mn-lt"/>
              </a:rPr>
              <a:t>эндергонических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 реакций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772" y="1316736"/>
            <a:ext cx="5172456" cy="5175504"/>
          </a:xfrm>
        </p:spPr>
      </p:pic>
    </p:spTree>
    <p:extLst>
      <p:ext uri="{BB962C8B-B14F-4D97-AF65-F5344CB8AC3E}">
        <p14:creationId xmlns:p14="http://schemas.microsoft.com/office/powerpoint/2010/main" val="2275450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3577" y="0"/>
            <a:ext cx="11342077" cy="9906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 </a:t>
            </a:r>
            <a:r>
              <a:rPr lang="ru-RU" sz="2800" b="1" dirty="0">
                <a:solidFill>
                  <a:srgbClr val="FF0000"/>
                </a:solidFill>
                <a:latin typeface="+mn-lt"/>
              </a:rPr>
              <a:t>Энергетическое сопряжение катаболизма и анаболизма</a:t>
            </a: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2900" y="747346"/>
            <a:ext cx="5981701" cy="59582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80476" y="914400"/>
            <a:ext cx="5445177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   </a:t>
            </a:r>
            <a:r>
              <a:rPr lang="ru-RU" sz="2400" b="1" dirty="0" err="1"/>
              <a:t>Аденозинтрифосфат</a:t>
            </a:r>
            <a:r>
              <a:rPr lang="ru-RU" sz="2400" b="1" dirty="0"/>
              <a:t> (</a:t>
            </a:r>
            <a:r>
              <a:rPr lang="en-US" sz="2400" b="1" dirty="0" smtClean="0"/>
              <a:t>AT</a:t>
            </a:r>
            <a:r>
              <a:rPr lang="ru-RU" sz="2400" b="1" dirty="0" smtClean="0"/>
              <a:t>Ф)</a:t>
            </a:r>
            <a:r>
              <a:rPr lang="en-US" sz="2400" b="1" dirty="0" smtClean="0"/>
              <a:t> </a:t>
            </a:r>
            <a:r>
              <a:rPr lang="en-US" sz="2400" b="1" dirty="0" smtClean="0">
                <a:latin typeface="Calibri"/>
              </a:rPr>
              <a:t> </a:t>
            </a:r>
            <a:r>
              <a:rPr lang="ru-RU" sz="2400" b="1" dirty="0" smtClean="0"/>
              <a:t>играет </a:t>
            </a:r>
            <a:endParaRPr lang="ru-RU" sz="2400" b="1" dirty="0"/>
          </a:p>
          <a:p>
            <a:r>
              <a:rPr lang="ru-RU" sz="2400" b="1" dirty="0"/>
              <a:t>центральную роль в энергетическом</a:t>
            </a:r>
          </a:p>
          <a:p>
            <a:r>
              <a:rPr lang="ru-RU" sz="2400" b="1" dirty="0"/>
              <a:t>сопряжении реакций </a:t>
            </a:r>
            <a:r>
              <a:rPr lang="ru-RU" sz="2400" b="1" i="1" dirty="0"/>
              <a:t>катаболизма</a:t>
            </a:r>
            <a:r>
              <a:rPr lang="ru-RU" sz="2400" b="1" dirty="0"/>
              <a:t> и</a:t>
            </a:r>
          </a:p>
          <a:p>
            <a:r>
              <a:rPr lang="ru-RU" sz="2400" b="1" i="1" dirty="0"/>
              <a:t>анаболизма</a:t>
            </a:r>
            <a:r>
              <a:rPr lang="ru-RU" sz="2400" b="1" dirty="0"/>
              <a:t>.</a:t>
            </a:r>
          </a:p>
          <a:p>
            <a:r>
              <a:rPr lang="ru-RU" sz="2400" b="1" dirty="0"/>
              <a:t>   </a:t>
            </a:r>
            <a:r>
              <a:rPr lang="en-US" sz="2400" b="1" dirty="0" smtClean="0"/>
              <a:t>AT</a:t>
            </a:r>
            <a:r>
              <a:rPr lang="ru-RU" sz="2400" b="1" dirty="0" smtClean="0"/>
              <a:t>Ф </a:t>
            </a:r>
            <a:r>
              <a:rPr lang="ru-RU" sz="2400" b="1" dirty="0"/>
              <a:t>относится к т.н. </a:t>
            </a:r>
            <a:r>
              <a:rPr lang="ru-RU" sz="2400" b="1" dirty="0">
                <a:solidFill>
                  <a:srgbClr val="FF0000"/>
                </a:solidFill>
              </a:rPr>
              <a:t>макроэргическим </a:t>
            </a:r>
          </a:p>
          <a:p>
            <a:r>
              <a:rPr lang="ru-RU" sz="2400" b="1" dirty="0">
                <a:solidFill>
                  <a:srgbClr val="FF0000"/>
                </a:solidFill>
              </a:rPr>
              <a:t>соединениям (</a:t>
            </a:r>
            <a:r>
              <a:rPr lang="ru-RU" sz="2400" b="1" dirty="0" err="1">
                <a:solidFill>
                  <a:srgbClr val="FF0000"/>
                </a:solidFill>
              </a:rPr>
              <a:t>макроэргам</a:t>
            </a:r>
            <a:r>
              <a:rPr lang="ru-RU" sz="2400" b="1" dirty="0">
                <a:solidFill>
                  <a:srgbClr val="FF0000"/>
                </a:solidFill>
              </a:rPr>
              <a:t>)</a:t>
            </a:r>
            <a:r>
              <a:rPr lang="ru-RU" sz="2400" b="1" dirty="0"/>
              <a:t>, которые в ходе различных реакций способны накапливать и передавать энергию.</a:t>
            </a:r>
          </a:p>
          <a:p>
            <a:r>
              <a:rPr lang="ru-RU" sz="2400" b="1" dirty="0"/>
              <a:t>   </a:t>
            </a:r>
            <a:r>
              <a:rPr lang="ru-RU" sz="2400" b="1" dirty="0" smtClean="0"/>
              <a:t>АТФ характеризуется </a:t>
            </a:r>
            <a:r>
              <a:rPr lang="ru-RU" sz="2400" b="1" dirty="0"/>
              <a:t>большой отрицательной величиной свободной энергии гидролиза  связей  с участием фосфатных групп (</a:t>
            </a:r>
            <a:r>
              <a:rPr lang="ru-RU" sz="2400" b="1" dirty="0">
                <a:latin typeface="Calibri"/>
              </a:rPr>
              <a:t>∆</a:t>
            </a:r>
            <a:r>
              <a:rPr lang="en-US" sz="2400" b="1" dirty="0">
                <a:latin typeface="Calibri"/>
              </a:rPr>
              <a:t>G &lt;&lt; 0)</a:t>
            </a:r>
            <a:r>
              <a:rPr lang="ru-RU" sz="2400" b="1" dirty="0" smtClean="0"/>
              <a:t>:</a:t>
            </a:r>
          </a:p>
          <a:p>
            <a:pPr algn="ctr"/>
            <a:r>
              <a:rPr lang="en-US" sz="2400" b="1" dirty="0" smtClean="0"/>
              <a:t>ATP </a:t>
            </a:r>
            <a:r>
              <a:rPr lang="en-US" sz="2400" b="1" dirty="0"/>
              <a:t>+ H</a:t>
            </a:r>
            <a:r>
              <a:rPr lang="en-US" sz="2400" b="1" dirty="0">
                <a:latin typeface="Calibri"/>
              </a:rPr>
              <a:t>₂O → ADP + P</a:t>
            </a:r>
          </a:p>
          <a:p>
            <a:pPr algn="ctr"/>
            <a:r>
              <a:rPr lang="en-US" sz="2400" b="1" dirty="0">
                <a:latin typeface="Calibri"/>
              </a:rPr>
              <a:t>ATP + H₂O → AMP + PP</a:t>
            </a:r>
            <a:endParaRPr lang="ru-RU" sz="2400" b="1" dirty="0">
              <a:latin typeface="Calibri"/>
            </a:endParaRPr>
          </a:p>
          <a:p>
            <a:pPr algn="ctr"/>
            <a:endParaRPr lang="ru-RU" sz="2400" b="1" dirty="0">
              <a:latin typeface="Calibri"/>
            </a:endParaRPr>
          </a:p>
          <a:p>
            <a:pPr algn="just"/>
            <a:r>
              <a:rPr lang="ru-RU" sz="2400" b="1" dirty="0">
                <a:latin typeface="Calibri"/>
              </a:rPr>
              <a:t>    </a:t>
            </a:r>
            <a:endParaRPr lang="ru-RU" sz="2400" b="1" dirty="0"/>
          </a:p>
          <a:p>
            <a:endParaRPr lang="ru-RU" b="1" dirty="0"/>
          </a:p>
          <a:p>
            <a:endParaRPr lang="en-US" b="1" dirty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7080814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44624"/>
            <a:ext cx="8229600" cy="504056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+mn-lt"/>
              </a:rPr>
              <a:t>Главная «энергетическая валюта» клеток – </a:t>
            </a: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АТ</a:t>
            </a:r>
            <a:r>
              <a:rPr lang="ru-RU" sz="2800" b="1" dirty="0">
                <a:solidFill>
                  <a:srgbClr val="FF0000"/>
                </a:solidFill>
                <a:latin typeface="+mn-lt"/>
              </a:rPr>
              <a:t>Ф</a:t>
            </a:r>
          </a:p>
        </p:txBody>
      </p:sp>
      <p:pic>
        <p:nvPicPr>
          <p:cNvPr id="4098" name="Picture 2" descr="I:\НАУКА\Материалы к БИОЭНЕРГЕТИКЕ\ATP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48680"/>
            <a:ext cx="464400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I:\НАУКА\Материалы к БИОЭНЕРГЕТИКЕ\ATPenergy relea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282" y="4077072"/>
            <a:ext cx="45719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68008" y="692697"/>
            <a:ext cx="583349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        </a:t>
            </a:r>
            <a:r>
              <a:rPr lang="ru-RU" sz="2400" b="1" dirty="0" smtClean="0">
                <a:solidFill>
                  <a:srgbClr val="FF0000"/>
                </a:solidFill>
              </a:rPr>
              <a:t>АТ</a:t>
            </a:r>
            <a:r>
              <a:rPr lang="ru-RU" sz="2400" b="1" dirty="0">
                <a:solidFill>
                  <a:srgbClr val="FF0000"/>
                </a:solidFill>
              </a:rPr>
              <a:t>Ф</a:t>
            </a:r>
            <a:r>
              <a:rPr lang="ru-RU" sz="2400" b="1" dirty="0" smtClean="0"/>
              <a:t> </a:t>
            </a:r>
            <a:r>
              <a:rPr lang="ru-RU" sz="2400" b="1" dirty="0"/>
              <a:t>– универсальный аккумулятор  химической энергии в клетках. </a:t>
            </a:r>
          </a:p>
          <a:p>
            <a:endParaRPr lang="ru-RU" sz="2400" b="1" dirty="0"/>
          </a:p>
          <a:p>
            <a:r>
              <a:rPr lang="ru-RU" sz="2400" b="1" dirty="0"/>
              <a:t>        Гидролиз </a:t>
            </a:r>
            <a:r>
              <a:rPr lang="ru-RU" sz="2400" b="1" dirty="0" smtClean="0"/>
              <a:t>АТ</a:t>
            </a:r>
            <a:r>
              <a:rPr lang="ru-RU" sz="2400" b="1" dirty="0"/>
              <a:t>Ф</a:t>
            </a:r>
            <a:r>
              <a:rPr lang="ru-RU" sz="2400" b="1" dirty="0" smtClean="0"/>
              <a:t> </a:t>
            </a:r>
            <a:r>
              <a:rPr lang="ru-RU" sz="2400" b="1" dirty="0"/>
              <a:t>(</a:t>
            </a:r>
            <a:r>
              <a:rPr lang="ru-RU" sz="2400" b="1" dirty="0" err="1">
                <a:solidFill>
                  <a:srgbClr val="FF0000"/>
                </a:solidFill>
              </a:rPr>
              <a:t>экзергоническая</a:t>
            </a:r>
            <a:r>
              <a:rPr lang="ru-RU" sz="2400" b="1" dirty="0"/>
              <a:t> реакция) характеризуется большой отрицательной свободной энергией.</a:t>
            </a:r>
          </a:p>
          <a:p>
            <a:endParaRPr lang="ru-RU" sz="2400" b="1" dirty="0"/>
          </a:p>
          <a:p>
            <a:r>
              <a:rPr lang="ru-RU" sz="2400" b="1" dirty="0"/>
              <a:t>         Эта реакция широко используется для осуществления  </a:t>
            </a:r>
            <a:r>
              <a:rPr lang="ru-RU" sz="2400" b="1" dirty="0" err="1">
                <a:solidFill>
                  <a:srgbClr val="FF0000"/>
                </a:solidFill>
              </a:rPr>
              <a:t>эндергонических</a:t>
            </a:r>
            <a:r>
              <a:rPr lang="ru-RU" sz="2400" b="1" dirty="0"/>
              <a:t> реакций (∆</a:t>
            </a:r>
            <a:r>
              <a:rPr lang="en-US" sz="2400" b="1" dirty="0"/>
              <a:t>G &gt; 0)</a:t>
            </a:r>
            <a:r>
              <a:rPr lang="ru-RU" sz="2400" b="1" dirty="0"/>
              <a:t>, таких как биосинтез, подвижность и транспорт, путем </a:t>
            </a:r>
            <a:r>
              <a:rPr lang="ru-RU" sz="2400" b="1" i="1" dirty="0"/>
              <a:t>сопряжения</a:t>
            </a:r>
            <a:r>
              <a:rPr lang="ru-RU" sz="2400" b="1" dirty="0"/>
              <a:t>. </a:t>
            </a:r>
          </a:p>
          <a:p>
            <a:r>
              <a:rPr lang="ru-RU" sz="2400" b="1" dirty="0"/>
              <a:t>    </a:t>
            </a:r>
          </a:p>
        </p:txBody>
      </p:sp>
      <p:sp>
        <p:nvSpPr>
          <p:cNvPr id="3" name="Стрелка вверх 2"/>
          <p:cNvSpPr/>
          <p:nvPr/>
        </p:nvSpPr>
        <p:spPr>
          <a:xfrm>
            <a:off x="2181276" y="2740442"/>
            <a:ext cx="484632" cy="160295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трелка вверх 4"/>
          <p:cNvSpPr/>
          <p:nvPr/>
        </p:nvSpPr>
        <p:spPr>
          <a:xfrm>
            <a:off x="2819400" y="2740442"/>
            <a:ext cx="484632" cy="160295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141" y="3768089"/>
            <a:ext cx="45719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80292" y="5372100"/>
            <a:ext cx="113508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000" b="1" dirty="0"/>
              <a:t>ATP </a:t>
            </a:r>
            <a:r>
              <a:rPr lang="en-US" sz="2000" b="1" dirty="0">
                <a:latin typeface="Calibri"/>
              </a:rPr>
              <a:t>→ ADP + P (</a:t>
            </a:r>
            <a:r>
              <a:rPr lang="ru-RU" sz="2000" b="1" dirty="0">
                <a:latin typeface="Calibri"/>
              </a:rPr>
              <a:t>отщепление </a:t>
            </a:r>
            <a:r>
              <a:rPr lang="ru-RU" sz="2000" b="1" dirty="0" err="1">
                <a:latin typeface="Calibri"/>
              </a:rPr>
              <a:t>фосфорильного</a:t>
            </a:r>
            <a:r>
              <a:rPr lang="ru-RU" sz="2000" b="1" dirty="0">
                <a:latin typeface="Calibri"/>
              </a:rPr>
              <a:t> остатка).   </a:t>
            </a:r>
            <a:r>
              <a:rPr lang="ru-RU" sz="2000" b="1" dirty="0" smtClean="0">
                <a:latin typeface="Calibri"/>
              </a:rPr>
              <a:t>  </a:t>
            </a:r>
            <a:r>
              <a:rPr lang="ru-RU" sz="2000" b="1" dirty="0">
                <a:latin typeface="Calibri"/>
              </a:rPr>
              <a:t>∆</a:t>
            </a:r>
            <a:r>
              <a:rPr lang="en-US" sz="2000" b="1" dirty="0">
                <a:latin typeface="Calibri"/>
              </a:rPr>
              <a:t>G = - 30,5 </a:t>
            </a:r>
            <a:r>
              <a:rPr lang="ru-RU" sz="2000" b="1" dirty="0">
                <a:latin typeface="Calibri"/>
              </a:rPr>
              <a:t>кДж/моль</a:t>
            </a:r>
          </a:p>
          <a:p>
            <a:endParaRPr lang="ru-RU" sz="2000" b="1" dirty="0">
              <a:latin typeface="Calibri"/>
            </a:endParaRPr>
          </a:p>
          <a:p>
            <a:r>
              <a:rPr lang="ru-RU" sz="2000" b="1" dirty="0">
                <a:latin typeface="Calibri"/>
              </a:rPr>
              <a:t>2.</a:t>
            </a:r>
            <a:r>
              <a:rPr lang="ru-RU" sz="2000" b="1" dirty="0">
                <a:solidFill>
                  <a:srgbClr val="FF0000"/>
                </a:solidFill>
                <a:latin typeface="Calibri"/>
              </a:rPr>
              <a:t>     </a:t>
            </a:r>
            <a:r>
              <a:rPr lang="en-US" sz="2000" b="1" dirty="0">
                <a:latin typeface="Calibri"/>
              </a:rPr>
              <a:t>ATP → AMP + PP (</a:t>
            </a:r>
            <a:r>
              <a:rPr lang="ru-RU" sz="2000" b="1" dirty="0">
                <a:latin typeface="Calibri"/>
              </a:rPr>
              <a:t>отщепление </a:t>
            </a:r>
            <a:r>
              <a:rPr lang="ru-RU" sz="2000" b="1" dirty="0" err="1">
                <a:latin typeface="Calibri"/>
              </a:rPr>
              <a:t>пирофосфорильного</a:t>
            </a:r>
            <a:r>
              <a:rPr lang="ru-RU" sz="2000" b="1" dirty="0">
                <a:latin typeface="Calibri"/>
              </a:rPr>
              <a:t> остатка). </a:t>
            </a:r>
            <a:r>
              <a:rPr lang="ru-RU" sz="2000" b="1" dirty="0" smtClean="0">
                <a:latin typeface="Calibri"/>
              </a:rPr>
              <a:t>   </a:t>
            </a:r>
            <a:r>
              <a:rPr lang="ru-RU" sz="2000" b="1" dirty="0">
                <a:latin typeface="Calibri"/>
              </a:rPr>
              <a:t>∆</a:t>
            </a:r>
            <a:r>
              <a:rPr lang="en-US" sz="2000" b="1" dirty="0">
                <a:latin typeface="Calibri"/>
              </a:rPr>
              <a:t>G = - 45,6</a:t>
            </a:r>
            <a:r>
              <a:rPr lang="ru-RU" sz="2000" b="1" dirty="0">
                <a:latin typeface="Calibri"/>
              </a:rPr>
              <a:t> кДж/моль  </a:t>
            </a:r>
            <a:endParaRPr lang="ru-RU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905000" y="38862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1.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90800" y="38862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3480398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744" y="0"/>
            <a:ext cx="11759184" cy="8367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3600" b="1" dirty="0">
                <a:solidFill>
                  <a:srgbClr val="FF0000"/>
                </a:solidFill>
                <a:latin typeface="+mn-lt"/>
              </a:rPr>
              <a:t>Биологическая эволюция и второе начало термодинамики</a:t>
            </a:r>
          </a:p>
        </p:txBody>
      </p:sp>
      <p:pic>
        <p:nvPicPr>
          <p:cNvPr id="5122" name="Picture 2" descr="C:\Users\Кирилл\Documents\Тепловая смерть вселенной и эволюц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96" y="908721"/>
            <a:ext cx="3707904" cy="543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Кирилл\Documents\Timeline_evolution_of_life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6" y="764704"/>
            <a:ext cx="5184576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9617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+mn-lt"/>
              </a:rPr>
              <a:t>Макроэргические связи</a:t>
            </a:r>
          </a:p>
        </p:txBody>
      </p:sp>
      <p:pic>
        <p:nvPicPr>
          <p:cNvPr id="3074" name="Picture 2" descr="H:\БИОЭНЕРГЕТИКА (МАТЕРИАЛЫ К НОВОМУ КУРСУ)\exergonic reaction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24" y="914400"/>
            <a:ext cx="5882054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48399" y="914400"/>
            <a:ext cx="571793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   </a:t>
            </a:r>
            <a:r>
              <a:rPr lang="ru-RU" sz="2000" b="1" dirty="0"/>
              <a:t>Выражение «</a:t>
            </a:r>
            <a:r>
              <a:rPr lang="ru-RU" sz="2000" b="1" dirty="0">
                <a:solidFill>
                  <a:srgbClr val="FF0000"/>
                </a:solidFill>
              </a:rPr>
              <a:t>макроэргическая связь</a:t>
            </a:r>
            <a:r>
              <a:rPr lang="ru-RU" sz="2000" b="1" dirty="0"/>
              <a:t>» широко используется в </a:t>
            </a:r>
            <a:r>
              <a:rPr lang="ru-RU" sz="2000" b="1" dirty="0" smtClean="0"/>
              <a:t>биологии.  </a:t>
            </a:r>
            <a:r>
              <a:rPr lang="ru-RU" sz="2000" b="1" dirty="0"/>
              <a:t>Однако нельзя считать, что энергия </a:t>
            </a:r>
            <a:r>
              <a:rPr lang="ru-RU" sz="2000" b="1" i="1" dirty="0"/>
              <a:t>заключена в самой связи Р-О,</a:t>
            </a:r>
            <a:r>
              <a:rPr lang="ru-RU" sz="2000" b="1" dirty="0"/>
              <a:t> поскольку для разрыва </a:t>
            </a:r>
            <a:r>
              <a:rPr lang="ru-RU" sz="2000" b="1" dirty="0">
                <a:solidFill>
                  <a:srgbClr val="FF0000"/>
                </a:solidFill>
              </a:rPr>
              <a:t>любой</a:t>
            </a:r>
            <a:r>
              <a:rPr lang="ru-RU" sz="2000" b="1" dirty="0"/>
              <a:t> химической связи требуется энергия.</a:t>
            </a:r>
          </a:p>
          <a:p>
            <a:r>
              <a:rPr lang="ru-RU" sz="2000" b="1" dirty="0"/>
              <a:t>   Свободная энергия, высвобождаемая при гидролизе фосфатных соединений, обязана своим происхождением НЕ разрыву связей Р-О, а тому, что продукты реакции обладают значительно более низкой свободной энергией, чем </a:t>
            </a:r>
            <a:r>
              <a:rPr lang="ru-RU" sz="2000" b="1" dirty="0" err="1"/>
              <a:t>реактанты</a:t>
            </a:r>
            <a:r>
              <a:rPr lang="ru-RU" sz="2000" b="1" dirty="0"/>
              <a:t>:</a:t>
            </a:r>
          </a:p>
          <a:p>
            <a:pPr algn="ctr"/>
            <a:r>
              <a:rPr lang="en-US" sz="2000" b="1" i="1" dirty="0"/>
              <a:t>G(</a:t>
            </a:r>
            <a:r>
              <a:rPr lang="ru-RU" sz="2000" b="1" i="1" dirty="0"/>
              <a:t>продукты) – </a:t>
            </a:r>
            <a:r>
              <a:rPr lang="en-US" sz="2000" b="1" i="1" dirty="0"/>
              <a:t>G(</a:t>
            </a:r>
            <a:r>
              <a:rPr lang="ru-RU" sz="2000" b="1" i="1" dirty="0" err="1"/>
              <a:t>реактанты</a:t>
            </a:r>
            <a:r>
              <a:rPr lang="ru-RU" sz="2000" b="1" i="1" dirty="0"/>
              <a:t>) </a:t>
            </a:r>
            <a:r>
              <a:rPr lang="ru-RU" sz="2000" b="1" i="1" dirty="0">
                <a:latin typeface="Calibri"/>
              </a:rPr>
              <a:t>&lt;&lt; 0</a:t>
            </a:r>
          </a:p>
          <a:p>
            <a:pPr algn="just"/>
            <a:r>
              <a:rPr lang="ru-RU" sz="2000" b="1" dirty="0"/>
              <a:t> </a:t>
            </a:r>
            <a:r>
              <a:rPr lang="ru-RU" sz="2000" b="1" dirty="0" smtClean="0"/>
              <a:t> Выражение </a:t>
            </a:r>
            <a:r>
              <a:rPr lang="ru-RU" sz="2000" b="1" dirty="0"/>
              <a:t>«макроэргические связи» применяют к АТР и </a:t>
            </a:r>
            <a:r>
              <a:rPr lang="ru-RU" sz="2000" b="1" dirty="0" smtClean="0"/>
              <a:t>другим </a:t>
            </a:r>
            <a:r>
              <a:rPr lang="ru-RU" sz="2000" b="1" dirty="0"/>
              <a:t>соединениям с большой отрицательной  стандартной свободной энергией.</a:t>
            </a:r>
          </a:p>
        </p:txBody>
      </p:sp>
    </p:spTree>
    <p:extLst>
      <p:ext uri="{BB962C8B-B14F-4D97-AF65-F5344CB8AC3E}">
        <p14:creationId xmlns:p14="http://schemas.microsoft.com/office/powerpoint/2010/main" val="1875087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0624" y="152400"/>
            <a:ext cx="11457432" cy="5334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+mn-lt"/>
              </a:rPr>
              <a:t>ATP</a:t>
            </a:r>
            <a:r>
              <a:rPr lang="ru-RU" sz="2800" b="1" dirty="0">
                <a:solidFill>
                  <a:srgbClr val="FF0000"/>
                </a:solidFill>
                <a:latin typeface="+mn-lt"/>
              </a:rPr>
              <a:t>  поставляет энергию благодаря переносу групп, </a:t>
            </a:r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en-US" sz="28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а </a:t>
            </a:r>
            <a:r>
              <a:rPr lang="ru-RU" sz="2800" b="1" dirty="0">
                <a:solidFill>
                  <a:srgbClr val="FF0000"/>
                </a:solidFill>
                <a:latin typeface="+mn-lt"/>
              </a:rPr>
              <a:t>не простого гидролиза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1200" y="1600201"/>
            <a:ext cx="43434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64" y="1104093"/>
            <a:ext cx="6117336" cy="5682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01384" y="1104093"/>
            <a:ext cx="537667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   </a:t>
            </a:r>
            <a:r>
              <a:rPr lang="ru-RU" sz="2000" b="1" dirty="0"/>
              <a:t>На первый взгляд кажется, что </a:t>
            </a:r>
            <a:r>
              <a:rPr lang="ru-RU" sz="2000" b="1" dirty="0" err="1"/>
              <a:t>АТР-зависимые</a:t>
            </a:r>
            <a:r>
              <a:rPr lang="ru-RU" sz="2000" b="1" dirty="0"/>
              <a:t> реакции протекают как одностадийный процесс за счет гидролиза АТР (схема </a:t>
            </a:r>
            <a:r>
              <a:rPr lang="ru-RU" sz="2000" b="1" dirty="0">
                <a:solidFill>
                  <a:srgbClr val="FF0000"/>
                </a:solidFill>
              </a:rPr>
              <a:t>а</a:t>
            </a:r>
            <a:r>
              <a:rPr lang="ru-RU" sz="2000" b="1" dirty="0"/>
              <a:t>). Однако гидролиз сам по себе обычно приводит к простому выделению тепла и поэтому не может управлять процессом в изотермической системе.</a:t>
            </a:r>
          </a:p>
          <a:p>
            <a:r>
              <a:rPr lang="ru-RU" sz="2000" b="1" dirty="0"/>
              <a:t>   Фактически же такие реакции являются  процессом из 2-х стадий (схема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rgbClr val="FF0000"/>
                </a:solidFill>
              </a:rPr>
              <a:t>b</a:t>
            </a:r>
            <a:r>
              <a:rPr lang="en-US" sz="2000" b="1" dirty="0"/>
              <a:t>)</a:t>
            </a:r>
            <a:r>
              <a:rPr lang="ru-RU" sz="2000" b="1" dirty="0"/>
              <a:t>:</a:t>
            </a:r>
            <a:r>
              <a:rPr lang="en-US" sz="2000" b="1" dirty="0"/>
              <a:t> </a:t>
            </a:r>
            <a:endParaRPr lang="ru-RU" sz="2000" b="1" dirty="0"/>
          </a:p>
          <a:p>
            <a:r>
              <a:rPr lang="ru-RU" sz="2000" b="1" dirty="0"/>
              <a:t>   - на  стадии (1</a:t>
            </a:r>
            <a:r>
              <a:rPr lang="ru-RU" sz="2000" b="1" dirty="0" smtClean="0"/>
              <a:t>): </a:t>
            </a:r>
            <a:r>
              <a:rPr lang="ru-RU" sz="2000" b="1" dirty="0" err="1"/>
              <a:t>фосфорильная</a:t>
            </a:r>
            <a:r>
              <a:rPr lang="ru-RU" sz="2000" b="1" dirty="0"/>
              <a:t> группа из АТР </a:t>
            </a:r>
            <a:r>
              <a:rPr lang="ru-RU" sz="2000" b="1" dirty="0" err="1"/>
              <a:t>ковалентно</a:t>
            </a:r>
            <a:r>
              <a:rPr lang="ru-RU" sz="2000" b="1" dirty="0"/>
              <a:t> присоединяется к  </a:t>
            </a:r>
            <a:r>
              <a:rPr lang="ru-RU" sz="2000" b="1" dirty="0">
                <a:solidFill>
                  <a:srgbClr val="FF0000"/>
                </a:solidFill>
              </a:rPr>
              <a:t>молекуле субстрата</a:t>
            </a:r>
            <a:r>
              <a:rPr lang="ru-RU" sz="2000" b="1" dirty="0"/>
              <a:t>;</a:t>
            </a:r>
          </a:p>
          <a:p>
            <a:r>
              <a:rPr lang="ru-RU" sz="2000" b="1" dirty="0"/>
              <a:t>   - на  стадии (2</a:t>
            </a:r>
            <a:r>
              <a:rPr lang="ru-RU" sz="2000" b="1" dirty="0" smtClean="0"/>
              <a:t>): </a:t>
            </a:r>
            <a:r>
              <a:rPr lang="en-US" sz="2000" b="1" dirty="0" smtClean="0"/>
              <a:t> </a:t>
            </a:r>
            <a:r>
              <a:rPr lang="ru-RU" sz="2000" b="1" dirty="0" smtClean="0"/>
              <a:t> </a:t>
            </a:r>
            <a:r>
              <a:rPr lang="ru-RU" sz="2000" b="1" dirty="0" smtClean="0"/>
              <a:t>замещение </a:t>
            </a:r>
            <a:r>
              <a:rPr lang="ru-RU" sz="2000" b="1" dirty="0" err="1" smtClean="0"/>
              <a:t>фосфорильной</a:t>
            </a:r>
            <a:r>
              <a:rPr lang="ru-RU" sz="2000" b="1" dirty="0" smtClean="0"/>
              <a:t> группы на </a:t>
            </a:r>
            <a:r>
              <a:rPr lang="en-US" sz="2000" b="1" dirty="0" smtClean="0"/>
              <a:t>NH₃</a:t>
            </a:r>
            <a:r>
              <a:rPr lang="ru-RU" sz="2000" b="1" dirty="0" smtClean="0"/>
              <a:t> и ее высвобождение в виде Р.</a:t>
            </a:r>
            <a:endParaRPr lang="ru-RU" sz="2000" b="1" dirty="0"/>
          </a:p>
          <a:p>
            <a:r>
              <a:rPr lang="ru-RU" sz="2000" b="1" dirty="0"/>
              <a:t>   Таким образом, АТР </a:t>
            </a:r>
            <a:r>
              <a:rPr lang="ru-RU" sz="2000" b="1" dirty="0" err="1"/>
              <a:t>ковалентно</a:t>
            </a:r>
            <a:r>
              <a:rPr lang="ru-RU" sz="2000" b="1" dirty="0"/>
              <a:t> участвует в ферментативной реакции, привнося в нее дополнительную свободную энергию.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3464" y="838200"/>
            <a:ext cx="5736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/>
              <a:t>Глутаминсинтетаза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048179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44624"/>
            <a:ext cx="8229600" cy="57606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+mn-lt"/>
              </a:rPr>
              <a:t>Энергетическое сопряжение реакций</a:t>
            </a:r>
            <a:r>
              <a:rPr lang="en-US" sz="2400" b="1" dirty="0">
                <a:solidFill>
                  <a:srgbClr val="FF0000"/>
                </a:solidFill>
                <a:latin typeface="+mn-lt"/>
              </a:rPr>
              <a:t> </a:t>
            </a:r>
            <a:endParaRPr lang="ru-RU" sz="2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29549" y="652632"/>
            <a:ext cx="8229600" cy="597666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800" b="1" dirty="0"/>
          </a:p>
          <a:p>
            <a:endParaRPr lang="ru-RU" sz="1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867144" y="692696"/>
            <a:ext cx="51206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Метаболические реакции могут быть сопряжены таким образом, что если одна из реакций является </a:t>
            </a:r>
            <a:r>
              <a:rPr lang="ru-RU" b="1" dirty="0" err="1"/>
              <a:t>термодинамически</a:t>
            </a:r>
            <a:r>
              <a:rPr lang="ru-RU" b="1" dirty="0"/>
              <a:t> невыгодной, ее сопряжение с </a:t>
            </a:r>
            <a:r>
              <a:rPr lang="ru-RU" b="1" dirty="0" err="1"/>
              <a:t>термодинамически</a:t>
            </a:r>
            <a:r>
              <a:rPr lang="ru-RU" b="1" dirty="0"/>
              <a:t> более выгодной реакцией обеспечивает самопроизвольное протекание суммарного процесса.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2608" y="3212977"/>
            <a:ext cx="1163116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   Пример: </a:t>
            </a:r>
            <a:r>
              <a:rPr lang="ru-RU" b="1" dirty="0" err="1"/>
              <a:t>фосфорилирование</a:t>
            </a:r>
            <a:r>
              <a:rPr lang="ru-RU" b="1" dirty="0"/>
              <a:t> глюкозы (одна из важнейших клеточных реакций). Изменение свободной энергии этой реакции ∆</a:t>
            </a:r>
            <a:r>
              <a:rPr lang="en-US" b="1" dirty="0"/>
              <a:t>G &gt; 0</a:t>
            </a:r>
            <a:r>
              <a:rPr lang="ru-RU" b="1" dirty="0"/>
              <a:t>, что указывает на невозможность ее самопроизвольного протекания (</a:t>
            </a:r>
            <a:r>
              <a:rPr lang="ru-RU" b="1" dirty="0" err="1">
                <a:solidFill>
                  <a:srgbClr val="FF0000"/>
                </a:solidFill>
              </a:rPr>
              <a:t>эндергоническая</a:t>
            </a:r>
            <a:r>
              <a:rPr lang="ru-RU" b="1" dirty="0">
                <a:solidFill>
                  <a:srgbClr val="FF0000"/>
                </a:solidFill>
              </a:rPr>
              <a:t> реакция</a:t>
            </a:r>
            <a:r>
              <a:rPr lang="ru-RU" b="1" dirty="0"/>
              <a:t>). </a:t>
            </a:r>
          </a:p>
          <a:p>
            <a:r>
              <a:rPr lang="ru-RU" b="1" dirty="0"/>
              <a:t>   В реальных условиях эта реакция сопряжена с реакцией гидролиза АТФ до АДФ, для которой величина ∆</a:t>
            </a:r>
            <a:r>
              <a:rPr lang="en-US" b="1" dirty="0"/>
              <a:t>G &lt; </a:t>
            </a:r>
            <a:r>
              <a:rPr lang="ru-RU" b="1" dirty="0"/>
              <a:t>0 (</a:t>
            </a:r>
            <a:r>
              <a:rPr lang="ru-RU" b="1" dirty="0" err="1">
                <a:solidFill>
                  <a:srgbClr val="FF0000"/>
                </a:solidFill>
              </a:rPr>
              <a:t>экзергоническая</a:t>
            </a:r>
            <a:r>
              <a:rPr lang="ru-RU" b="1" dirty="0">
                <a:solidFill>
                  <a:srgbClr val="FF0000"/>
                </a:solidFill>
              </a:rPr>
              <a:t> реакция</a:t>
            </a:r>
            <a:r>
              <a:rPr lang="ru-RU" b="1" dirty="0"/>
              <a:t>).</a:t>
            </a:r>
          </a:p>
          <a:p>
            <a:r>
              <a:rPr lang="ru-RU" b="1" dirty="0"/>
              <a:t>При суммировании этих двух реакций величина ∆</a:t>
            </a:r>
            <a:r>
              <a:rPr lang="en-US" b="1" dirty="0"/>
              <a:t>G</a:t>
            </a:r>
            <a:r>
              <a:rPr lang="ru-RU" b="1" dirty="0"/>
              <a:t> = -16,7 кДж/моль &lt; 0, что свидетельствует о термодинамической возможности протекания сопряженной реакции. </a:t>
            </a:r>
          </a:p>
          <a:p>
            <a:r>
              <a:rPr lang="ru-RU" b="1" dirty="0"/>
              <a:t>В клетке эта реакция катализируется ферментом - </a:t>
            </a:r>
            <a:r>
              <a:rPr lang="ru-RU" b="1" dirty="0" err="1"/>
              <a:t>гексокиназой</a:t>
            </a:r>
            <a:r>
              <a:rPr lang="ru-RU" b="1" dirty="0"/>
              <a:t>. </a:t>
            </a:r>
            <a:endParaRPr lang="en-US" b="1" dirty="0"/>
          </a:p>
          <a:p>
            <a:r>
              <a:rPr lang="ru-RU" b="1" dirty="0"/>
              <a:t>   Таким образом, для термодинамической возможности протекания реакций необходимы молекулы, реакция гидролиза которых характеризуется высоким отрицательными значениями ∆</a:t>
            </a:r>
            <a:r>
              <a:rPr lang="en-US" b="1" dirty="0"/>
              <a:t>G</a:t>
            </a:r>
            <a:r>
              <a:rPr lang="ru-RU" b="1" dirty="0"/>
              <a:t> (</a:t>
            </a:r>
            <a:r>
              <a:rPr lang="ru-RU" b="1" dirty="0" err="1"/>
              <a:t>макроэрги</a:t>
            </a:r>
            <a:r>
              <a:rPr lang="ru-RU" b="1" dirty="0"/>
              <a:t>). Часто в качестве </a:t>
            </a:r>
            <a:r>
              <a:rPr lang="ru-RU" b="1" dirty="0" err="1"/>
              <a:t>макроэргов</a:t>
            </a:r>
            <a:r>
              <a:rPr lang="ru-RU" b="1" dirty="0"/>
              <a:t> выступают различные </a:t>
            </a:r>
            <a:r>
              <a:rPr lang="ru-RU" b="1" dirty="0" err="1"/>
              <a:t>нуклеозидтрифосфаты</a:t>
            </a:r>
            <a:r>
              <a:rPr lang="ru-RU" b="1" dirty="0"/>
              <a:t> (см. следующий слайд).</a:t>
            </a:r>
          </a:p>
        </p:txBody>
      </p:sp>
      <p:pic>
        <p:nvPicPr>
          <p:cNvPr id="3080" name="Picture 8" descr="C:\Users\Кирилл\Documents\гексокиназная реакц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1" y="2011680"/>
            <a:ext cx="4268828" cy="120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4923" y="365760"/>
            <a:ext cx="66290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Глюкоза + Н</a:t>
            </a:r>
            <a:r>
              <a:rPr lang="ru-RU" b="1" baseline="-25000" dirty="0"/>
              <a:t>3</a:t>
            </a:r>
            <a:r>
              <a:rPr lang="ru-RU" b="1" dirty="0"/>
              <a:t>РО</a:t>
            </a:r>
            <a:r>
              <a:rPr lang="ru-RU" b="1" baseline="-25000" dirty="0"/>
              <a:t>4</a:t>
            </a:r>
            <a:r>
              <a:rPr lang="ru-RU" b="1" dirty="0"/>
              <a:t> → Глюкозо-6-фосфат + Н</a:t>
            </a:r>
            <a:r>
              <a:rPr lang="ru-RU" b="1" baseline="-25000" dirty="0"/>
              <a:t>2</a:t>
            </a:r>
            <a:r>
              <a:rPr lang="ru-RU" b="1" dirty="0"/>
              <a:t>О (ΔG = +13,8 кДж/моль).</a:t>
            </a:r>
            <a:endParaRPr lang="ru-RU" dirty="0"/>
          </a:p>
          <a:p>
            <a:r>
              <a:rPr lang="ru-RU" b="1" dirty="0"/>
              <a:t>АТФ → АДФ + Н</a:t>
            </a:r>
            <a:r>
              <a:rPr lang="ru-RU" b="1" baseline="-25000" dirty="0"/>
              <a:t>3</a:t>
            </a:r>
            <a:r>
              <a:rPr lang="ru-RU" b="1" dirty="0"/>
              <a:t>РО</a:t>
            </a:r>
            <a:r>
              <a:rPr lang="ru-RU" b="1" baseline="-25000" dirty="0"/>
              <a:t>4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(ΔG = -30,5 кДж/моль).</a:t>
            </a:r>
            <a:endParaRPr lang="ru-RU" dirty="0"/>
          </a:p>
          <a:p>
            <a:r>
              <a:rPr lang="ru-RU" b="1" dirty="0"/>
              <a:t>Глюкоза + АТФ → Глюкозо-6-фосфат + АДФ (ΔG = -16,7 кДж/моль).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99811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44624"/>
            <a:ext cx="8229600" cy="64807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err="1">
                <a:solidFill>
                  <a:srgbClr val="FF0000"/>
                </a:solidFill>
                <a:latin typeface="+mn-lt"/>
              </a:rPr>
              <a:t>Нуклеозидтрифосфаты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098" name="Picture 2" descr="C:\Users\Кирилл\Documents\нуклеотидфосфаты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283" y="692696"/>
            <a:ext cx="45719" cy="369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7744" y="4869160"/>
            <a:ext cx="116951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</a:t>
            </a:r>
            <a:r>
              <a:rPr lang="ru-RU" sz="2000" b="1" dirty="0" err="1" smtClean="0"/>
              <a:t>Нуклеозидтрифосфаты</a:t>
            </a:r>
            <a:r>
              <a:rPr lang="ru-RU" sz="2000" b="1" dirty="0" smtClean="0"/>
              <a:t> </a:t>
            </a:r>
            <a:r>
              <a:rPr lang="ru-RU" sz="2000" b="1" dirty="0"/>
              <a:t>– нуклеозиды (азотистые основания, связанные с рибозой или </a:t>
            </a:r>
            <a:r>
              <a:rPr lang="ru-RU" sz="2000" b="1" dirty="0" err="1"/>
              <a:t>дезоксирибозой</a:t>
            </a:r>
            <a:r>
              <a:rPr lang="ru-RU" sz="2000" b="1" dirty="0"/>
              <a:t>), содержащие </a:t>
            </a:r>
            <a:r>
              <a:rPr lang="ru-RU" sz="2000" b="1" dirty="0">
                <a:solidFill>
                  <a:srgbClr val="FF0000"/>
                </a:solidFill>
              </a:rPr>
              <a:t>три</a:t>
            </a:r>
            <a:r>
              <a:rPr lang="ru-RU" sz="2000" b="1" dirty="0"/>
              <a:t> остатка фосфорной кислоты.</a:t>
            </a:r>
          </a:p>
          <a:p>
            <a:r>
              <a:rPr lang="ru-RU" sz="2000" b="1" dirty="0" smtClean="0"/>
              <a:t>     Главные </a:t>
            </a:r>
            <a:r>
              <a:rPr lang="ru-RU" sz="2000" b="1" dirty="0"/>
              <a:t>из них: </a:t>
            </a:r>
            <a:r>
              <a:rPr lang="ru-RU" sz="2000" b="1" dirty="0" err="1"/>
              <a:t>аденозинтрифосфат</a:t>
            </a:r>
            <a:r>
              <a:rPr lang="ru-RU" sz="2000" b="1" dirty="0"/>
              <a:t> (АТФ), </a:t>
            </a:r>
            <a:r>
              <a:rPr lang="ru-RU" sz="2000" b="1" dirty="0" err="1"/>
              <a:t>гуанозинтрифосфат</a:t>
            </a:r>
            <a:r>
              <a:rPr lang="ru-RU" sz="2000" b="1" dirty="0"/>
              <a:t> (ГТФ), </a:t>
            </a:r>
            <a:r>
              <a:rPr lang="ru-RU" sz="2000" b="1" dirty="0" err="1"/>
              <a:t>цитидинтрифосфат</a:t>
            </a:r>
            <a:r>
              <a:rPr lang="ru-RU" sz="2000" b="1" dirty="0"/>
              <a:t> (ЦТФ), </a:t>
            </a:r>
            <a:r>
              <a:rPr lang="ru-RU" sz="2000" b="1" dirty="0" err="1"/>
              <a:t>тимидинтрифосфат</a:t>
            </a:r>
            <a:r>
              <a:rPr lang="ru-RU" sz="2000" b="1" dirty="0"/>
              <a:t> (ТТФ) и </a:t>
            </a:r>
            <a:r>
              <a:rPr lang="ru-RU" sz="2000" b="1" dirty="0" err="1"/>
              <a:t>уридинтрифосфат</a:t>
            </a:r>
            <a:r>
              <a:rPr lang="ru-RU" sz="2000" b="1" dirty="0"/>
              <a:t> (УТФ). Выступают как поставщики энергии и фосфатных групп в различных реакциях </a:t>
            </a:r>
            <a:r>
              <a:rPr lang="ru-RU" sz="2000" b="1" dirty="0" err="1"/>
              <a:t>фосфорилирования</a:t>
            </a:r>
            <a:r>
              <a:rPr lang="ru-RU" sz="2000" b="1" dirty="0"/>
              <a:t>.</a:t>
            </a:r>
          </a:p>
        </p:txBody>
      </p:sp>
      <p:pic>
        <p:nvPicPr>
          <p:cNvPr id="3" name="Picture 2" descr="C:\Users\Кирилл\Documents\БИОЭНЕРГЕТИКА-Материалы к лекции 1\нуклеотид3Ф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282" y="980728"/>
            <a:ext cx="45719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Кирилл\Documents\БИОЭНЕРГЕТИКА-Материалы к лекции 1\нуклеотид3Ф-макс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282" y="908720"/>
            <a:ext cx="45719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Кирилл\Documents\БИОЭНЕРГЕТИКА-Материалы к лекции 1\нуклеотидфосфаты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33" y="956097"/>
            <a:ext cx="3602037" cy="364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6940"/>
            <a:ext cx="6242304" cy="368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3478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err="1">
                <a:solidFill>
                  <a:srgbClr val="FF0000"/>
                </a:solidFill>
                <a:latin typeface="+mn-lt"/>
              </a:rPr>
              <a:t>Тиоэфиры</a:t>
            </a:r>
            <a:r>
              <a:rPr lang="ru-RU" sz="2800" b="1" dirty="0">
                <a:solidFill>
                  <a:srgbClr val="FF0000"/>
                </a:solidFill>
                <a:latin typeface="+mn-lt"/>
              </a:rPr>
              <a:t> как </a:t>
            </a:r>
            <a:r>
              <a:rPr lang="ru-RU" sz="2800" b="1" dirty="0" err="1">
                <a:solidFill>
                  <a:srgbClr val="FF0000"/>
                </a:solidFill>
                <a:latin typeface="+mn-lt"/>
              </a:rPr>
              <a:t>макроэрги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098" name="Picture 2" descr="H:\БИОЭНЕРГЕТИКА (МАТЕРИАЛЫ К НОВОМУ КУРСУ)\Acetyl-Co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" y="838200"/>
            <a:ext cx="11210544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67528" y="3657600"/>
            <a:ext cx="66659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А</a:t>
            </a:r>
            <a:r>
              <a:rPr lang="en-US" sz="2400" b="1" dirty="0" err="1"/>
              <a:t>cetyl</a:t>
            </a:r>
            <a:r>
              <a:rPr lang="ru-RU" sz="2400" b="1" dirty="0"/>
              <a:t>-</a:t>
            </a:r>
            <a:r>
              <a:rPr lang="en-US" sz="2400" b="1" dirty="0" err="1"/>
              <a:t>C</a:t>
            </a:r>
            <a:r>
              <a:rPr lang="ru-RU" sz="2400" b="1" dirty="0" err="1"/>
              <a:t>оА</a:t>
            </a:r>
            <a:r>
              <a:rPr lang="ru-RU" sz="2400" b="1" dirty="0"/>
              <a:t> – </a:t>
            </a:r>
            <a:r>
              <a:rPr lang="ru-RU" sz="2400" b="1" dirty="0" err="1"/>
              <a:t>тиоэфир</a:t>
            </a:r>
            <a:r>
              <a:rPr lang="ru-RU" sz="2400" b="1" dirty="0"/>
              <a:t> между коферментом А </a:t>
            </a:r>
            <a:r>
              <a:rPr lang="ru-RU" sz="2400" b="1" dirty="0" smtClean="0"/>
              <a:t>(</a:t>
            </a:r>
            <a:r>
              <a:rPr lang="en-US" sz="2400" b="1" dirty="0" err="1" smtClean="0"/>
              <a:t>SHCoA</a:t>
            </a:r>
            <a:r>
              <a:rPr lang="en-US" sz="2400" b="1" dirty="0" smtClean="0"/>
              <a:t>, </a:t>
            </a:r>
            <a:r>
              <a:rPr lang="ru-RU" sz="2400" b="1" dirty="0" err="1"/>
              <a:t>тиол</a:t>
            </a:r>
            <a:r>
              <a:rPr lang="ru-RU" sz="2400" b="1" dirty="0"/>
              <a:t>) и </a:t>
            </a:r>
            <a:r>
              <a:rPr lang="ru-RU" sz="2400" b="1" dirty="0" smtClean="0"/>
              <a:t>остатком уксусной кислоты </a:t>
            </a:r>
            <a:r>
              <a:rPr lang="ru-RU" sz="2400" b="1" dirty="0"/>
              <a:t>(носитель </a:t>
            </a:r>
            <a:r>
              <a:rPr lang="ru-RU" sz="2400" b="1" dirty="0" err="1"/>
              <a:t>ацильной</a:t>
            </a:r>
            <a:r>
              <a:rPr lang="ru-RU" sz="2400" b="1" dirty="0"/>
              <a:t> группы) играет важную роль в метаболизме. </a:t>
            </a:r>
          </a:p>
          <a:p>
            <a:r>
              <a:rPr lang="ru-RU" sz="2400" b="1" dirty="0"/>
              <a:t>Реакция его гидролиза:</a:t>
            </a:r>
          </a:p>
          <a:p>
            <a:pPr algn="ctr"/>
            <a:r>
              <a:rPr lang="ru-RU" sz="2400" b="1" i="1" dirty="0"/>
              <a:t>А</a:t>
            </a:r>
            <a:r>
              <a:rPr lang="en-US" sz="2400" b="1" i="1" dirty="0" err="1"/>
              <a:t>cetyl</a:t>
            </a:r>
            <a:r>
              <a:rPr lang="ru-RU" sz="2400" b="1" i="1" dirty="0"/>
              <a:t>-</a:t>
            </a:r>
            <a:r>
              <a:rPr lang="en-US" sz="2400" b="1" i="1" dirty="0" err="1"/>
              <a:t>C</a:t>
            </a:r>
            <a:r>
              <a:rPr lang="ru-RU" sz="2400" b="1" i="1" dirty="0" err="1"/>
              <a:t>оА</a:t>
            </a:r>
            <a:r>
              <a:rPr lang="ru-RU" sz="2400" b="1" i="1" dirty="0"/>
              <a:t> + Н</a:t>
            </a:r>
            <a:r>
              <a:rPr lang="ru-RU" sz="2400" b="1" i="1" dirty="0">
                <a:latin typeface="Calibri"/>
              </a:rPr>
              <a:t>₂О → </a:t>
            </a:r>
            <a:r>
              <a:rPr lang="en-US" sz="2400" b="1" i="1" dirty="0" err="1" smtClean="0">
                <a:latin typeface="Calibri"/>
              </a:rPr>
              <a:t>SHCoA</a:t>
            </a:r>
            <a:r>
              <a:rPr lang="ru-RU" sz="2400" b="1" i="1" dirty="0" smtClean="0">
                <a:latin typeface="Calibri"/>
              </a:rPr>
              <a:t> </a:t>
            </a:r>
            <a:r>
              <a:rPr lang="ru-RU" sz="2400" b="1" i="1" dirty="0">
                <a:latin typeface="Calibri"/>
              </a:rPr>
              <a:t>+ </a:t>
            </a:r>
            <a:r>
              <a:rPr lang="en-US" sz="2400" b="1" i="1" dirty="0">
                <a:latin typeface="Calibri"/>
              </a:rPr>
              <a:t>Acetic acid</a:t>
            </a:r>
            <a:r>
              <a:rPr lang="ru-RU" sz="2400" b="1" i="1" dirty="0">
                <a:latin typeface="Calibri"/>
              </a:rPr>
              <a:t> </a:t>
            </a:r>
          </a:p>
          <a:p>
            <a:r>
              <a:rPr lang="ru-RU" sz="2400" b="1" dirty="0">
                <a:latin typeface="Calibri"/>
              </a:rPr>
              <a:t>характеризуется </a:t>
            </a:r>
            <a:r>
              <a:rPr lang="ru-RU" sz="2400" b="1" dirty="0" smtClean="0">
                <a:latin typeface="Calibri"/>
              </a:rPr>
              <a:t>значительной величиной </a:t>
            </a:r>
            <a:r>
              <a:rPr lang="ru-RU" sz="2400" b="1" dirty="0">
                <a:latin typeface="Calibri"/>
              </a:rPr>
              <a:t>∆</a:t>
            </a:r>
            <a:r>
              <a:rPr lang="en-US" sz="2400" b="1" dirty="0">
                <a:latin typeface="Calibri"/>
              </a:rPr>
              <a:t>G = - </a:t>
            </a:r>
            <a:r>
              <a:rPr lang="ru-RU" sz="2400" b="1" dirty="0" smtClean="0">
                <a:latin typeface="Calibri"/>
              </a:rPr>
              <a:t>    </a:t>
            </a:r>
            <a:r>
              <a:rPr lang="en-US" sz="2400" b="1" dirty="0" smtClean="0">
                <a:latin typeface="Calibri"/>
              </a:rPr>
              <a:t>31</a:t>
            </a:r>
            <a:r>
              <a:rPr lang="ru-RU" sz="2400" b="1" dirty="0">
                <a:latin typeface="Calibri"/>
              </a:rPr>
              <a:t>,4 кДж/моль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209544" y="838200"/>
            <a:ext cx="6281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Кофермент А (</a:t>
            </a:r>
            <a:r>
              <a:rPr lang="ru-RU" b="1" dirty="0" err="1" smtClean="0"/>
              <a:t>коэнзим</a:t>
            </a:r>
            <a:r>
              <a:rPr lang="ru-RU" b="1" dirty="0" smtClean="0"/>
              <a:t> А, </a:t>
            </a:r>
            <a:r>
              <a:rPr lang="en-US" b="1" dirty="0" smtClean="0"/>
              <a:t>Coenzyme A, </a:t>
            </a:r>
            <a:r>
              <a:rPr lang="ru-RU" b="1" dirty="0" err="1" smtClean="0"/>
              <a:t>КоА</a:t>
            </a:r>
            <a:r>
              <a:rPr lang="ru-RU" b="1" dirty="0" smtClean="0"/>
              <a:t>, </a:t>
            </a:r>
            <a:r>
              <a:rPr lang="en-US" b="1" dirty="0" smtClean="0"/>
              <a:t>CoA, </a:t>
            </a:r>
            <a:r>
              <a:rPr lang="en-US" b="1" dirty="0" err="1" smtClean="0"/>
              <a:t>HSCoA</a:t>
            </a:r>
            <a:r>
              <a:rPr lang="en-US" b="1" dirty="0" smtClean="0"/>
              <a:t>)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3" y="3886200"/>
            <a:ext cx="5267325" cy="261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9498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44624"/>
            <a:ext cx="8229600" cy="57606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+mn-lt"/>
              </a:rPr>
              <a:t>Энергетический обмен в мышечной ткани</a:t>
            </a:r>
          </a:p>
        </p:txBody>
      </p:sp>
      <p:pic>
        <p:nvPicPr>
          <p:cNvPr id="5122" name="Picture 2" descr="C:\Users\Кирилл\Documents\БИОЭНЕРГЕТИКА-общие материалы\время перехода аэр на анаэробный гликолиз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532" y="908720"/>
            <a:ext cx="45719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Кирилл\Documents\БИОЭНЕРГЕТИКА-общие материалы\время перехода аэр на анаэробный гликолиз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282" y="908720"/>
            <a:ext cx="45719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79831" y="620689"/>
            <a:ext cx="629529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    </a:t>
            </a:r>
            <a:r>
              <a:rPr lang="ru-RU" sz="2400" b="1" dirty="0"/>
              <a:t>Процессы сокращения и расслабления </a:t>
            </a:r>
            <a:r>
              <a:rPr lang="ru-RU" sz="2400" b="1" dirty="0" smtClean="0"/>
              <a:t>мышцы </a:t>
            </a:r>
            <a:r>
              <a:rPr lang="ru-RU" sz="2400" b="1" dirty="0"/>
              <a:t>связаны с потреблением и восстановлением запасов </a:t>
            </a:r>
            <a:r>
              <a:rPr lang="ru-RU" sz="2400" b="1" dirty="0" smtClean="0"/>
              <a:t>АТФ.</a:t>
            </a:r>
            <a:endParaRPr lang="ru-RU" sz="2400" b="1" dirty="0"/>
          </a:p>
          <a:p>
            <a:r>
              <a:rPr lang="ru-RU" sz="2400" b="1" dirty="0"/>
              <a:t>    В сутки в организме синтезируется и используется </a:t>
            </a:r>
            <a:r>
              <a:rPr lang="ru-RU" sz="2400" b="1" dirty="0">
                <a:latin typeface="Calibri"/>
              </a:rPr>
              <a:t>около</a:t>
            </a:r>
            <a:r>
              <a:rPr lang="ru-RU" sz="2400" b="1" dirty="0"/>
              <a:t> 40 кг </a:t>
            </a:r>
            <a:r>
              <a:rPr lang="ru-RU" sz="2400" b="1" dirty="0" smtClean="0"/>
              <a:t>АТФ, </a:t>
            </a:r>
            <a:r>
              <a:rPr lang="ru-RU" sz="2400" b="1" dirty="0"/>
              <a:t>продолжительность жизни 1 молекулы </a:t>
            </a:r>
            <a:r>
              <a:rPr lang="ru-RU" sz="2400" b="1" dirty="0" smtClean="0"/>
              <a:t>АТФ</a:t>
            </a:r>
            <a:r>
              <a:rPr lang="ru-RU" sz="2400" b="1" dirty="0" smtClean="0">
                <a:latin typeface="Calibri"/>
              </a:rPr>
              <a:t>≈ </a:t>
            </a:r>
            <a:r>
              <a:rPr lang="ru-RU" sz="2400" b="1" dirty="0">
                <a:latin typeface="Calibri"/>
              </a:rPr>
              <a:t>1 мин</a:t>
            </a:r>
            <a:r>
              <a:rPr lang="ru-RU" sz="2400" b="1" dirty="0"/>
              <a:t>. Секундный запас </a:t>
            </a:r>
            <a:r>
              <a:rPr lang="ru-RU" sz="2400" b="1" dirty="0">
                <a:latin typeface="Calibri"/>
              </a:rPr>
              <a:t>≈ 250 г </a:t>
            </a:r>
            <a:r>
              <a:rPr lang="ru-RU" sz="2400" b="1" dirty="0" smtClean="0">
                <a:latin typeface="Calibri"/>
              </a:rPr>
              <a:t>АТФ.</a:t>
            </a:r>
            <a:endParaRPr lang="ru-RU" sz="2400" b="1" dirty="0"/>
          </a:p>
          <a:p>
            <a:r>
              <a:rPr lang="ru-RU" sz="2400" b="1" dirty="0"/>
              <a:t>    Свободный </a:t>
            </a:r>
            <a:r>
              <a:rPr lang="ru-RU" sz="2400" b="1" dirty="0" smtClean="0"/>
              <a:t>АТФ, </a:t>
            </a:r>
            <a:r>
              <a:rPr lang="ru-RU" sz="2400" b="1" dirty="0"/>
              <a:t>имеющийся в мышцах, расходуется в первые же секунды после сокращения мышцы.</a:t>
            </a:r>
          </a:p>
          <a:p>
            <a:r>
              <a:rPr lang="ru-RU" sz="2400" b="1" dirty="0"/>
              <a:t>   Более значительные потребности работающей мышцы в АТФ удовлетворяются за счет </a:t>
            </a:r>
            <a:r>
              <a:rPr lang="ru-RU" sz="2400" b="1" dirty="0" smtClean="0"/>
              <a:t>различных ферментативных </a:t>
            </a:r>
            <a:r>
              <a:rPr lang="ru-RU" sz="2400" b="1" dirty="0"/>
              <a:t>реакций </a:t>
            </a:r>
            <a:r>
              <a:rPr lang="ru-RU" sz="2400" b="1" dirty="0" smtClean="0"/>
              <a:t>– </a:t>
            </a:r>
            <a:r>
              <a:rPr lang="ru-RU" sz="2400" b="1" dirty="0" smtClean="0">
                <a:solidFill>
                  <a:srgbClr val="FF0000"/>
                </a:solidFill>
              </a:rPr>
              <a:t>гликолиза, цикла Кребса и окислительного </a:t>
            </a:r>
            <a:r>
              <a:rPr lang="ru-RU" sz="2400" b="1" dirty="0" err="1" smtClean="0">
                <a:solidFill>
                  <a:srgbClr val="FF0000"/>
                </a:solidFill>
              </a:rPr>
              <a:t>фосфорилирования</a:t>
            </a:r>
            <a:r>
              <a:rPr lang="ru-RU" sz="2400" b="1" dirty="0" smtClean="0"/>
              <a:t>. </a:t>
            </a:r>
            <a:endParaRPr lang="ru-RU" sz="2400" b="1" dirty="0"/>
          </a:p>
        </p:txBody>
      </p:sp>
      <p:pic>
        <p:nvPicPr>
          <p:cNvPr id="1026" name="Picture 2" descr="C:\Users\kirill.m\Documents\Усейн-Болт-финиш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478283" y="1219201"/>
            <a:ext cx="45719" cy="4700587"/>
          </a:xfrm>
          <a:prstGeom prst="rect">
            <a:avLst/>
          </a:prstGeom>
          <a:noFill/>
        </p:spPr>
      </p:pic>
      <p:pic>
        <p:nvPicPr>
          <p:cNvPr id="3" name="Picture 2" descr="C:\Users\kirill.m\Documents\Sprinterskij-beg.-Distantsii-tehnika-fazy_009_Travm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623" y="1219201"/>
            <a:ext cx="5140569" cy="4953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687076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3153"/>
            <a:ext cx="10515600" cy="60350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Энергетика мышц в динамике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" y="612648"/>
            <a:ext cx="6510528" cy="587959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712" y="822961"/>
            <a:ext cx="4297680" cy="28254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448" y="3794760"/>
            <a:ext cx="4459224" cy="281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787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9496" y="44624"/>
            <a:ext cx="9073008" cy="93610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+mn-lt"/>
              </a:rPr>
              <a:t>Реакции, приводящие к синтезу АТФ.</a:t>
            </a:r>
            <a:br>
              <a:rPr lang="ru-RU" sz="2400" b="1" dirty="0">
                <a:solidFill>
                  <a:srgbClr val="FF0000"/>
                </a:solidFill>
                <a:latin typeface="+mn-lt"/>
              </a:rPr>
            </a:br>
            <a:r>
              <a:rPr lang="ru-RU" sz="2400" b="1" dirty="0">
                <a:solidFill>
                  <a:srgbClr val="FF0000"/>
                </a:solidFill>
                <a:latin typeface="+mn-lt"/>
              </a:rPr>
              <a:t> 1 – экстренный резерв из </a:t>
            </a:r>
            <a:r>
              <a:rPr lang="ru-RU" sz="2400" b="1" dirty="0" err="1">
                <a:solidFill>
                  <a:srgbClr val="FF0000"/>
                </a:solidFill>
                <a:latin typeface="+mn-lt"/>
              </a:rPr>
              <a:t>креатинфосфата</a:t>
            </a:r>
            <a:endParaRPr lang="ru-RU" sz="24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098" name="Picture 2" descr="C:\Users\Кирилл\Documents\креатинкиназ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45719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1480" y="908720"/>
            <a:ext cx="11484864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   Для быстрого накопления АТФ в работающей мышце в анаэробных условиях используется перенос </a:t>
            </a:r>
            <a:r>
              <a:rPr lang="ru-RU" b="1" dirty="0" err="1"/>
              <a:t>фосфорильной</a:t>
            </a:r>
            <a:r>
              <a:rPr lang="ru-RU" b="1" dirty="0"/>
              <a:t> группы от </a:t>
            </a:r>
            <a:r>
              <a:rPr lang="ru-RU" b="1" dirty="0" err="1"/>
              <a:t>креатинфосфата</a:t>
            </a:r>
            <a:r>
              <a:rPr lang="ru-RU" b="1" dirty="0"/>
              <a:t> на АДФ с образованием АТФ и креатина.    Этот мышечный резерв АТФ расходуется в первую очередь.     Далее, уже в покоящейся мышце, </a:t>
            </a:r>
            <a:r>
              <a:rPr lang="ru-RU" b="1" dirty="0" err="1"/>
              <a:t>креатинфосфат</a:t>
            </a:r>
            <a:r>
              <a:rPr lang="ru-RU" b="1" dirty="0"/>
              <a:t> вновь синтезируется из креатина и АТФ.  Формально перенос </a:t>
            </a:r>
            <a:r>
              <a:rPr lang="ru-RU" b="1" dirty="0" err="1"/>
              <a:t>фосфорильной</a:t>
            </a:r>
            <a:r>
              <a:rPr lang="ru-RU" b="1" dirty="0"/>
              <a:t> группы с </a:t>
            </a:r>
            <a:r>
              <a:rPr lang="ru-RU" b="1" dirty="0" err="1"/>
              <a:t>креатинфосфата</a:t>
            </a:r>
            <a:r>
              <a:rPr lang="ru-RU" b="1" dirty="0"/>
              <a:t> на АДФ является суммарной реакцией гидролиза </a:t>
            </a:r>
            <a:r>
              <a:rPr lang="ru-RU" b="1" dirty="0" err="1"/>
              <a:t>креатинфосфата</a:t>
            </a:r>
            <a:r>
              <a:rPr lang="ru-RU" b="1" dirty="0"/>
              <a:t> (1) и синтеза АТФ (2):</a:t>
            </a:r>
          </a:p>
          <a:p>
            <a:endParaRPr lang="ru-RU" b="1" dirty="0"/>
          </a:p>
          <a:p>
            <a:r>
              <a:rPr lang="ru-RU" b="1" dirty="0"/>
              <a:t>    </a:t>
            </a:r>
            <a:r>
              <a:rPr lang="ru-RU" b="1" dirty="0" smtClean="0"/>
              <a:t>  </a:t>
            </a:r>
            <a:r>
              <a:rPr lang="ru-RU" sz="2400" b="1" dirty="0" smtClean="0"/>
              <a:t>1</a:t>
            </a:r>
            <a:r>
              <a:rPr lang="ru-RU" sz="2400" b="1" dirty="0"/>
              <a:t>).  </a:t>
            </a:r>
            <a:r>
              <a:rPr lang="ru-RU" sz="2400" b="1" i="1" dirty="0" err="1"/>
              <a:t>Креатинфосфат</a:t>
            </a:r>
            <a:r>
              <a:rPr lang="ru-RU" sz="2400" b="1" i="1" dirty="0"/>
              <a:t> + Н</a:t>
            </a:r>
            <a:r>
              <a:rPr lang="ru-RU" sz="2400" b="1" i="1" dirty="0">
                <a:latin typeface="Calibri"/>
              </a:rPr>
              <a:t>₂О → Креатин + Фосфат (∆</a:t>
            </a:r>
            <a:r>
              <a:rPr lang="en-US" sz="2400" b="1" i="1" dirty="0">
                <a:latin typeface="Calibri"/>
              </a:rPr>
              <a:t>G = - 43,0 </a:t>
            </a:r>
            <a:r>
              <a:rPr lang="ru-RU" sz="2400" b="1" i="1" dirty="0">
                <a:latin typeface="Calibri"/>
              </a:rPr>
              <a:t>кДж/моль)</a:t>
            </a:r>
          </a:p>
          <a:p>
            <a:r>
              <a:rPr lang="ru-RU" sz="2400" b="1" i="1" dirty="0">
                <a:latin typeface="Calibri"/>
              </a:rPr>
              <a:t>    2). </a:t>
            </a:r>
            <a:r>
              <a:rPr lang="en-US" sz="2400" b="1" i="1" dirty="0">
                <a:latin typeface="Calibri"/>
              </a:rPr>
              <a:t>A</a:t>
            </a:r>
            <a:r>
              <a:rPr lang="ru-RU" sz="2400" b="1" i="1" dirty="0">
                <a:latin typeface="Calibri"/>
              </a:rPr>
              <a:t>ДФ</a:t>
            </a:r>
            <a:r>
              <a:rPr lang="en-US" sz="2400" b="1" i="1" dirty="0">
                <a:latin typeface="Calibri"/>
              </a:rPr>
              <a:t> + </a:t>
            </a:r>
            <a:r>
              <a:rPr lang="ru-RU" sz="2400" b="1" i="1" dirty="0">
                <a:latin typeface="Calibri"/>
              </a:rPr>
              <a:t>Фосфат → АТФ  (</a:t>
            </a:r>
            <a:r>
              <a:rPr lang="en-US" sz="2400" b="1" i="1" dirty="0">
                <a:latin typeface="Calibri"/>
              </a:rPr>
              <a:t>∆G = 30,5 </a:t>
            </a:r>
            <a:r>
              <a:rPr lang="ru-RU" sz="2400" b="1" i="1" dirty="0">
                <a:latin typeface="Calibri"/>
              </a:rPr>
              <a:t>кДж/моль)           </a:t>
            </a:r>
            <a:r>
              <a:rPr lang="ru-RU" sz="2400" b="1" i="1" dirty="0">
                <a:solidFill>
                  <a:srgbClr val="FF0000"/>
                </a:solidFill>
                <a:latin typeface="Calibri"/>
              </a:rPr>
              <a:t>Итог: </a:t>
            </a:r>
            <a:r>
              <a:rPr lang="en-US" sz="2400" b="1" i="1" dirty="0">
                <a:solidFill>
                  <a:srgbClr val="FF0000"/>
                </a:solidFill>
                <a:latin typeface="Calibri"/>
              </a:rPr>
              <a:t>∆G = - 12,5 </a:t>
            </a:r>
            <a:r>
              <a:rPr lang="ru-RU" sz="2400" b="1" i="1" dirty="0">
                <a:solidFill>
                  <a:srgbClr val="FF0000"/>
                </a:solidFill>
                <a:latin typeface="Calibri"/>
              </a:rPr>
              <a:t>кДж/моль</a:t>
            </a:r>
          </a:p>
          <a:p>
            <a:endParaRPr lang="ru-RU" b="1" dirty="0"/>
          </a:p>
        </p:txBody>
      </p:sp>
      <p:pic>
        <p:nvPicPr>
          <p:cNvPr id="4099" name="Picture 3" descr="C:\Users\Кирилл\Documents\БИОЭНЕРГЕТИКА-Материалы к лекции 1\превращения креатина и креатинфосфат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3505200"/>
            <a:ext cx="8136904" cy="299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право 4"/>
          <p:cNvSpPr/>
          <p:nvPr/>
        </p:nvSpPr>
        <p:spPr>
          <a:xfrm>
            <a:off x="4439816" y="4005065"/>
            <a:ext cx="3024336" cy="2859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10800000">
            <a:off x="4583832" y="5805264"/>
            <a:ext cx="280831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923544" y="6400800"/>
            <a:ext cx="11055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Концентрация КФ в скелетных мышцах </a:t>
            </a:r>
            <a:r>
              <a:rPr lang="ru-RU" sz="2000" b="1" dirty="0">
                <a:latin typeface="Calibri"/>
              </a:rPr>
              <a:t>≈ 30 </a:t>
            </a:r>
            <a:r>
              <a:rPr lang="ru-RU" sz="2000" b="1" dirty="0" err="1">
                <a:latin typeface="Calibri"/>
              </a:rPr>
              <a:t>мМ</a:t>
            </a:r>
            <a:r>
              <a:rPr lang="ru-RU" sz="2000" b="1" dirty="0">
                <a:latin typeface="Calibri"/>
              </a:rPr>
              <a:t>, в 10 раз больше, чем </a:t>
            </a:r>
            <a:r>
              <a:rPr lang="ru-RU" sz="2000" b="1" dirty="0" smtClean="0">
                <a:latin typeface="Calibri"/>
              </a:rPr>
              <a:t>концентрация </a:t>
            </a:r>
            <a:r>
              <a:rPr lang="ru-RU" sz="2000" b="1" dirty="0">
                <a:latin typeface="Calibri"/>
              </a:rPr>
              <a:t>АТФ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4852415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1547"/>
            <a:ext cx="10515600" cy="87043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Главные катаболические реакции- реакции распада </a:t>
            </a:r>
            <a:endParaRPr 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39" y="931984"/>
            <a:ext cx="7807569" cy="5706207"/>
          </a:xfrm>
        </p:spPr>
      </p:pic>
      <p:sp>
        <p:nvSpPr>
          <p:cNvPr id="3" name="TextBox 2"/>
          <p:cNvSpPr txBox="1"/>
          <p:nvPr/>
        </p:nvSpPr>
        <p:spPr>
          <a:xfrm>
            <a:off x="8431823" y="931985"/>
            <a:ext cx="349933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Поступающие в организм с пищей белки,  углеводы (полисахариды) и жиры (липиды) расщепляются до более простых соединений – аминокислот, моносахаридов (глюкозы), глицерина и ЖК (жирных кислот).</a:t>
            </a:r>
          </a:p>
          <a:p>
            <a:r>
              <a:rPr lang="ru-RU" b="1" dirty="0" smtClean="0"/>
              <a:t>     Далее они последовательно превращаются в пировиноградную кислоту (ПВК, </a:t>
            </a:r>
            <a:r>
              <a:rPr lang="ru-RU" b="1" dirty="0" err="1" smtClean="0">
                <a:solidFill>
                  <a:srgbClr val="00B0F0"/>
                </a:solidFill>
              </a:rPr>
              <a:t>пируват</a:t>
            </a:r>
            <a:r>
              <a:rPr lang="ru-RU" b="1" dirty="0" smtClean="0"/>
              <a:t>) и ацетил-</a:t>
            </a:r>
            <a:r>
              <a:rPr lang="ru-RU" b="1" dirty="0" err="1" smtClean="0"/>
              <a:t>КоА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     Процесс превращения углеводов в </a:t>
            </a:r>
            <a:r>
              <a:rPr lang="ru-RU" b="1" dirty="0" err="1" smtClean="0"/>
              <a:t>пируват</a:t>
            </a:r>
            <a:r>
              <a:rPr lang="ru-RU" b="1" dirty="0" smtClean="0"/>
              <a:t> называется </a:t>
            </a:r>
            <a:r>
              <a:rPr lang="ru-RU" b="1" dirty="0" smtClean="0">
                <a:solidFill>
                  <a:srgbClr val="FF0000"/>
                </a:solidFill>
              </a:rPr>
              <a:t>гликолизом</a:t>
            </a:r>
            <a:r>
              <a:rPr lang="ru-RU" b="1" dirty="0" smtClean="0"/>
              <a:t>. Этот процесс происходит в цитоплазме клеток. 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 Все последующие процессы, - </a:t>
            </a:r>
            <a:r>
              <a:rPr lang="ru-RU" b="1" dirty="0" smtClean="0">
                <a:solidFill>
                  <a:srgbClr val="FF0000"/>
                </a:solidFill>
              </a:rPr>
              <a:t>цикл Кребса и окислительное </a:t>
            </a:r>
            <a:r>
              <a:rPr lang="ru-RU" b="1" dirty="0" err="1" smtClean="0">
                <a:solidFill>
                  <a:srgbClr val="FF0000"/>
                </a:solidFill>
              </a:rPr>
              <a:t>фосфорилирование</a:t>
            </a:r>
            <a:r>
              <a:rPr lang="ru-RU" b="1" dirty="0" smtClean="0">
                <a:solidFill>
                  <a:srgbClr val="FF0000"/>
                </a:solidFill>
              </a:rPr>
              <a:t> в ЦПЭ</a:t>
            </a:r>
            <a:r>
              <a:rPr lang="ru-RU" b="1" dirty="0" smtClean="0"/>
              <a:t>, – в митохондриях.</a:t>
            </a:r>
          </a:p>
          <a:p>
            <a:r>
              <a:rPr lang="ru-RU" b="1" dirty="0" smtClean="0"/>
              <a:t>  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708031" y="2910254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Гликолиз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97315" y="3349869"/>
            <a:ext cx="1274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0070C0"/>
                </a:solidFill>
              </a:rPr>
              <a:t>Пируват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97315" y="6075485"/>
            <a:ext cx="3534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ЦПЭ: цепь переноса электронов или «дыхательная цепь».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356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3295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+mn-lt"/>
              </a:rPr>
              <a:t>Лекция 12в</a:t>
            </a:r>
            <a:endParaRPr lang="ru-RU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584937"/>
            <a:ext cx="10515600" cy="35920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b="1" dirty="0" smtClean="0"/>
              <a:t>The End</a:t>
            </a:r>
            <a:endParaRPr lang="ru-RU" sz="9600" b="1" dirty="0"/>
          </a:p>
        </p:txBody>
      </p:sp>
    </p:spTree>
    <p:extLst>
      <p:ext uri="{BB962C8B-B14F-4D97-AF65-F5344CB8AC3E}">
        <p14:creationId xmlns:p14="http://schemas.microsoft.com/office/powerpoint/2010/main" val="4118693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62068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+mn-lt"/>
              </a:rPr>
              <a:t>Термодинамика жизни</a:t>
            </a:r>
          </a:p>
        </p:txBody>
      </p:sp>
      <p:pic>
        <p:nvPicPr>
          <p:cNvPr id="7170" name="Picture 2" descr="H:\БИОЭНЕРГЕТИКА (МАТЕРИАЛЫ К НОВОМУ КУРСУ)\Термодинамика жизни-1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20688"/>
            <a:ext cx="45719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H:\БИОЭНЕРГЕТИКА (МАТЕРИАЛЫ К НОВОМУ КУРСУ)\Термодинамика жизни-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685" y="450001"/>
            <a:ext cx="7508631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:\БИОЭНЕРГЕТИКА (МАТЕРИАЛЫ К НОВОМУ КУРСУ)\ave-earth-entropy-budget-page-1-we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85" y="2312854"/>
            <a:ext cx="6566885" cy="444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03512" y="1943522"/>
            <a:ext cx="8779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 </a:t>
            </a:r>
            <a:r>
              <a:rPr lang="ru-RU" b="1" dirty="0" smtClean="0"/>
              <a:t>                Т </a:t>
            </a:r>
            <a:r>
              <a:rPr lang="ru-RU" b="1" dirty="0"/>
              <a:t>= 5800 К                </a:t>
            </a:r>
            <a:r>
              <a:rPr lang="ru-RU" b="1" dirty="0" smtClean="0"/>
              <a:t>                        Т </a:t>
            </a:r>
            <a:r>
              <a:rPr lang="ru-RU" b="1" dirty="0"/>
              <a:t>= 255 К                     </a:t>
            </a:r>
            <a:r>
              <a:rPr lang="ru-RU" b="1" dirty="0" smtClean="0"/>
              <a:t>               Т </a:t>
            </a:r>
            <a:r>
              <a:rPr lang="ru-RU" b="1" dirty="0"/>
              <a:t>= 3 К</a:t>
            </a:r>
          </a:p>
        </p:txBody>
      </p:sp>
      <p:pic>
        <p:nvPicPr>
          <p:cNvPr id="7173" name="Picture 5" descr="H:\БИОЭНЕРГЕТИКА (МАТЕРИАЛЫ К НОВОМУ КУРСУ)\thermodynamics_of_climate_ozawa_fig5a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622281" y="479966"/>
            <a:ext cx="45719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86601" y="2973441"/>
            <a:ext cx="339593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Итог: энтропия полной системы</a:t>
            </a:r>
          </a:p>
          <a:p>
            <a:r>
              <a:rPr lang="ru-RU" sz="2400" b="1" dirty="0"/>
              <a:t> возрастает</a:t>
            </a:r>
            <a:r>
              <a:rPr lang="en-US" sz="2400" b="1" dirty="0"/>
              <a:t>, </a:t>
            </a:r>
            <a:r>
              <a:rPr lang="ru-RU" sz="2400" b="1" dirty="0">
                <a:latin typeface="Calibri"/>
              </a:rPr>
              <a:t>∆</a:t>
            </a:r>
            <a:r>
              <a:rPr lang="en-US" sz="2400" b="1" dirty="0">
                <a:latin typeface="Calibri"/>
              </a:rPr>
              <a:t>S &gt; 0</a:t>
            </a:r>
            <a:endParaRPr lang="ru-RU" sz="2400" b="1" dirty="0">
              <a:latin typeface="Calibri"/>
            </a:endParaRPr>
          </a:p>
          <a:p>
            <a:r>
              <a:rPr lang="ru-RU" sz="2400" b="1" i="1" dirty="0">
                <a:latin typeface="Calibri"/>
              </a:rPr>
              <a:t>На фоне увеличения энтропии за счет излучения Солнца уменьшение энтропии во всех живых организмов на Земле </a:t>
            </a:r>
            <a:r>
              <a:rPr lang="ru-RU" sz="2400" b="1" i="1" dirty="0">
                <a:solidFill>
                  <a:srgbClr val="FF0000"/>
                </a:solidFill>
                <a:latin typeface="Calibri"/>
              </a:rPr>
              <a:t>ничтожно мало!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86601" y="2327110"/>
            <a:ext cx="33959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Calibri"/>
              </a:rPr>
              <a:t>∆</a:t>
            </a:r>
            <a:r>
              <a:rPr lang="en-US" sz="2000" b="1" dirty="0">
                <a:latin typeface="Calibri"/>
              </a:rPr>
              <a:t>S = S</a:t>
            </a:r>
            <a:r>
              <a:rPr lang="ru-RU" sz="2000" b="1" dirty="0">
                <a:latin typeface="Calibri"/>
              </a:rPr>
              <a:t>(Земля) – </a:t>
            </a:r>
            <a:r>
              <a:rPr lang="en-US" sz="2000" b="1" dirty="0">
                <a:latin typeface="Calibri"/>
              </a:rPr>
              <a:t>S(</a:t>
            </a:r>
            <a:r>
              <a:rPr lang="ru-RU" sz="2000" b="1" dirty="0">
                <a:latin typeface="Calibri"/>
              </a:rPr>
              <a:t>Солнце) = </a:t>
            </a:r>
          </a:p>
          <a:p>
            <a:r>
              <a:rPr lang="ru-RU" sz="2000" b="1" dirty="0">
                <a:latin typeface="Calibri"/>
              </a:rPr>
              <a:t>940 – 40 = 900 </a:t>
            </a:r>
            <a:r>
              <a:rPr lang="en-US" sz="2000" b="1" dirty="0" err="1">
                <a:latin typeface="Calibri"/>
              </a:rPr>
              <a:t>mW</a:t>
            </a:r>
            <a:r>
              <a:rPr lang="en-US" sz="2000" b="1" dirty="0">
                <a:latin typeface="Calibri"/>
              </a:rPr>
              <a:t>/(K·m²) &gt; 0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837220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8696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Макро- и микросостояние системы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2" y="1188720"/>
            <a:ext cx="5669280" cy="5212079"/>
          </a:xfrm>
        </p:spPr>
      </p:pic>
      <p:sp>
        <p:nvSpPr>
          <p:cNvPr id="5" name="TextBox 4"/>
          <p:cNvSpPr txBox="1"/>
          <p:nvPr/>
        </p:nvSpPr>
        <p:spPr>
          <a:xfrm>
            <a:off x="6300216" y="1161288"/>
            <a:ext cx="553212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</a:t>
            </a:r>
            <a:r>
              <a:rPr lang="ru-RU" b="1" dirty="0" err="1" smtClean="0"/>
              <a:t>Макросостояние</a:t>
            </a:r>
            <a:r>
              <a:rPr lang="ru-RU" b="1" dirty="0" smtClean="0"/>
              <a:t> системы определяется набором макропараметров – температурой, давлением, объемом и т.п. Эти параметры </a:t>
            </a:r>
            <a:r>
              <a:rPr lang="ru-RU" b="1" dirty="0" smtClean="0">
                <a:solidFill>
                  <a:srgbClr val="0070C0"/>
                </a:solidFill>
              </a:rPr>
              <a:t>не применимы </a:t>
            </a:r>
            <a:r>
              <a:rPr lang="ru-RU" b="1" dirty="0" smtClean="0"/>
              <a:t>для описания поведения отдельных молекул в системе.</a:t>
            </a:r>
          </a:p>
          <a:p>
            <a:r>
              <a:rPr lang="ru-RU" b="1" dirty="0" smtClean="0"/>
              <a:t>     Каждому </a:t>
            </a:r>
            <a:r>
              <a:rPr lang="ru-RU" b="1" dirty="0" err="1" smtClean="0"/>
              <a:t>макросостоянию</a:t>
            </a:r>
            <a:r>
              <a:rPr lang="ru-RU" b="1" dirty="0" smtClean="0"/>
              <a:t> системы соответствует огромный набор микросостояний, в каждом их которых  точно заданы характеристики всех молекул, входящих в систему, - значения их координат (</a:t>
            </a:r>
            <a:r>
              <a:rPr lang="en-US" b="1" dirty="0" smtClean="0"/>
              <a:t>x, y, z)</a:t>
            </a:r>
            <a:r>
              <a:rPr lang="ru-RU" b="1" dirty="0" smtClean="0"/>
              <a:t> и импульсов</a:t>
            </a:r>
            <a:r>
              <a:rPr lang="en-US" b="1" dirty="0" smtClean="0"/>
              <a:t> (p=mV)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     Число микросостояний </a:t>
            </a:r>
            <a:r>
              <a:rPr lang="en-US" b="1" dirty="0" smtClean="0"/>
              <a:t>W</a:t>
            </a:r>
            <a:r>
              <a:rPr lang="ru-RU" b="1" dirty="0" smtClean="0"/>
              <a:t>, соответствующих данному </a:t>
            </a:r>
            <a:r>
              <a:rPr lang="ru-RU" b="1" dirty="0" err="1" smtClean="0"/>
              <a:t>макросостоянию</a:t>
            </a:r>
            <a:r>
              <a:rPr lang="ru-RU" b="1" dirty="0" smtClean="0"/>
              <a:t>, называется </a:t>
            </a:r>
            <a:r>
              <a:rPr lang="ru-RU" b="1" dirty="0" smtClean="0">
                <a:solidFill>
                  <a:srgbClr val="FF0000"/>
                </a:solidFill>
              </a:rPr>
              <a:t>термодинамической вероятностью</a:t>
            </a:r>
            <a:r>
              <a:rPr lang="ru-RU" b="1" dirty="0" smtClean="0"/>
              <a:t> данного </a:t>
            </a:r>
            <a:r>
              <a:rPr lang="ru-RU" b="1" dirty="0" err="1" smtClean="0"/>
              <a:t>макросостояния</a:t>
            </a:r>
            <a:r>
              <a:rPr lang="ru-RU" b="1" dirty="0" smtClean="0"/>
              <a:t>.</a:t>
            </a:r>
          </a:p>
          <a:p>
            <a:r>
              <a:rPr lang="ru-RU" b="1" dirty="0"/>
              <a:t> </a:t>
            </a:r>
            <a:r>
              <a:rPr lang="ru-RU" b="1" dirty="0" smtClean="0"/>
              <a:t>  Вероятность того, что система находится именно в данном микросостоянии равна: 1/</a:t>
            </a:r>
            <a:r>
              <a:rPr lang="en-US" b="1" dirty="0" smtClean="0"/>
              <a:t>W.</a:t>
            </a:r>
          </a:p>
          <a:p>
            <a:endParaRPr lang="ru-RU" b="1" dirty="0" smtClean="0"/>
          </a:p>
          <a:p>
            <a:r>
              <a:rPr lang="ru-RU" b="1" i="1" dirty="0" smtClean="0"/>
              <a:t>Знать микросостояния системы – значит знать о системе все!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82707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1441"/>
            <a:ext cx="10515600" cy="114299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Случайное распределение молекул между частями одного сосуда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87752" y="1060704"/>
            <a:ext cx="899769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/>
              <a:t>   Разделим сосуд на две равные части и поместим в одну из них молекулу газа. Какова вероятность того, что эта молекула в результате хаотического движения попадет  в одну из этих </a:t>
            </a:r>
            <a:r>
              <a:rPr lang="ru-RU" sz="2000" b="1" dirty="0" smtClean="0"/>
              <a:t>частей ?: эта вероятность равна (1/2</a:t>
            </a:r>
            <a:r>
              <a:rPr lang="ru-RU" sz="2000" b="1" dirty="0" smtClean="0"/>
              <a:t>).</a:t>
            </a:r>
          </a:p>
          <a:p>
            <a:pPr algn="just"/>
            <a:r>
              <a:rPr lang="ru-RU" sz="2000" b="1" dirty="0" smtClean="0"/>
              <a:t>   Какова  вероятность попадания  двух </a:t>
            </a:r>
            <a:r>
              <a:rPr lang="ru-RU" sz="2000" b="1" dirty="0" smtClean="0"/>
              <a:t>молекул?: </a:t>
            </a:r>
            <a:r>
              <a:rPr lang="ru-RU" sz="2000" b="1" dirty="0" smtClean="0"/>
              <a:t>(1\2)·(1/2), так как вероятности независимых событий перемножаются.</a:t>
            </a:r>
          </a:p>
          <a:p>
            <a:pPr algn="just"/>
            <a:r>
              <a:rPr lang="ru-RU" sz="2000" b="1" dirty="0" smtClean="0"/>
              <a:t>   Для трех молекул: (1/2)·(1/2)·(1/2) = (1/2)³ </a:t>
            </a:r>
          </a:p>
          <a:p>
            <a:pPr algn="just"/>
            <a:r>
              <a:rPr lang="ru-RU" sz="2000" b="1" dirty="0" smtClean="0"/>
              <a:t>   Для</a:t>
            </a:r>
            <a:r>
              <a:rPr lang="en-US" sz="2000" b="1" dirty="0" smtClean="0"/>
              <a:t> </a:t>
            </a:r>
            <a:r>
              <a:rPr lang="ru-RU" sz="2000" b="1" dirty="0" smtClean="0"/>
              <a:t>1000</a:t>
            </a:r>
            <a:r>
              <a:rPr lang="en-US" sz="2000" b="1" dirty="0" smtClean="0"/>
              <a:t> </a:t>
            </a:r>
            <a:r>
              <a:rPr lang="ru-RU" sz="2000" b="1" dirty="0" smtClean="0"/>
              <a:t>молекул:  (1/2)¹⁰⁰⁰</a:t>
            </a:r>
          </a:p>
          <a:p>
            <a:pPr algn="just"/>
            <a:r>
              <a:rPr lang="ru-RU" sz="2000" b="1" dirty="0"/>
              <a:t> </a:t>
            </a:r>
            <a:r>
              <a:rPr lang="ru-RU" sz="2000" b="1" dirty="0" smtClean="0"/>
              <a:t>  </a:t>
            </a:r>
            <a:r>
              <a:rPr lang="ru-RU" sz="2000" b="1" i="1" dirty="0" smtClean="0"/>
              <a:t>Для справки: число молекул газа в 1 м³ = 2,7·10²⁵ </a:t>
            </a:r>
          </a:p>
          <a:p>
            <a:pPr algn="just"/>
            <a:endParaRPr lang="ru-RU" sz="2000" b="1" dirty="0" smtClean="0"/>
          </a:p>
          <a:p>
            <a:pPr algn="just"/>
            <a:r>
              <a:rPr lang="ru-RU" sz="2000" b="1" dirty="0" smtClean="0"/>
              <a:t>   Вывод: процесс распространения молекул газа в сосуде:</a:t>
            </a:r>
          </a:p>
          <a:p>
            <a:pPr algn="just"/>
            <a:r>
              <a:rPr lang="ru-RU" sz="2000" b="1" dirty="0" smtClean="0"/>
              <a:t>   а) не может быть описан с помощью уравнений, описывающих движение отдельной молекулы;</a:t>
            </a:r>
          </a:p>
          <a:p>
            <a:pPr algn="just"/>
            <a:r>
              <a:rPr lang="ru-RU" sz="2000" b="1" dirty="0" smtClean="0"/>
              <a:t>   б) этот процесс может считаться вполне необратимым, хотя принципиально самопроизвольный обратимый процесс теоретически возможен. Но он настолько маловероятен, что его практически можно считать совершенно невозможным.</a:t>
            </a:r>
          </a:p>
          <a:p>
            <a:pPr algn="just"/>
            <a:r>
              <a:rPr lang="ru-RU" sz="2000" b="1" dirty="0" smtClean="0"/>
              <a:t>   </a:t>
            </a:r>
          </a:p>
          <a:p>
            <a:pPr algn="just"/>
            <a:r>
              <a:rPr lang="ru-RU" sz="2000" b="1" dirty="0" smtClean="0"/>
              <a:t> </a:t>
            </a:r>
            <a:endParaRPr lang="ru-RU" sz="2000" b="1" dirty="0"/>
          </a:p>
        </p:txBody>
      </p:sp>
      <p:sp>
        <p:nvSpPr>
          <p:cNvPr id="6" name="Цилиндр 5"/>
          <p:cNvSpPr/>
          <p:nvPr/>
        </p:nvSpPr>
        <p:spPr>
          <a:xfrm>
            <a:off x="256032" y="1060704"/>
            <a:ext cx="2221992" cy="445312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1184148" y="4114800"/>
            <a:ext cx="365760" cy="38404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440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0583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Краткие сведения о понятии «количество информации»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7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87" y="1005840"/>
            <a:ext cx="4949349" cy="5093208"/>
          </a:xfrm>
        </p:spPr>
      </p:pic>
      <p:sp>
        <p:nvSpPr>
          <p:cNvPr id="9" name="TextBox 8"/>
          <p:cNvSpPr txBox="1"/>
          <p:nvPr/>
        </p:nvSpPr>
        <p:spPr>
          <a:xfrm>
            <a:off x="274320" y="635508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Клод Шеннон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340096" y="1115568"/>
            <a:ext cx="651967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Рассмотрим упрощенную ситуацию. Имеется 1/р событий с одинаковыми вероятностями р ≤ 1 для каждого события. Тогда количество информации определяется соотношением</a:t>
            </a:r>
            <a:r>
              <a:rPr lang="ru-RU" b="1" dirty="0" smtClean="0"/>
              <a:t>:</a:t>
            </a:r>
          </a:p>
          <a:p>
            <a:r>
              <a:rPr lang="ru-RU" b="1" dirty="0" smtClean="0"/>
              <a:t>                                                     </a:t>
            </a:r>
            <a:r>
              <a:rPr lang="en-US" b="1" dirty="0" smtClean="0">
                <a:solidFill>
                  <a:srgbClr val="00B050"/>
                </a:solidFill>
              </a:rPr>
              <a:t>I = -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log₂p</a:t>
            </a:r>
            <a:r>
              <a:rPr lang="ru-RU" b="1" dirty="0" smtClean="0">
                <a:solidFill>
                  <a:srgbClr val="00B050"/>
                </a:solidFill>
              </a:rPr>
              <a:t>. </a:t>
            </a:r>
          </a:p>
          <a:p>
            <a:r>
              <a:rPr lang="ru-RU" b="1" dirty="0"/>
              <a:t> </a:t>
            </a:r>
            <a:r>
              <a:rPr lang="ru-RU" b="1" dirty="0" smtClean="0"/>
              <a:t>  В качестве единицы информации </a:t>
            </a:r>
            <a:r>
              <a:rPr lang="en-US" b="1" dirty="0" smtClean="0"/>
              <a:t>I </a:t>
            </a:r>
            <a:r>
              <a:rPr lang="ru-RU" b="1" dirty="0" smtClean="0"/>
              <a:t>принимают «</a:t>
            </a:r>
            <a:r>
              <a:rPr lang="ru-RU" b="1" dirty="0" smtClean="0">
                <a:solidFill>
                  <a:srgbClr val="FF0000"/>
                </a:solidFill>
              </a:rPr>
              <a:t>бит</a:t>
            </a:r>
            <a:r>
              <a:rPr lang="ru-RU" b="1" dirty="0" smtClean="0"/>
              <a:t>» (</a:t>
            </a:r>
            <a:r>
              <a:rPr lang="en-US" b="1" dirty="0" smtClean="0"/>
              <a:t>binary digit) </a:t>
            </a:r>
            <a:r>
              <a:rPr lang="ru-RU" b="1" dirty="0" smtClean="0"/>
              <a:t>– количество информации в достоверном сообщении, исходная (априорная) вероятность которого равна 1/2. </a:t>
            </a:r>
            <a:endParaRPr lang="en-US" b="1" dirty="0" smtClean="0"/>
          </a:p>
          <a:p>
            <a:r>
              <a:rPr lang="ru-RU" b="1" dirty="0" smtClean="0"/>
              <a:t>   Бросание монеты (2 равновероятных исхода – </a:t>
            </a:r>
            <a:r>
              <a:rPr lang="ru-RU" b="1" dirty="0" smtClean="0"/>
              <a:t>«орел» </a:t>
            </a:r>
            <a:r>
              <a:rPr lang="ru-RU" b="1" dirty="0" smtClean="0"/>
              <a:t>или </a:t>
            </a:r>
            <a:r>
              <a:rPr lang="ru-RU" b="1" dirty="0" smtClean="0"/>
              <a:t>«решка») </a:t>
            </a:r>
            <a:r>
              <a:rPr lang="ru-RU" b="1" dirty="0" smtClean="0"/>
              <a:t>дает количество информации, равное одному биту.</a:t>
            </a:r>
          </a:p>
          <a:p>
            <a:endParaRPr lang="ru-RU" b="1" dirty="0" smtClean="0"/>
          </a:p>
          <a:p>
            <a:r>
              <a:rPr lang="ru-RU" b="1" dirty="0" smtClean="0"/>
              <a:t>   1. Игрок бросал кубик 5 раз и каждый раз выпадала цифра 2. Если кубик бросить 1 раз, то вероятность </a:t>
            </a:r>
            <a:r>
              <a:rPr lang="ru-RU" b="1" dirty="0" err="1" smtClean="0"/>
              <a:t>выпадания</a:t>
            </a:r>
            <a:r>
              <a:rPr lang="ru-RU" b="1" dirty="0" smtClean="0"/>
              <a:t> двойки – 1/6. Если же бросать 5 раз, то вероятность </a:t>
            </a:r>
            <a:r>
              <a:rPr lang="ru-RU" b="1" dirty="0" err="1" smtClean="0"/>
              <a:t>выпадания</a:t>
            </a:r>
            <a:r>
              <a:rPr lang="ru-RU" b="1" dirty="0" smtClean="0"/>
              <a:t> двойки р = (1/6)⁵ = 1/7776.</a:t>
            </a:r>
          </a:p>
          <a:p>
            <a:r>
              <a:rPr lang="en-US" b="1" dirty="0" smtClean="0"/>
              <a:t>I = - log₂(1/7776) ~ 12,9 </a:t>
            </a:r>
            <a:r>
              <a:rPr lang="ru-RU" b="1" dirty="0" smtClean="0"/>
              <a:t>бит.</a:t>
            </a:r>
          </a:p>
          <a:p>
            <a:r>
              <a:rPr lang="ru-RU" b="1" dirty="0" smtClean="0"/>
              <a:t>   2. Игрок из колоды в 32 карты вытянул одну, и </a:t>
            </a:r>
            <a:r>
              <a:rPr lang="ru-RU" b="1" dirty="0" smtClean="0"/>
              <a:t> </a:t>
            </a:r>
            <a:r>
              <a:rPr lang="ru-RU" b="1" dirty="0" smtClean="0"/>
              <a:t>она оказалась тузом пик. Для этого случая р =1/32 и</a:t>
            </a:r>
          </a:p>
          <a:p>
            <a:r>
              <a:rPr lang="en-US" b="1" dirty="0" smtClean="0"/>
              <a:t>I</a:t>
            </a:r>
            <a:r>
              <a:rPr lang="ru-RU" b="1" dirty="0" smtClean="0"/>
              <a:t> = </a:t>
            </a:r>
            <a:r>
              <a:rPr lang="en-US" b="1" dirty="0" smtClean="0"/>
              <a:t>- log₂(1/32) = 5</a:t>
            </a:r>
            <a:r>
              <a:rPr lang="ru-RU" b="1" dirty="0" smtClean="0"/>
              <a:t> бит.</a:t>
            </a:r>
            <a:r>
              <a:rPr lang="en-US" b="1" dirty="0" smtClean="0"/>
              <a:t>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69545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736" y="0"/>
            <a:ext cx="11759184" cy="83671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+mn-lt"/>
              </a:rPr>
              <a:t>Энтропия </a:t>
            </a:r>
            <a:r>
              <a:rPr lang="en-US" sz="2400" b="1" dirty="0" smtClean="0">
                <a:solidFill>
                  <a:srgbClr val="FF0000"/>
                </a:solidFill>
                <a:latin typeface="+mn-lt"/>
              </a:rPr>
              <a:t>S</a:t>
            </a:r>
            <a:r>
              <a:rPr lang="ru-RU" sz="2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и  </a:t>
            </a:r>
            <a:r>
              <a:rPr lang="ru-RU" sz="2400" b="1" dirty="0">
                <a:solidFill>
                  <a:srgbClr val="FF0000"/>
                </a:solidFill>
                <a:latin typeface="+mn-lt"/>
              </a:rPr>
              <a:t>термодинамическая вероятность </a:t>
            </a:r>
            <a:r>
              <a:rPr lang="en-US" sz="2400" b="1" dirty="0">
                <a:solidFill>
                  <a:srgbClr val="FF0000"/>
                </a:solidFill>
                <a:latin typeface="+mn-lt"/>
              </a:rPr>
              <a:t> W</a:t>
            </a:r>
            <a:r>
              <a:rPr lang="ru-RU" sz="2400" b="1" dirty="0">
                <a:solidFill>
                  <a:srgbClr val="FF0000"/>
                </a:solidFill>
                <a:latin typeface="+mn-lt"/>
              </a:rPr>
              <a:t> </a:t>
            </a:r>
          </a:p>
        </p:txBody>
      </p:sp>
      <p:pic>
        <p:nvPicPr>
          <p:cNvPr id="7170" name="Picture 2" descr="H:\БИОЭНЕРГЕТИКА (МАТЕРИАЛЫ К НОВОМУ КУРСУ)\brownian motions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44" y="1728217"/>
            <a:ext cx="3694176" cy="329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44568" y="621793"/>
            <a:ext cx="7388352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  Формула </a:t>
            </a:r>
            <a:r>
              <a:rPr lang="ru-RU" sz="2000" b="1" dirty="0"/>
              <a:t>Планка-Больцмана: </a:t>
            </a:r>
            <a:r>
              <a:rPr lang="en-US" sz="2000" b="1" dirty="0">
                <a:solidFill>
                  <a:srgbClr val="FF0000"/>
                </a:solidFill>
              </a:rPr>
              <a:t>S = </a:t>
            </a:r>
            <a:r>
              <a:rPr lang="en-US" sz="2000" b="1" dirty="0" err="1">
                <a:solidFill>
                  <a:srgbClr val="FF0000"/>
                </a:solidFill>
              </a:rPr>
              <a:t>k</a:t>
            </a:r>
            <a:r>
              <a:rPr lang="en-US" sz="2000" b="1" dirty="0" err="1">
                <a:solidFill>
                  <a:srgbClr val="FF0000"/>
                </a:solidFill>
                <a:latin typeface="Calibri"/>
              </a:rPr>
              <a:t>∙lnW</a:t>
            </a:r>
            <a:r>
              <a:rPr lang="ru-RU" sz="2000" b="1" dirty="0">
                <a:latin typeface="Calibri"/>
              </a:rPr>
              <a:t>, где</a:t>
            </a:r>
          </a:p>
          <a:p>
            <a:r>
              <a:rPr lang="ru-RU" sz="2000" b="1" dirty="0">
                <a:latin typeface="Calibri"/>
              </a:rPr>
              <a:t>постоянная Больцмана </a:t>
            </a:r>
            <a:r>
              <a:rPr lang="ru-RU" sz="2000" b="1" dirty="0">
                <a:solidFill>
                  <a:srgbClr val="FF0000"/>
                </a:solidFill>
                <a:latin typeface="Calibri"/>
              </a:rPr>
              <a:t>к</a:t>
            </a:r>
            <a:r>
              <a:rPr lang="ru-RU" sz="2000" b="1" dirty="0">
                <a:latin typeface="Calibri"/>
              </a:rPr>
              <a:t> = 3,31∙10⁻²⁴ </a:t>
            </a:r>
            <a:r>
              <a:rPr lang="ru-RU" sz="2000" b="1" dirty="0" err="1">
                <a:latin typeface="Calibri"/>
              </a:rPr>
              <a:t>эе</a:t>
            </a:r>
            <a:r>
              <a:rPr lang="ru-RU" sz="2000" b="1" dirty="0">
                <a:latin typeface="Calibri"/>
              </a:rPr>
              <a:t> </a:t>
            </a:r>
          </a:p>
          <a:p>
            <a:r>
              <a:rPr lang="ru-RU" sz="2000" b="1" dirty="0">
                <a:latin typeface="Calibri"/>
              </a:rPr>
              <a:t>(</a:t>
            </a:r>
            <a:r>
              <a:rPr lang="ru-RU" sz="2000" b="1" dirty="0" err="1">
                <a:latin typeface="Calibri"/>
              </a:rPr>
              <a:t>эе</a:t>
            </a:r>
            <a:r>
              <a:rPr lang="ru-RU" sz="2000" b="1" dirty="0">
                <a:latin typeface="Calibri"/>
              </a:rPr>
              <a:t> - </a:t>
            </a:r>
            <a:r>
              <a:rPr lang="ru-RU" sz="2000" b="1" dirty="0" err="1">
                <a:latin typeface="Calibri"/>
              </a:rPr>
              <a:t>энтропийная</a:t>
            </a:r>
            <a:r>
              <a:rPr lang="ru-RU" sz="2000" b="1" dirty="0">
                <a:latin typeface="Calibri"/>
              </a:rPr>
              <a:t> единица, 1 </a:t>
            </a:r>
            <a:r>
              <a:rPr lang="ru-RU" sz="2000" b="1" dirty="0" err="1">
                <a:latin typeface="Calibri"/>
              </a:rPr>
              <a:t>эе</a:t>
            </a:r>
            <a:r>
              <a:rPr lang="ru-RU" sz="2000" b="1" dirty="0">
                <a:latin typeface="Calibri"/>
              </a:rPr>
              <a:t> = 1кал/град),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Calibri"/>
              </a:rPr>
              <a:t>   </a:t>
            </a:r>
            <a:r>
              <a:rPr lang="en-US" sz="2000" b="1" dirty="0" smtClean="0">
                <a:solidFill>
                  <a:srgbClr val="FF0000"/>
                </a:solidFill>
                <a:latin typeface="Calibri"/>
              </a:rPr>
              <a:t>W</a:t>
            </a:r>
            <a:r>
              <a:rPr lang="en-US" sz="2000" b="1" dirty="0" smtClean="0">
                <a:latin typeface="Calibri"/>
              </a:rPr>
              <a:t> </a:t>
            </a:r>
            <a:r>
              <a:rPr lang="en-US" sz="2000" b="1" dirty="0">
                <a:latin typeface="Calibri"/>
              </a:rPr>
              <a:t>– </a:t>
            </a:r>
            <a:r>
              <a:rPr lang="ru-RU" sz="2000" b="1" dirty="0">
                <a:latin typeface="Calibri"/>
              </a:rPr>
              <a:t>термодинамическая вероятность данного </a:t>
            </a:r>
            <a:r>
              <a:rPr lang="ru-RU" sz="2000" b="1" dirty="0" err="1">
                <a:latin typeface="Calibri"/>
              </a:rPr>
              <a:t>макросостояния</a:t>
            </a:r>
            <a:r>
              <a:rPr lang="ru-RU" sz="2000" b="1" dirty="0">
                <a:latin typeface="Calibri"/>
              </a:rPr>
              <a:t> </a:t>
            </a:r>
            <a:r>
              <a:rPr lang="ru-RU" sz="2000" b="1" dirty="0" smtClean="0">
                <a:latin typeface="Calibri"/>
              </a:rPr>
              <a:t>(число </a:t>
            </a:r>
            <a:r>
              <a:rPr lang="ru-RU" sz="2000" b="1" dirty="0">
                <a:latin typeface="Calibri"/>
              </a:rPr>
              <a:t>способов, которыми можно разместить молекулы в данном </a:t>
            </a:r>
            <a:r>
              <a:rPr lang="ru-RU" sz="2000" b="1" dirty="0" smtClean="0">
                <a:latin typeface="Calibri"/>
              </a:rPr>
              <a:t>объеме для создания данного </a:t>
            </a:r>
            <a:r>
              <a:rPr lang="ru-RU" sz="2000" b="1" dirty="0" err="1" smtClean="0">
                <a:latin typeface="Calibri"/>
              </a:rPr>
              <a:t>макросостояния</a:t>
            </a:r>
            <a:r>
              <a:rPr lang="ru-RU" sz="2000" b="1" dirty="0" smtClean="0">
                <a:latin typeface="Calibri"/>
              </a:rPr>
              <a:t>).    Наиболее вероятно то </a:t>
            </a:r>
            <a:r>
              <a:rPr lang="ru-RU" sz="2000" b="1" dirty="0" err="1" smtClean="0">
                <a:latin typeface="Calibri"/>
              </a:rPr>
              <a:t>макросостояние</a:t>
            </a:r>
            <a:r>
              <a:rPr lang="ru-RU" sz="2000" b="1" dirty="0" smtClean="0">
                <a:latin typeface="Calibri"/>
              </a:rPr>
              <a:t>, которое осуществляется наибольшим числом размещений молекул – очевидно, что это состояние </a:t>
            </a:r>
            <a:r>
              <a:rPr lang="ru-RU" sz="2000" b="1" i="1" dirty="0" smtClean="0">
                <a:latin typeface="Calibri"/>
              </a:rPr>
              <a:t>равномерного распределения </a:t>
            </a:r>
            <a:r>
              <a:rPr lang="ru-RU" sz="2000" b="1" dirty="0" smtClean="0">
                <a:latin typeface="Calibri"/>
              </a:rPr>
              <a:t>молекул в данном объеме. Это самое вероятное </a:t>
            </a:r>
            <a:r>
              <a:rPr lang="ru-RU" sz="2000" b="1" dirty="0" err="1" smtClean="0">
                <a:latin typeface="Calibri"/>
              </a:rPr>
              <a:t>макросостояние</a:t>
            </a:r>
            <a:r>
              <a:rPr lang="ru-RU" sz="2000" b="1" dirty="0" smtClean="0">
                <a:latin typeface="Calibri"/>
              </a:rPr>
              <a:t> соответствует и максимальной энтропии.</a:t>
            </a:r>
            <a:endParaRPr lang="ru-RU" sz="2000" b="1" dirty="0">
              <a:latin typeface="Calibri"/>
            </a:endParaRPr>
          </a:p>
          <a:p>
            <a:r>
              <a:rPr lang="ru-RU" sz="2400" b="1" dirty="0" smtClean="0">
                <a:latin typeface="Calibri"/>
              </a:rPr>
              <a:t>Пример</a:t>
            </a:r>
            <a:r>
              <a:rPr lang="ru-RU" sz="2400" b="1" dirty="0">
                <a:latin typeface="Calibri"/>
              </a:rPr>
              <a:t>: если клетка содержит 10⁹ молекул, то </a:t>
            </a:r>
            <a:r>
              <a:rPr lang="en-US" sz="2400" b="1" dirty="0">
                <a:latin typeface="Calibri"/>
              </a:rPr>
              <a:t>W </a:t>
            </a:r>
            <a:r>
              <a:rPr lang="ru-RU" sz="2400" b="1" dirty="0">
                <a:latin typeface="Calibri"/>
              </a:rPr>
              <a:t>достигает величины 10¹⁶ и более.</a:t>
            </a:r>
          </a:p>
          <a:p>
            <a:r>
              <a:rPr lang="ru-RU" b="1" dirty="0">
                <a:latin typeface="Calibri"/>
              </a:rPr>
              <a:t> </a:t>
            </a:r>
            <a:r>
              <a:rPr lang="ru-RU" b="1" dirty="0" smtClean="0">
                <a:latin typeface="Calibri"/>
              </a:rPr>
              <a:t>    Количественная связь энтропии и информации. Энтропия системы </a:t>
            </a:r>
            <a:r>
              <a:rPr lang="en-US" b="1" dirty="0" smtClean="0">
                <a:solidFill>
                  <a:srgbClr val="FF0000"/>
                </a:solidFill>
                <a:latin typeface="Calibri"/>
              </a:rPr>
              <a:t>S</a:t>
            </a:r>
            <a:r>
              <a:rPr lang="ru-RU" b="1" dirty="0" smtClean="0">
                <a:latin typeface="Calibri"/>
              </a:rPr>
              <a:t> для данного </a:t>
            </a:r>
            <a:r>
              <a:rPr lang="ru-RU" b="1" dirty="0" err="1" smtClean="0">
                <a:latin typeface="Calibri"/>
              </a:rPr>
              <a:t>макросостояния</a:t>
            </a:r>
            <a:r>
              <a:rPr lang="ru-RU" b="1" dirty="0" smtClean="0">
                <a:latin typeface="Calibri"/>
              </a:rPr>
              <a:t> – есть количество информации</a:t>
            </a:r>
            <a:r>
              <a:rPr lang="en-US" b="1" dirty="0" smtClean="0">
                <a:latin typeface="Calibri"/>
              </a:rPr>
              <a:t> </a:t>
            </a:r>
            <a:r>
              <a:rPr lang="en-US" b="1" i="1" dirty="0" smtClean="0">
                <a:solidFill>
                  <a:srgbClr val="FF0000"/>
                </a:solidFill>
                <a:latin typeface="Calibri"/>
              </a:rPr>
              <a:t>I</a:t>
            </a:r>
            <a:r>
              <a:rPr lang="ru-RU" b="1" dirty="0" smtClean="0">
                <a:latin typeface="Calibri"/>
              </a:rPr>
              <a:t>, недостающее для ее полного описания:</a:t>
            </a:r>
            <a:endParaRPr lang="ru-RU" b="1" dirty="0">
              <a:latin typeface="Calibri"/>
            </a:endParaRP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Calibri"/>
              </a:rPr>
              <a:t>S</a:t>
            </a:r>
            <a:r>
              <a:rPr lang="en-US" sz="2400" b="1" dirty="0">
                <a:latin typeface="Calibri"/>
              </a:rPr>
              <a:t>(</a:t>
            </a:r>
            <a:r>
              <a:rPr lang="ru-RU" sz="2400" b="1" dirty="0" err="1">
                <a:latin typeface="Calibri"/>
              </a:rPr>
              <a:t>эе</a:t>
            </a:r>
            <a:r>
              <a:rPr lang="ru-RU" sz="2400" b="1" dirty="0">
                <a:latin typeface="Calibri"/>
              </a:rPr>
              <a:t>) = 2,3∙10⁻²⁴ </a:t>
            </a:r>
            <a:r>
              <a:rPr lang="en-US" sz="2400" b="1" i="1" dirty="0">
                <a:solidFill>
                  <a:srgbClr val="FF0000"/>
                </a:solidFill>
                <a:latin typeface="Calibri"/>
              </a:rPr>
              <a:t>I </a:t>
            </a:r>
            <a:r>
              <a:rPr lang="en-US" sz="2400" b="1" dirty="0">
                <a:latin typeface="Calibri"/>
              </a:rPr>
              <a:t>(</a:t>
            </a:r>
            <a:r>
              <a:rPr lang="ru-RU" sz="2400" b="1" dirty="0">
                <a:latin typeface="Calibri"/>
              </a:rPr>
              <a:t>бит)</a:t>
            </a:r>
            <a:endParaRPr lang="ru-RU" sz="2400" b="1" i="1" dirty="0">
              <a:latin typeface="Calibri"/>
            </a:endParaRPr>
          </a:p>
          <a:p>
            <a:endParaRPr lang="ru-RU" b="1" dirty="0">
              <a:latin typeface="Calibri"/>
            </a:endParaRPr>
          </a:p>
          <a:p>
            <a:r>
              <a:rPr lang="ru-RU" b="1" dirty="0">
                <a:latin typeface="Calibri"/>
              </a:rPr>
              <a:t> 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73736" y="4653137"/>
            <a:ext cx="4370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alibri"/>
              </a:rPr>
              <a:t> </a:t>
            </a:r>
            <a:endParaRPr lang="en-US" b="1" dirty="0"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6032" y="4653137"/>
            <a:ext cx="4050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56032" y="4462272"/>
            <a:ext cx="4050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56616" y="5541264"/>
            <a:ext cx="3950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Вероятность того, что система находится именно в данном микросостоянии: </a:t>
            </a:r>
            <a:r>
              <a:rPr lang="en-US" b="1" dirty="0" smtClean="0"/>
              <a:t>1/W.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5035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4124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Энтропия и информация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41249"/>
            <a:ext cx="11768328" cy="2103119"/>
          </a:xfrm>
        </p:spPr>
      </p:pic>
      <p:sp>
        <p:nvSpPr>
          <p:cNvPr id="6" name="TextBox 5"/>
          <p:cNvSpPr txBox="1"/>
          <p:nvPr/>
        </p:nvSpPr>
        <p:spPr>
          <a:xfrm>
            <a:off x="395926" y="2944368"/>
            <a:ext cx="1139069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Рассчитаем, какое количество информации надо получить о системе, находящейся в данном </a:t>
            </a:r>
            <a:r>
              <a:rPr lang="ru-RU" b="1" dirty="0" err="1" smtClean="0"/>
              <a:t>макросостоянии</a:t>
            </a:r>
            <a:r>
              <a:rPr lang="ru-RU" b="1" dirty="0" smtClean="0"/>
              <a:t>, чтобы однозначно определить ее </a:t>
            </a:r>
            <a:r>
              <a:rPr lang="ru-RU" b="1" dirty="0" smtClean="0"/>
              <a:t>микросостояние. </a:t>
            </a:r>
            <a:r>
              <a:rPr lang="ru-RU" b="1" dirty="0" smtClean="0"/>
              <a:t>Иначе говоря, какое количество информации недостает до полного описания системы в заданном </a:t>
            </a:r>
            <a:r>
              <a:rPr lang="ru-RU" b="1" dirty="0" err="1" smtClean="0"/>
              <a:t>макросостоянии</a:t>
            </a:r>
            <a:r>
              <a:rPr lang="ru-RU" b="1" dirty="0" smtClean="0"/>
              <a:t>?</a:t>
            </a:r>
          </a:p>
          <a:p>
            <a:r>
              <a:rPr lang="ru-RU" b="1" dirty="0" smtClean="0"/>
              <a:t>   Пусть микросостояние точно определено путем измерений координат и импульсов всех частиц (фактически это сделать невозможно). До определения вероятность того, что макросистема находилась именно в данном микросостоянии, была равна </a:t>
            </a:r>
            <a:r>
              <a:rPr lang="en-US" b="1" dirty="0" smtClean="0"/>
              <a:t>1/W</a:t>
            </a:r>
            <a:r>
              <a:rPr lang="ru-RU" b="1" dirty="0" smtClean="0"/>
              <a:t>, а после определения стала равной единице (т.е. информация стала полностью достоверной).</a:t>
            </a:r>
          </a:p>
          <a:p>
            <a:r>
              <a:rPr lang="ru-RU" b="1" dirty="0" smtClean="0"/>
              <a:t>   Тогда полученное количество информации: </a:t>
            </a:r>
            <a:r>
              <a:rPr lang="en-US" b="1" dirty="0" smtClean="0"/>
              <a:t>I = - log₂(1/W) = </a:t>
            </a:r>
            <a:r>
              <a:rPr lang="en-US" b="1" dirty="0" err="1" smtClean="0"/>
              <a:t>log₂W</a:t>
            </a:r>
            <a:endParaRPr lang="en-US" b="1" dirty="0" smtClean="0"/>
          </a:p>
          <a:p>
            <a:r>
              <a:rPr lang="ru-RU" b="1" dirty="0" smtClean="0"/>
              <a:t>   Эта формула совпадает с формулой Больцмана </a:t>
            </a:r>
            <a:r>
              <a:rPr lang="en-US" b="1" dirty="0" smtClean="0"/>
              <a:t>S = </a:t>
            </a:r>
            <a:r>
              <a:rPr lang="en-US" b="1" dirty="0" err="1" smtClean="0"/>
              <a:t>k·lnW</a:t>
            </a:r>
            <a:r>
              <a:rPr lang="ru-RU" b="1" dirty="0" smtClean="0"/>
              <a:t> </a:t>
            </a:r>
            <a:r>
              <a:rPr lang="ru-RU" b="1" dirty="0" smtClean="0"/>
              <a:t>с точностью до постоянного размерного множителя.</a:t>
            </a:r>
            <a:endParaRPr lang="en-US" b="1" dirty="0" smtClean="0"/>
          </a:p>
          <a:p>
            <a:r>
              <a:rPr lang="ru-RU" b="1" dirty="0" smtClean="0"/>
              <a:t>Следовательно, между энтропией </a:t>
            </a:r>
            <a:r>
              <a:rPr lang="en-US" b="1" dirty="0" smtClean="0"/>
              <a:t>S </a:t>
            </a:r>
            <a:r>
              <a:rPr lang="ru-RU" b="1" dirty="0" smtClean="0"/>
              <a:t>и информацией </a:t>
            </a:r>
            <a:r>
              <a:rPr lang="en-US" b="1" dirty="0" smtClean="0"/>
              <a:t>I </a:t>
            </a:r>
            <a:r>
              <a:rPr lang="ru-RU" b="1" dirty="0" smtClean="0"/>
              <a:t>существует простое соотношение:</a:t>
            </a:r>
          </a:p>
          <a:p>
            <a:pPr algn="ctr"/>
            <a:r>
              <a:rPr lang="en-US" b="1" dirty="0" smtClean="0"/>
              <a:t>S(</a:t>
            </a:r>
            <a:r>
              <a:rPr lang="ru-RU" b="1" dirty="0" err="1" smtClean="0"/>
              <a:t>эе</a:t>
            </a:r>
            <a:r>
              <a:rPr lang="ru-RU" b="1" dirty="0" smtClean="0"/>
              <a:t>) = 2,3·10⁻²⁴ </a:t>
            </a:r>
            <a:r>
              <a:rPr lang="en-US" b="1" dirty="0" smtClean="0"/>
              <a:t>I (</a:t>
            </a:r>
            <a:r>
              <a:rPr lang="ru-RU" b="1" dirty="0" smtClean="0"/>
              <a:t>бит)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6264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609600"/>
          </a:xfrm>
        </p:spPr>
        <p:txBody>
          <a:bodyPr>
            <a:norm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+mn-lt"/>
              </a:rPr>
              <a:t>What is life</a:t>
            </a:r>
            <a:r>
              <a:rPr lang="ru-RU" sz="3200" b="1" dirty="0">
                <a:solidFill>
                  <a:srgbClr val="FF0000"/>
                </a:solidFill>
                <a:latin typeface="+mn-lt"/>
              </a:rPr>
              <a:t>? </a:t>
            </a:r>
            <a:r>
              <a:rPr lang="en-US" sz="3200" b="1" dirty="0">
                <a:solidFill>
                  <a:srgbClr val="FF0000"/>
                </a:solidFill>
                <a:latin typeface="+mn-lt"/>
              </a:rPr>
              <a:t>Physical aspects of a Living Cell.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098" name="Picture 2" descr="C:\Users\Кирилл\Documents\БИОЭНЕРГЕТИКА (МАТЕРИАЛЫ К НОВОМУ КУРСУ)\Шредингер-фото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886691"/>
            <a:ext cx="3656729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Кирилл\Documents\БИОЭНЕРГЕТИКА (МАТЕРИАЛЫ К НОВОМУ КУРСУ)\000367-000130S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942" y="609600"/>
            <a:ext cx="39624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52600" y="6400800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«Организмы извлекают упорядоченность из окружающей среды». Так ли это?</a:t>
            </a:r>
          </a:p>
        </p:txBody>
      </p:sp>
    </p:spTree>
    <p:extLst>
      <p:ext uri="{BB962C8B-B14F-4D97-AF65-F5344CB8AC3E}">
        <p14:creationId xmlns:p14="http://schemas.microsoft.com/office/powerpoint/2010/main" val="25420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1849</TotalTime>
  <Words>2653</Words>
  <Application>Microsoft Office PowerPoint</Application>
  <PresentationFormat>Широкоэкранный</PresentationFormat>
  <Paragraphs>186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Тема Office</vt:lpstr>
      <vt:lpstr>Лекция 12в</vt:lpstr>
      <vt:lpstr> Биологическая эволюция и второе начало термодинамики</vt:lpstr>
      <vt:lpstr>Термодинамика жизни</vt:lpstr>
      <vt:lpstr>Макро- и микросостояние системы</vt:lpstr>
      <vt:lpstr>Случайное распределение молекул между частями одного сосуда</vt:lpstr>
      <vt:lpstr>Краткие сведения о понятии «количество информации»</vt:lpstr>
      <vt:lpstr>Энтропия S и  термодинамическая вероятность  W </vt:lpstr>
      <vt:lpstr>Энтропия и информация</vt:lpstr>
      <vt:lpstr>What is life? Physical aspects of a Living Cell.</vt:lpstr>
      <vt:lpstr>Лев Александрович Блюменфельд</vt:lpstr>
      <vt:lpstr>Сколько «стоит» биологическая упорядоченность?</vt:lpstr>
      <vt:lpstr>Josiah Willard Gibbs</vt:lpstr>
      <vt:lpstr>Свободная энергия Гиббса</vt:lpstr>
      <vt:lpstr>Закрытые системы –  обмениваются энергией с окружающей средой</vt:lpstr>
      <vt:lpstr>Изолированные и закрытые (замкнутые) системы</vt:lpstr>
      <vt:lpstr>Экзергонические и эндергонические реакции</vt:lpstr>
      <vt:lpstr>Сопряжение экзергонических и эндергонических реакций</vt:lpstr>
      <vt:lpstr> Энергетическое сопряжение катаболизма и анаболизма</vt:lpstr>
      <vt:lpstr>Главная «энергетическая валюта» клеток – АТФ</vt:lpstr>
      <vt:lpstr>Макроэргические связи</vt:lpstr>
      <vt:lpstr>ATP  поставляет энергию благодаря переносу групп,  а не простого гидролиза</vt:lpstr>
      <vt:lpstr>Энергетическое сопряжение реакций </vt:lpstr>
      <vt:lpstr>Нуклеозидтрифосфаты</vt:lpstr>
      <vt:lpstr>Тиоэфиры как макроэрги</vt:lpstr>
      <vt:lpstr>Энергетический обмен в мышечной ткани</vt:lpstr>
      <vt:lpstr>Энергетика мышц в динамике</vt:lpstr>
      <vt:lpstr>Реакции, приводящие к синтезу АТФ.  1 – экстренный резерв из креатинфосфата</vt:lpstr>
      <vt:lpstr>Главные катаболические реакции- реакции распада </vt:lpstr>
      <vt:lpstr>Лекция 12в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11а</dc:title>
  <dc:creator>Кирилл</dc:creator>
  <cp:lastModifiedBy>Кирилл</cp:lastModifiedBy>
  <cp:revision>163</cp:revision>
  <dcterms:created xsi:type="dcterms:W3CDTF">2020-09-10T18:17:15Z</dcterms:created>
  <dcterms:modified xsi:type="dcterms:W3CDTF">2021-03-03T19:37:54Z</dcterms:modified>
</cp:coreProperties>
</file>