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103C-3831-4DA3-8600-716AC491C41F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A0A-8656-40A2-8F53-5389DD5C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5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103C-3831-4DA3-8600-716AC491C41F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A0A-8656-40A2-8F53-5389DD5C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6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103C-3831-4DA3-8600-716AC491C41F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A0A-8656-40A2-8F53-5389DD5C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8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103C-3831-4DA3-8600-716AC491C41F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A0A-8656-40A2-8F53-5389DD5C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21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103C-3831-4DA3-8600-716AC491C41F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A0A-8656-40A2-8F53-5389DD5C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7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103C-3831-4DA3-8600-716AC491C41F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A0A-8656-40A2-8F53-5389DD5C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7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103C-3831-4DA3-8600-716AC491C41F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A0A-8656-40A2-8F53-5389DD5C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103C-3831-4DA3-8600-716AC491C41F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A0A-8656-40A2-8F53-5389DD5C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8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103C-3831-4DA3-8600-716AC491C41F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A0A-8656-40A2-8F53-5389DD5C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2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103C-3831-4DA3-8600-716AC491C41F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A0A-8656-40A2-8F53-5389DD5C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5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103C-3831-4DA3-8600-716AC491C41F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A0A-8656-40A2-8F53-5389DD5C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8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4103C-3831-4DA3-8600-716AC491C41F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F1A0A-8656-40A2-8F53-5389DD5C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1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8017"/>
            <a:ext cx="9144000" cy="110642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Лекция 14б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34441"/>
            <a:ext cx="9144000" cy="5330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1234440"/>
            <a:ext cx="11960352" cy="550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4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46599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Фотохимический реакционный центр в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тилакоидной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мембране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8" y="1270308"/>
            <a:ext cx="5046784" cy="5306338"/>
          </a:xfrm>
        </p:spPr>
      </p:pic>
      <p:sp>
        <p:nvSpPr>
          <p:cNvPr id="5" name="TextBox 4"/>
          <p:cNvSpPr txBox="1"/>
          <p:nvPr/>
        </p:nvSpPr>
        <p:spPr>
          <a:xfrm>
            <a:off x="5196254" y="677008"/>
            <a:ext cx="68843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Пигменты мембраны собраны в фотосистемы (около 200 молекул хлорофиллов и около 50 молекул вспомогательных пигментов – </a:t>
            </a:r>
            <a:r>
              <a:rPr lang="ru-RU" b="1" dirty="0" err="1" smtClean="0"/>
              <a:t>каротиноидов</a:t>
            </a:r>
            <a:r>
              <a:rPr lang="ru-RU" b="1" dirty="0" smtClean="0"/>
              <a:t> и др.). Все пигменты поглощают фотоны, но только некоторые </a:t>
            </a:r>
            <a:r>
              <a:rPr lang="ru-RU" b="1" dirty="0" smtClean="0">
                <a:solidFill>
                  <a:srgbClr val="00B0F0"/>
                </a:solidFill>
              </a:rPr>
              <a:t>специализированные молекулы </a:t>
            </a:r>
            <a:r>
              <a:rPr lang="ru-RU" b="1" dirty="0" smtClean="0"/>
              <a:t>хлорофиллов могут превращать свет в химическую энергию.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Эти молекулы образуют </a:t>
            </a:r>
            <a:r>
              <a:rPr lang="ru-RU" b="1" dirty="0" smtClean="0">
                <a:solidFill>
                  <a:srgbClr val="FF0000"/>
                </a:solidFill>
              </a:rPr>
              <a:t>фотохимический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реакционный центр</a:t>
            </a:r>
            <a:r>
              <a:rPr lang="ru-RU" b="1" dirty="0" smtClean="0"/>
              <a:t>. Остальные молекулы – антенные. Поглощение фотона  антенной молекулой  переводит ее в возбужденное состояние. Затем энергия возбуждения («</a:t>
            </a:r>
            <a:r>
              <a:rPr lang="ru-RU" b="1" dirty="0" smtClean="0">
                <a:solidFill>
                  <a:srgbClr val="FF0000"/>
                </a:solidFill>
              </a:rPr>
              <a:t>экситон</a:t>
            </a:r>
            <a:r>
              <a:rPr lang="ru-RU" b="1" dirty="0" smtClean="0"/>
              <a:t>») передается по цепочке пигментных молекул  к реакционному центру.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 этом центре в возбужденной </a:t>
            </a:r>
            <a:r>
              <a:rPr lang="ru-RU" b="1" dirty="0" smtClean="0">
                <a:solidFill>
                  <a:srgbClr val="00B0F0"/>
                </a:solidFill>
              </a:rPr>
              <a:t>специализированной молекуле </a:t>
            </a:r>
            <a:r>
              <a:rPr lang="ru-RU" b="1" dirty="0" smtClean="0"/>
              <a:t>хлорофилла электрон переходит на более высокую энергетическую орбиталь. С нее  он переходит к </a:t>
            </a:r>
            <a:r>
              <a:rPr lang="ru-RU" b="1" dirty="0" smtClean="0">
                <a:solidFill>
                  <a:srgbClr val="FF0000"/>
                </a:solidFill>
              </a:rPr>
              <a:t>первичному акцептору</a:t>
            </a:r>
            <a:r>
              <a:rPr lang="ru-RU" b="1" dirty="0" smtClean="0"/>
              <a:t> в цепи транспорта электронов, оставляя в реакционном центре </a:t>
            </a:r>
            <a:r>
              <a:rPr lang="ru-RU" b="1" dirty="0" err="1" smtClean="0"/>
              <a:t>т.наз</a:t>
            </a:r>
            <a:r>
              <a:rPr lang="ru-RU" b="1" dirty="0" smtClean="0"/>
              <a:t> «</a:t>
            </a:r>
            <a:r>
              <a:rPr lang="ru-RU" b="1" dirty="0" smtClean="0">
                <a:solidFill>
                  <a:srgbClr val="FF0000"/>
                </a:solidFill>
              </a:rPr>
              <a:t>дырку</a:t>
            </a:r>
            <a:r>
              <a:rPr lang="ru-RU" b="1" dirty="0" smtClean="0"/>
              <a:t>» (обозначается на схемах знаком «+»). Первичный акцептор становится восстановленным (приобрел электрон), а реакционный центр – окисленным (отдал электрон). Далее запускается циклическая цепь транспорта электронов. </a:t>
            </a:r>
          </a:p>
          <a:p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B0F0"/>
                </a:solidFill>
              </a:rPr>
              <a:t>Итог: поглощаемая световая энергия индуцирует цепочку </a:t>
            </a:r>
            <a:r>
              <a:rPr lang="ru-RU" b="1" dirty="0" err="1" smtClean="0">
                <a:solidFill>
                  <a:srgbClr val="00B0F0"/>
                </a:solidFill>
              </a:rPr>
              <a:t>окислительно</a:t>
            </a:r>
            <a:r>
              <a:rPr lang="ru-RU" b="1" dirty="0" smtClean="0">
                <a:solidFill>
                  <a:srgbClr val="00B0F0"/>
                </a:solidFill>
              </a:rPr>
              <a:t>-восстановительных реакций. 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145" y="44624"/>
            <a:ext cx="11570677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Восстановительный потенциал (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редокс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-потенциал)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3091" y="620688"/>
            <a:ext cx="123090" cy="6120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" y="1843085"/>
            <a:ext cx="10330962" cy="21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9264" y="1129979"/>
            <a:ext cx="9698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Знание величин Е₀ʹ позволяет определить направление переноса электронов между разными </a:t>
            </a:r>
            <a:r>
              <a:rPr lang="ru-RU" sz="2000" b="1" dirty="0" err="1"/>
              <a:t>окислительно</a:t>
            </a:r>
            <a:r>
              <a:rPr lang="ru-RU" sz="2000" b="1" dirty="0"/>
              <a:t>-восстановительными парами. Примеры: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44" y="4221089"/>
            <a:ext cx="10826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400" b="1" dirty="0" smtClean="0"/>
              <a:t>Чем </a:t>
            </a:r>
            <a:r>
              <a:rPr lang="ru-RU" sz="2400" b="1" dirty="0"/>
              <a:t>меньше величина </a:t>
            </a:r>
            <a:r>
              <a:rPr lang="ru-RU" sz="2400" b="1" dirty="0" err="1"/>
              <a:t>редокс</a:t>
            </a:r>
            <a:r>
              <a:rPr lang="ru-RU" sz="2400" b="1" dirty="0"/>
              <a:t>-потенциала пары, тем легче эта пара </a:t>
            </a:r>
            <a:r>
              <a:rPr lang="ru-RU" sz="2400" b="1" dirty="0" smtClean="0">
                <a:solidFill>
                  <a:srgbClr val="FF0000"/>
                </a:solidFill>
              </a:rPr>
              <a:t>отдает</a:t>
            </a:r>
            <a:r>
              <a:rPr lang="ru-RU" sz="2400" b="1" dirty="0" smtClean="0"/>
              <a:t> электроны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Из приведенных двух примеров видно, что величина Е₀ʹ пары  НАДН+Н⁺/НАД⁺ (-0,32 В) </a:t>
            </a:r>
            <a:r>
              <a:rPr lang="ru-RU" sz="2400" b="1" dirty="0">
                <a:solidFill>
                  <a:srgbClr val="FF0000"/>
                </a:solidFill>
              </a:rPr>
              <a:t>меньше</a:t>
            </a:r>
            <a:r>
              <a:rPr lang="ru-RU" sz="2400" b="1" dirty="0"/>
              <a:t>, чем пары Н₂О/0,5О₂ (+0,816 В). Значит  пара (2) </a:t>
            </a:r>
            <a:r>
              <a:rPr lang="en-US" sz="2400" b="1" dirty="0"/>
              <a:t>- </a:t>
            </a:r>
            <a:r>
              <a:rPr lang="ru-RU" sz="2400" b="1" dirty="0"/>
              <a:t>хороший </a:t>
            </a:r>
            <a:r>
              <a:rPr lang="ru-RU" sz="2400" b="1" i="1" dirty="0"/>
              <a:t>донор электронов </a:t>
            </a:r>
            <a:r>
              <a:rPr lang="ru-RU" sz="2400" b="1" dirty="0"/>
              <a:t>(отдает электроны), а  пара (1)  – </a:t>
            </a:r>
            <a:r>
              <a:rPr lang="ru-RU" sz="2400" b="1" i="1" dirty="0"/>
              <a:t>хороший акцептор </a:t>
            </a:r>
            <a:r>
              <a:rPr lang="ru-RU" sz="2400" b="1" dirty="0"/>
              <a:t>электронов (плохо отдает, но хорошо принимает).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7728" y="3144007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69264" y="553915"/>
            <a:ext cx="10323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Для количественной оценки способности химического соединения присоединять электроны (т.е. восстанавливаться) вносится понятие восстановительного потенциала Е₀´.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9264" y="1911096"/>
            <a:ext cx="77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86968" y="3017520"/>
            <a:ext cx="77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2.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59368" y="3098288"/>
            <a:ext cx="225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Донор электронов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59368" y="198424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Акцептор электронов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263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0"/>
            <a:ext cx="11544300" cy="141763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Связь изменения стандартной свободной энергии 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∆G₀ʹ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и изменения  стандартного восстановительного потенциала ∆Е₀ʹ при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окислительно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-восстановительных реакциях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340768"/>
            <a:ext cx="11236569" cy="46085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∆G₀ʹ = - </a:t>
            </a:r>
            <a:r>
              <a:rPr lang="en-US" b="1" dirty="0" err="1" smtClean="0"/>
              <a:t>nF∆E</a:t>
            </a:r>
            <a:r>
              <a:rPr lang="en-US" b="1" dirty="0" smtClean="0"/>
              <a:t>₀ʹ</a:t>
            </a:r>
          </a:p>
          <a:p>
            <a:pPr algn="just"/>
            <a:r>
              <a:rPr lang="ru-RU" sz="1800" b="1" dirty="0"/>
              <a:t>Где: </a:t>
            </a:r>
            <a:r>
              <a:rPr lang="en-US" sz="1800" b="1" dirty="0"/>
              <a:t>∆G₀ʹ – </a:t>
            </a:r>
            <a:r>
              <a:rPr lang="ru-RU" sz="1800" b="1" dirty="0"/>
              <a:t>изменение стандартной свободной энергии реакции, (кДж/моль),</a:t>
            </a:r>
          </a:p>
          <a:p>
            <a:pPr algn="just"/>
            <a:r>
              <a:rPr lang="ru-RU" sz="1800" b="1" dirty="0"/>
              <a:t>         </a:t>
            </a:r>
            <a:r>
              <a:rPr lang="en-US" sz="1800" b="1" dirty="0"/>
              <a:t>n    - </a:t>
            </a:r>
            <a:r>
              <a:rPr lang="ru-RU" sz="1800" b="1" dirty="0"/>
              <a:t>число перенесенных в ходе реакции электронов,</a:t>
            </a:r>
          </a:p>
          <a:p>
            <a:pPr algn="just"/>
            <a:r>
              <a:rPr lang="ru-RU" sz="1800" b="1" dirty="0"/>
              <a:t>         </a:t>
            </a:r>
            <a:r>
              <a:rPr lang="en-US" sz="1800" b="1" dirty="0"/>
              <a:t>F     - </a:t>
            </a:r>
            <a:r>
              <a:rPr lang="ru-RU" sz="1800" b="1" dirty="0"/>
              <a:t>число Фарадея (96</a:t>
            </a:r>
            <a:r>
              <a:rPr lang="en-US" sz="1800" b="1" dirty="0"/>
              <a:t>,</a:t>
            </a:r>
            <a:r>
              <a:rPr lang="ru-RU" sz="1800" b="1" dirty="0"/>
              <a:t>485 кДж/В ∙моль),</a:t>
            </a:r>
          </a:p>
          <a:p>
            <a:pPr algn="just"/>
            <a:r>
              <a:rPr lang="ru-RU" sz="1800" b="1" dirty="0"/>
              <a:t>         ∆Е₀ʹ  - разность стандартных </a:t>
            </a:r>
            <a:r>
              <a:rPr lang="ru-RU" sz="1800" b="1" dirty="0" err="1"/>
              <a:t>редокс</a:t>
            </a:r>
            <a:r>
              <a:rPr lang="ru-RU" sz="1800" b="1" dirty="0"/>
              <a:t>-потенциалов донорной  и акцепторной пар = Е/акцептор электронов/ – Е/донор электронов/, (Вольт).</a:t>
            </a:r>
          </a:p>
          <a:p>
            <a:pPr algn="just"/>
            <a:endParaRPr lang="ru-RU" sz="1800" b="1" dirty="0"/>
          </a:p>
          <a:p>
            <a:pPr algn="just"/>
            <a:r>
              <a:rPr lang="ru-RU" sz="1800" b="1" dirty="0"/>
              <a:t>При </a:t>
            </a:r>
            <a:r>
              <a:rPr lang="en-US" sz="1800" b="1" dirty="0"/>
              <a:t>∆G₀ʹ &lt; 0 (∆E₀ʹ &gt; 0) </a:t>
            </a:r>
            <a:r>
              <a:rPr lang="ru-RU" sz="1800" b="1" dirty="0"/>
              <a:t>реакция является </a:t>
            </a:r>
            <a:r>
              <a:rPr lang="ru-RU" sz="1800" b="1" dirty="0" err="1">
                <a:solidFill>
                  <a:srgbClr val="FF0000"/>
                </a:solidFill>
              </a:rPr>
              <a:t>экзергонической</a:t>
            </a:r>
            <a:r>
              <a:rPr lang="ru-RU" sz="1800" b="1" dirty="0">
                <a:solidFill>
                  <a:srgbClr val="FF0000"/>
                </a:solidFill>
              </a:rPr>
              <a:t> (идет «под гору»),</a:t>
            </a:r>
            <a:r>
              <a:rPr lang="ru-RU" sz="1800" b="1" dirty="0"/>
              <a:t> протекает самопроизвольно (не требует подачи энергии извне) до тех пор, пока не наступит равновесие (∆</a:t>
            </a:r>
            <a:r>
              <a:rPr lang="en-US" sz="1800" b="1" dirty="0"/>
              <a:t>G = 0).</a:t>
            </a:r>
          </a:p>
          <a:p>
            <a:pPr algn="just"/>
            <a:r>
              <a:rPr lang="ru-RU" sz="1800" b="1" dirty="0"/>
              <a:t>При  ∆</a:t>
            </a:r>
            <a:r>
              <a:rPr lang="en-US" sz="1800" b="1" dirty="0"/>
              <a:t>G₀ʹ    &gt;    0    (∆E₀ʹ  &lt;    0)    </a:t>
            </a:r>
            <a:r>
              <a:rPr lang="ru-RU" sz="1800" b="1" dirty="0"/>
              <a:t>реакция является </a:t>
            </a:r>
            <a:r>
              <a:rPr lang="ru-RU" sz="1800" b="1" dirty="0" err="1">
                <a:solidFill>
                  <a:srgbClr val="FF0000"/>
                </a:solidFill>
              </a:rPr>
              <a:t>эндергонической</a:t>
            </a:r>
            <a:r>
              <a:rPr lang="ru-RU" sz="1800" b="1" dirty="0">
                <a:solidFill>
                  <a:srgbClr val="FF0000"/>
                </a:solidFill>
              </a:rPr>
              <a:t> (идет «в гору»)</a:t>
            </a:r>
            <a:r>
              <a:rPr lang="ru-RU" sz="1800" b="1" dirty="0"/>
              <a:t>, не может протекать самопроизвольно (требует сопряжения с </a:t>
            </a:r>
            <a:r>
              <a:rPr lang="ru-RU" sz="1800" b="1" dirty="0" err="1"/>
              <a:t>экзергонической</a:t>
            </a:r>
            <a:r>
              <a:rPr lang="ru-RU" sz="1800" b="1" dirty="0"/>
              <a:t> реакцией). </a:t>
            </a:r>
          </a:p>
          <a:p>
            <a:pPr algn="just"/>
            <a:r>
              <a:rPr lang="ru-RU" sz="1800" b="1" dirty="0"/>
              <a:t> Для указанных ранее   акцепторной (Н</a:t>
            </a:r>
            <a:r>
              <a:rPr lang="ru-RU" sz="1800" b="1" dirty="0">
                <a:latin typeface="Calibri"/>
              </a:rPr>
              <a:t>₂О/0,5О₂)</a:t>
            </a:r>
            <a:r>
              <a:rPr lang="ru-RU" sz="1800" b="1" dirty="0"/>
              <a:t>и донорной  НАДН+Н</a:t>
            </a:r>
            <a:r>
              <a:rPr lang="ru-RU" sz="1800" b="1" dirty="0">
                <a:latin typeface="Calibri"/>
              </a:rPr>
              <a:t>⁺/НАД⁺ </a:t>
            </a:r>
            <a:r>
              <a:rPr lang="ru-RU" sz="1800" b="1" dirty="0"/>
              <a:t>пар: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5733257"/>
            <a:ext cx="5328592" cy="115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71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89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Окислительно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-восстановительные потенциалы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компонентов дыхательной цепи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078992"/>
            <a:ext cx="6839712" cy="5477256"/>
          </a:xfrm>
        </p:spPr>
      </p:pic>
      <p:sp>
        <p:nvSpPr>
          <p:cNvPr id="5" name="TextBox 4"/>
          <p:cNvSpPr txBox="1"/>
          <p:nvPr/>
        </p:nvSpPr>
        <p:spPr>
          <a:xfrm>
            <a:off x="7187184" y="1005840"/>
            <a:ext cx="4672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</a:t>
            </a:r>
            <a:r>
              <a:rPr lang="ru-RU" sz="2400" b="1" dirty="0" smtClean="0"/>
              <a:t>Реакции в дыхательной цепи (цепи транспорта электронов) имеют </a:t>
            </a:r>
            <a:r>
              <a:rPr lang="ru-RU" sz="2400" b="1" dirty="0" err="1" smtClean="0"/>
              <a:t>экзергонический</a:t>
            </a:r>
            <a:r>
              <a:rPr lang="ru-RU" sz="2400" b="1" dirty="0" smtClean="0"/>
              <a:t> характер, так как направлены от компонента с максимальным отрицательным электрохимическим потенциалом  </a:t>
            </a:r>
            <a:r>
              <a:rPr lang="en-US" sz="2400" b="1" dirty="0" smtClean="0"/>
              <a:t>–</a:t>
            </a:r>
            <a:r>
              <a:rPr lang="ru-RU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0,3</a:t>
            </a:r>
            <a:r>
              <a:rPr lang="ru-RU" sz="2400" b="1" dirty="0" smtClean="0">
                <a:solidFill>
                  <a:srgbClr val="FF0000"/>
                </a:solidFill>
              </a:rPr>
              <a:t>15</a:t>
            </a:r>
            <a:r>
              <a:rPr lang="en-US" sz="2400" b="1" dirty="0" smtClean="0">
                <a:solidFill>
                  <a:srgbClr val="FF0000"/>
                </a:solidFill>
              </a:rPr>
              <a:t> V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r>
              <a:rPr lang="ru-RU" sz="2400" b="1" dirty="0" smtClean="0"/>
              <a:t>(</a:t>
            </a:r>
            <a:r>
              <a:rPr lang="en-US" sz="2400" b="1" dirty="0" smtClean="0"/>
              <a:t>NADH</a:t>
            </a:r>
            <a:r>
              <a:rPr lang="ru-RU" sz="2400" b="1" dirty="0" smtClean="0"/>
              <a:t>+</a:t>
            </a:r>
            <a:r>
              <a:rPr lang="en-US" sz="2400" b="1" dirty="0" smtClean="0"/>
              <a:t>H⁺)  → NAD⁺ +2H⁺ + 2e⁻) </a:t>
            </a:r>
            <a:r>
              <a:rPr lang="ru-RU" sz="2400" b="1" dirty="0" smtClean="0"/>
              <a:t>к компоненту с наибольшим потенциалом + </a:t>
            </a:r>
            <a:r>
              <a:rPr lang="ru-RU" sz="2400" b="1" dirty="0" smtClean="0">
                <a:solidFill>
                  <a:srgbClr val="FF0000"/>
                </a:solidFill>
              </a:rPr>
              <a:t>0,815 </a:t>
            </a:r>
            <a:r>
              <a:rPr lang="en-US" sz="2400" b="1" dirty="0" smtClean="0">
                <a:solidFill>
                  <a:srgbClr val="FF0000"/>
                </a:solidFill>
              </a:rPr>
              <a:t>V</a:t>
            </a:r>
            <a:r>
              <a:rPr lang="en-US" sz="2400" b="1" dirty="0" smtClean="0"/>
              <a:t> (</a:t>
            </a:r>
            <a:r>
              <a:rPr lang="ru-RU" sz="2400" b="1" dirty="0" err="1" smtClean="0"/>
              <a:t>четырехэлектронное</a:t>
            </a:r>
            <a:r>
              <a:rPr lang="ru-RU" sz="2400" b="1" dirty="0" smtClean="0"/>
              <a:t> восстановление кислорода до воды: </a:t>
            </a:r>
          </a:p>
          <a:p>
            <a:r>
              <a:rPr lang="en-US" sz="2400" b="1" dirty="0" smtClean="0"/>
              <a:t>O₂ + 4H⁺ + 4e⁻ → 2H₂O)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7462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85" y="44624"/>
            <a:ext cx="11723311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Свет -  активатор транспорта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электронов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против градиента электрохимического потенциала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H:\БИОЭНЕРГЕТИКА (МАТЕРИАЛЫ К НОВОМУ КУРСУ)\ФОТОСИНТЕЗ-Материалы\photosynthesis - acti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476672"/>
            <a:ext cx="4168913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185" y="4725145"/>
            <a:ext cx="117904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NADP</a:t>
            </a:r>
            <a:r>
              <a:rPr lang="en-US" b="1" dirty="0">
                <a:latin typeface="Calibri"/>
              </a:rPr>
              <a:t>⁺ - </a:t>
            </a:r>
            <a:r>
              <a:rPr lang="ru-RU" b="1" dirty="0" smtClean="0"/>
              <a:t> </a:t>
            </a:r>
            <a:r>
              <a:rPr lang="ru-RU" b="1" dirty="0"/>
              <a:t>акцептор электронов, поступающих из реакции фотолиза  </a:t>
            </a:r>
            <a:r>
              <a:rPr lang="ru-RU" b="1" dirty="0" smtClean="0"/>
              <a:t>(разложения) Н</a:t>
            </a:r>
            <a:r>
              <a:rPr lang="ru-RU" b="1" dirty="0">
                <a:latin typeface="Calibri"/>
              </a:rPr>
              <a:t>₂О</a:t>
            </a:r>
            <a:r>
              <a:rPr lang="en-US" b="1" dirty="0" smtClean="0">
                <a:latin typeface="Calibri"/>
              </a:rPr>
              <a:t>:</a:t>
            </a:r>
            <a:endParaRPr lang="ru-RU" b="1" dirty="0">
              <a:latin typeface="Calibri"/>
            </a:endParaRPr>
          </a:p>
          <a:p>
            <a:pPr algn="just"/>
            <a:r>
              <a:rPr lang="ru-RU" b="1" dirty="0" smtClean="0"/>
              <a:t>2Н</a:t>
            </a:r>
            <a:r>
              <a:rPr lang="ru-RU" b="1" dirty="0"/>
              <a:t>₂О (восстановитель) + 2</a:t>
            </a:r>
            <a:r>
              <a:rPr lang="en-US" b="1" dirty="0"/>
              <a:t>NADP⁺  </a:t>
            </a:r>
            <a:r>
              <a:rPr lang="ru-RU" b="1" dirty="0"/>
              <a:t>(</a:t>
            </a:r>
            <a:r>
              <a:rPr lang="ru-RU" b="1" dirty="0" err="1"/>
              <a:t>окис.форма</a:t>
            </a:r>
            <a:r>
              <a:rPr lang="ru-RU" b="1" dirty="0"/>
              <a:t>) </a:t>
            </a:r>
            <a:r>
              <a:rPr lang="en-US" b="1" dirty="0"/>
              <a:t>+ </a:t>
            </a:r>
            <a:r>
              <a:rPr lang="ru-RU" b="1" dirty="0">
                <a:solidFill>
                  <a:srgbClr val="FF0000"/>
                </a:solidFill>
              </a:rPr>
              <a:t>свет</a:t>
            </a:r>
            <a:r>
              <a:rPr lang="ru-RU" b="1" dirty="0"/>
              <a:t> </a:t>
            </a:r>
            <a:r>
              <a:rPr lang="en-US" b="1" dirty="0"/>
              <a:t>→</a:t>
            </a:r>
            <a:r>
              <a:rPr lang="ru-RU" b="1" dirty="0"/>
              <a:t> </a:t>
            </a:r>
            <a:r>
              <a:rPr lang="ru-RU" b="1" dirty="0" smtClean="0"/>
              <a:t>2</a:t>
            </a:r>
            <a:r>
              <a:rPr lang="en-US" b="1" dirty="0"/>
              <a:t>(NADPH +H⁺) (</a:t>
            </a:r>
            <a:r>
              <a:rPr lang="ru-RU" b="1" dirty="0" err="1"/>
              <a:t>вос</a:t>
            </a:r>
            <a:r>
              <a:rPr lang="en-US" b="1" dirty="0"/>
              <a:t>c</a:t>
            </a:r>
            <a:r>
              <a:rPr lang="ru-RU" b="1" dirty="0"/>
              <a:t>т. форма) + О₂ (</a:t>
            </a:r>
            <a:r>
              <a:rPr lang="ru-RU" b="1" dirty="0" err="1"/>
              <a:t>окисл</a:t>
            </a:r>
            <a:r>
              <a:rPr lang="ru-RU" b="1" dirty="0"/>
              <a:t>. форма</a:t>
            </a:r>
            <a:r>
              <a:rPr lang="ru-RU" b="1" dirty="0" smtClean="0"/>
              <a:t>)</a:t>
            </a:r>
          </a:p>
          <a:p>
            <a:pPr algn="just"/>
            <a:endParaRPr lang="en-US" b="1" dirty="0"/>
          </a:p>
          <a:p>
            <a:pPr algn="just"/>
            <a:r>
              <a:rPr lang="ru-RU" b="1" dirty="0"/>
              <a:t>При фотосинтезе электроны движутся от Н</a:t>
            </a:r>
            <a:r>
              <a:rPr lang="ru-RU" b="1" dirty="0">
                <a:latin typeface="Calibri"/>
              </a:rPr>
              <a:t>₂О</a:t>
            </a:r>
            <a:r>
              <a:rPr lang="ru-RU" b="1" dirty="0"/>
              <a:t> (</a:t>
            </a:r>
            <a:r>
              <a:rPr lang="ru-RU" b="1" dirty="0" smtClean="0"/>
              <a:t>Е = </a:t>
            </a:r>
            <a:r>
              <a:rPr lang="ru-RU" b="1" dirty="0"/>
              <a:t>+0,815 В) к </a:t>
            </a:r>
            <a:r>
              <a:rPr lang="en-US" b="1" dirty="0"/>
              <a:t>NADP</a:t>
            </a:r>
            <a:r>
              <a:rPr lang="en-US" b="1" dirty="0">
                <a:latin typeface="Calibri"/>
              </a:rPr>
              <a:t>⁺ (</a:t>
            </a:r>
            <a:r>
              <a:rPr lang="ru-RU" b="1" dirty="0">
                <a:latin typeface="Calibri"/>
              </a:rPr>
              <a:t>Е = -0,315 В), т.е. 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против</a:t>
            </a:r>
            <a:r>
              <a:rPr lang="ru-RU" b="1" dirty="0">
                <a:latin typeface="Calibri"/>
              </a:rPr>
              <a:t> градиента электрохимического потенциала. Данный  </a:t>
            </a:r>
            <a:r>
              <a:rPr lang="ru-RU" b="1" dirty="0" err="1">
                <a:solidFill>
                  <a:srgbClr val="FF0000"/>
                </a:solidFill>
                <a:latin typeface="Calibri"/>
              </a:rPr>
              <a:t>эндергонический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 процесс </a:t>
            </a:r>
            <a:r>
              <a:rPr lang="ru-RU" b="1" dirty="0">
                <a:latin typeface="Calibri"/>
              </a:rPr>
              <a:t>возможен только в случае притока свободной энергии извне. </a:t>
            </a:r>
            <a:r>
              <a:rPr lang="ru-RU" b="1" i="1" dirty="0">
                <a:latin typeface="Calibri"/>
              </a:rPr>
              <a:t>Эту энергию поставляет свет</a:t>
            </a:r>
            <a:r>
              <a:rPr lang="ru-RU" b="1" dirty="0">
                <a:latin typeface="Calibri"/>
              </a:rPr>
              <a:t>.</a:t>
            </a:r>
            <a:r>
              <a:rPr lang="en-US" b="1" dirty="0"/>
              <a:t> </a:t>
            </a:r>
            <a:r>
              <a:rPr lang="ru-RU" b="1" dirty="0"/>
              <a:t> Возникающий </a:t>
            </a:r>
            <a:r>
              <a:rPr lang="ru-RU" b="1" dirty="0" smtClean="0"/>
              <a:t>потенциал в итоге        </a:t>
            </a:r>
            <a:r>
              <a:rPr lang="ru-RU" b="1" dirty="0"/>
              <a:t>является движущей силой для синтеза АТР из</a:t>
            </a:r>
            <a:r>
              <a:rPr lang="en-US" b="1" dirty="0"/>
              <a:t> ADP </a:t>
            </a:r>
            <a:r>
              <a:rPr lang="ru-RU" b="1" dirty="0"/>
              <a:t>и Р.</a:t>
            </a:r>
          </a:p>
        </p:txBody>
      </p:sp>
      <p:pic>
        <p:nvPicPr>
          <p:cNvPr id="1026" name="Picture 2" descr="C:\Users\Кирилл\Documents\БИОЭНЕРГЕТИКА-Материалы к лекции 4\восст потенциалы переносчиков в цеп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2" y="551824"/>
            <a:ext cx="6220316" cy="366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инус 3"/>
          <p:cNvSpPr/>
          <p:nvPr/>
        </p:nvSpPr>
        <p:spPr>
          <a:xfrm>
            <a:off x="1545642" y="836712"/>
            <a:ext cx="2232248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1606068" y="4149080"/>
            <a:ext cx="914400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962230" y="1052736"/>
            <a:ext cx="484632" cy="30963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255117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Движение электронов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152" y="4316662"/>
            <a:ext cx="666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Фотолиз воды: 2Н₂О → 4Н⁺ + 4е⁻ + О₂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67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Фотосинтетический аппарат – одно из величайших достижений эволюции. Как он мог возникнуть?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" y="1216151"/>
            <a:ext cx="5907024" cy="538581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5012"/>
            <a:ext cx="5964361" cy="49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5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-9939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Абиогенный синтез нуклеотидов </a:t>
            </a:r>
          </a:p>
        </p:txBody>
      </p:sp>
      <p:pic>
        <p:nvPicPr>
          <p:cNvPr id="31746" name="Picture 2" descr="F:\БИОЭНЕРГЕТИКА (МАТЕРИАЛЫ К НОВОМУ КУРСУ)\Никитин. Происхождение жизни (от туманности до клетки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836712"/>
            <a:ext cx="4032448" cy="4536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053" y="5589241"/>
            <a:ext cx="1192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В экспериментах, моделирующих условия древнейших периодов Земли, показана возможность абиогенного синтеза всех четырех нуклеотидов из продуктов атмосферных фотохимических реакций в условиях солнечного излучения (без озонового слоя).   См. М. Никитин, глава 7.</a:t>
            </a:r>
          </a:p>
        </p:txBody>
      </p:sp>
    </p:spTree>
    <p:extLst>
      <p:ext uri="{BB962C8B-B14F-4D97-AF65-F5344CB8AC3E}">
        <p14:creationId xmlns:p14="http://schemas.microsoft.com/office/powerpoint/2010/main" val="1067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Спектры поглощения пуринов и пиримидинов</a:t>
            </a:r>
          </a:p>
        </p:txBody>
      </p:sp>
      <p:pic>
        <p:nvPicPr>
          <p:cNvPr id="30722" name="Picture 2" descr="F:\БИОЭНЕРГЕТИКА (МАТЕРИАЛЫ К НОВОМУ КУРСУ)\ФОТОСИНТЕЗ-Материалы\UVspectrum nucleotide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764704"/>
            <a:ext cx="6264696" cy="4464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1885" y="5517233"/>
            <a:ext cx="1190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Главные </a:t>
            </a:r>
            <a:r>
              <a:rPr lang="ru-RU" sz="2000" b="1" dirty="0"/>
              <a:t>простые компоненты первичной атмосферы (</a:t>
            </a:r>
            <a:r>
              <a:rPr lang="en-US" sz="2000" b="1" dirty="0"/>
              <a:t>H₂O, CH₄, NH₃, CO₂ , CO) </a:t>
            </a:r>
            <a:r>
              <a:rPr lang="ru-RU" sz="2000" b="1" dirty="0"/>
              <a:t>поглощают свет короче 240 нм, а формальдегид  (СН₂О) - длиннее 290 нм.  </a:t>
            </a:r>
            <a:endParaRPr lang="ru-RU" sz="2000" b="1" dirty="0" smtClean="0"/>
          </a:p>
          <a:p>
            <a:r>
              <a:rPr lang="ru-RU" sz="2000" b="1" dirty="0" smtClean="0"/>
              <a:t>   В </a:t>
            </a:r>
            <a:r>
              <a:rPr lang="ru-RU" sz="2000" b="1" dirty="0"/>
              <a:t>окне (240-290 нм) помещаются максимумы поглощения пуринов и пиримидинов.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6632" y="4672584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240 </a:t>
            </a:r>
            <a:r>
              <a:rPr lang="ru-RU" b="1" dirty="0" err="1" smtClean="0">
                <a:solidFill>
                  <a:srgbClr val="FF0000"/>
                </a:solidFill>
              </a:rPr>
              <a:t>нм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4888" y="4672584"/>
            <a:ext cx="89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290 </a:t>
            </a:r>
            <a:r>
              <a:rPr lang="ru-RU" b="1" dirty="0" err="1" smtClean="0">
                <a:solidFill>
                  <a:srgbClr val="FF0000"/>
                </a:solidFill>
              </a:rPr>
              <a:t>нм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7205472" y="877824"/>
            <a:ext cx="237744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74936" y="877824"/>
            <a:ext cx="161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Аденин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283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085" y="0"/>
            <a:ext cx="10401300" cy="11967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Почему </a:t>
            </a:r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аденин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 – наилучшая «антенна» для улавливания УФ- света?</a:t>
            </a:r>
          </a:p>
        </p:txBody>
      </p:sp>
      <p:pic>
        <p:nvPicPr>
          <p:cNvPr id="32770" name="Picture 2" descr="F:\БИОЭНЕРГЕТИКА (МАТЕРИАЛЫ К НОВОМУ КУРСУ)\at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1268760"/>
            <a:ext cx="7200800" cy="33123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9" y="4509120"/>
            <a:ext cx="11966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Спектральные </a:t>
            </a:r>
            <a:r>
              <a:rPr lang="ru-RU" sz="2400" b="1" dirty="0"/>
              <a:t>отличия </a:t>
            </a:r>
            <a:r>
              <a:rPr lang="ru-RU" sz="2400" b="1" dirty="0" err="1"/>
              <a:t>аденина</a:t>
            </a:r>
            <a:r>
              <a:rPr lang="ru-RU" sz="2400" b="1" dirty="0"/>
              <a:t> от других  пуринов  и пиримидинов:</a:t>
            </a:r>
          </a:p>
          <a:p>
            <a:r>
              <a:rPr lang="ru-RU" sz="2400" b="1" dirty="0"/>
              <a:t> 1) наибольшее поглощение УФ-света  в спектральном «окне»  - 240-290 нм;  </a:t>
            </a:r>
            <a:endParaRPr lang="ru-RU" sz="2400" b="1" dirty="0" smtClean="0"/>
          </a:p>
          <a:p>
            <a:r>
              <a:rPr lang="ru-RU" sz="2400" b="1" dirty="0" smtClean="0"/>
              <a:t> 2)  </a:t>
            </a:r>
            <a:r>
              <a:rPr lang="ru-RU" sz="2400" b="1" dirty="0"/>
              <a:t>наибольшая устойчивость к разрушающему действию УФ-света; </a:t>
            </a:r>
          </a:p>
          <a:p>
            <a:r>
              <a:rPr lang="ru-RU" sz="2400" b="1" dirty="0"/>
              <a:t> 3)  большая продолжительность возбужденного  </a:t>
            </a:r>
            <a:r>
              <a:rPr lang="ru-RU" sz="2400" b="1" dirty="0" err="1"/>
              <a:t>УФ-светом</a:t>
            </a:r>
            <a:r>
              <a:rPr lang="ru-RU" sz="2400" b="1" dirty="0"/>
              <a:t> состояния молекулы, что дает возможность  эффективной передачи энергии на другие функциональные группы.  </a:t>
            </a:r>
          </a:p>
        </p:txBody>
      </p:sp>
    </p:spTree>
    <p:extLst>
      <p:ext uri="{BB962C8B-B14F-4D97-AF65-F5344CB8AC3E}">
        <p14:creationId xmlns:p14="http://schemas.microsoft.com/office/powerpoint/2010/main" val="27503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Адениновый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» фотосинтез АТР</a:t>
            </a:r>
          </a:p>
        </p:txBody>
      </p:sp>
      <p:pic>
        <p:nvPicPr>
          <p:cNvPr id="33794" name="Picture 2" descr="F:\БИОЭНЕРГЕТИКА (МАТЕРИАЛЫ К НОВОМУ КУРСУ)\Адениновый фотосинтез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908720"/>
            <a:ext cx="5544616" cy="55446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126876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3573016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15719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2104" y="1052737"/>
            <a:ext cx="50309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/>
              <a:t>Квант </a:t>
            </a:r>
            <a:r>
              <a:rPr lang="ru-RU" sz="2400" b="1" dirty="0" err="1"/>
              <a:t>УФ-света</a:t>
            </a:r>
            <a:r>
              <a:rPr lang="ru-RU" sz="2400" b="1" dirty="0"/>
              <a:t>  поглощается </a:t>
            </a:r>
            <a:r>
              <a:rPr lang="ru-RU" sz="2400" b="1" dirty="0" err="1"/>
              <a:t>адениновой</a:t>
            </a:r>
            <a:r>
              <a:rPr lang="ru-RU" sz="2400" b="1" dirty="0"/>
              <a:t> частью </a:t>
            </a:r>
            <a:r>
              <a:rPr lang="en-US" sz="2400" b="1" dirty="0"/>
              <a:t>ADP</a:t>
            </a:r>
            <a:r>
              <a:rPr lang="ru-RU" sz="2400" b="1" dirty="0"/>
              <a:t>, переводя ее в возбужденное состояние.</a:t>
            </a:r>
          </a:p>
          <a:p>
            <a:pPr marL="342900" indent="-342900">
              <a:buAutoNum type="arabicPeriod"/>
            </a:pPr>
            <a:r>
              <a:rPr lang="ru-RU" sz="2400" b="1" dirty="0"/>
              <a:t>Возбуждение облегчает присоединение </a:t>
            </a:r>
            <a:r>
              <a:rPr lang="ru-RU" sz="2400" b="1" dirty="0" err="1"/>
              <a:t>неорг</a:t>
            </a:r>
            <a:r>
              <a:rPr lang="ru-RU" sz="2400" b="1" dirty="0"/>
              <a:t>. фосфата Р</a:t>
            </a:r>
            <a:r>
              <a:rPr lang="en-US" sz="2400" b="1" dirty="0"/>
              <a:t>ᵢ</a:t>
            </a:r>
            <a:r>
              <a:rPr lang="ru-RU" sz="2400" b="1" dirty="0"/>
              <a:t> к  аминогруппе </a:t>
            </a:r>
            <a:r>
              <a:rPr lang="ru-RU" sz="2400" b="1" dirty="0" err="1"/>
              <a:t>аденина</a:t>
            </a:r>
            <a:r>
              <a:rPr lang="ru-RU" sz="2400" b="1" dirty="0"/>
              <a:t>. В </a:t>
            </a:r>
            <a:r>
              <a:rPr lang="ru-RU" sz="2400" b="1" dirty="0" err="1"/>
              <a:t>рез-те</a:t>
            </a:r>
            <a:r>
              <a:rPr lang="ru-RU" sz="2400" b="1" dirty="0"/>
              <a:t> образуется </a:t>
            </a:r>
            <a:r>
              <a:rPr lang="en-US" sz="2400" b="1" dirty="0"/>
              <a:t>PADP –</a:t>
            </a:r>
            <a:r>
              <a:rPr lang="ru-RU" sz="2400" b="1" dirty="0"/>
              <a:t> изомер  </a:t>
            </a:r>
            <a:r>
              <a:rPr lang="en-US" sz="2400" b="1" dirty="0"/>
              <a:t>A</a:t>
            </a:r>
            <a:r>
              <a:rPr lang="ru-RU" sz="2400" b="1" dirty="0"/>
              <a:t>Т</a:t>
            </a:r>
            <a:r>
              <a:rPr lang="en-US" sz="2400" b="1" dirty="0"/>
              <a:t>P</a:t>
            </a:r>
            <a:r>
              <a:rPr lang="ru-RU" sz="2400" b="1" dirty="0"/>
              <a:t>. В нем третий фосфат присоединен не к </a:t>
            </a:r>
            <a:r>
              <a:rPr lang="ru-RU" sz="2400" b="1" dirty="0" err="1"/>
              <a:t>пирофосфату</a:t>
            </a:r>
            <a:r>
              <a:rPr lang="ru-RU" sz="2400" b="1" dirty="0"/>
              <a:t>, а к </a:t>
            </a:r>
            <a:r>
              <a:rPr lang="ru-RU" sz="2400" b="1" dirty="0" err="1"/>
              <a:t>адениновой</a:t>
            </a:r>
            <a:r>
              <a:rPr lang="ru-RU" sz="2400" b="1" dirty="0"/>
              <a:t> части. </a:t>
            </a:r>
          </a:p>
          <a:p>
            <a:pPr marL="342900" indent="-342900">
              <a:buAutoNum type="arabicPeriod"/>
            </a:pPr>
            <a:r>
              <a:rPr lang="ru-RU" sz="2400" b="1" dirty="0"/>
              <a:t>Перенос  </a:t>
            </a:r>
            <a:r>
              <a:rPr lang="ru-RU" sz="2400" b="1" dirty="0" err="1"/>
              <a:t>фосфорильной</a:t>
            </a:r>
            <a:r>
              <a:rPr lang="ru-RU" sz="2400" b="1" dirty="0"/>
              <a:t> группы к  </a:t>
            </a:r>
            <a:r>
              <a:rPr lang="ru-RU" sz="2400" b="1" dirty="0" err="1"/>
              <a:t>пирофосфатному</a:t>
            </a:r>
            <a:r>
              <a:rPr lang="ru-RU" sz="2400" b="1" dirty="0"/>
              <a:t> «хвосту» с образованием АТР.  </a:t>
            </a:r>
          </a:p>
        </p:txBody>
      </p:sp>
      <p:sp>
        <p:nvSpPr>
          <p:cNvPr id="10" name="Стрелка вправо 9"/>
          <p:cNvSpPr/>
          <p:nvPr/>
        </p:nvSpPr>
        <p:spPr>
          <a:xfrm rot="3493098">
            <a:off x="1803515" y="2667757"/>
            <a:ext cx="955796" cy="32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511824" y="4509120"/>
            <a:ext cx="2457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(Лабильный </a:t>
            </a:r>
            <a:r>
              <a:rPr lang="ru-RU" sz="1600" b="1" dirty="0" err="1"/>
              <a:t>фосфоамид</a:t>
            </a:r>
            <a:r>
              <a:rPr lang="ru-RU" sz="1600" b="1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3752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(Более стабильный </a:t>
            </a:r>
            <a:r>
              <a:rPr lang="ru-RU" sz="1600" b="1" dirty="0" err="1"/>
              <a:t>фосфоангидрид</a:t>
            </a:r>
            <a:r>
              <a:rPr lang="ru-RU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1" y="116632"/>
            <a:ext cx="11983914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Светопоглощающие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молекулы (пигменты) системы фотосинтеза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 descr="H:\БИОЭНЕРГЕТИКА (МАТЕРИАЛЫ К НОВОМУ КУРСУ)\ФОТОСИНТЕЗ-Материалы\ChlorophyllStruc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3" y="1340768"/>
            <a:ext cx="4571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БИОЭНЕРГЕТИКА (МАТЕРИАЛЫ К НОВОМУ КУРСУ)\ФОТОСИНТЕЗ-Материалы\ChlorophyllStru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098322"/>
            <a:ext cx="554359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8339" y="905609"/>
            <a:ext cx="50995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Зеленый </a:t>
            </a:r>
            <a:r>
              <a:rPr lang="ru-RU" sz="2000" b="1" dirty="0"/>
              <a:t>пигмент – </a:t>
            </a:r>
            <a:r>
              <a:rPr lang="ru-RU" sz="2000" b="1" dirty="0" smtClean="0"/>
              <a:t>хлорофилл -  </a:t>
            </a:r>
            <a:r>
              <a:rPr lang="ru-RU" sz="2000" b="1" dirty="0"/>
              <a:t>содержит центральный ион </a:t>
            </a:r>
            <a:r>
              <a:rPr lang="en-US" sz="2000" b="1" dirty="0"/>
              <a:t>Mg</a:t>
            </a:r>
            <a:r>
              <a:rPr lang="en-US" sz="2000" b="1" dirty="0">
                <a:latin typeface="Calibri"/>
              </a:rPr>
              <a:t>²⁺</a:t>
            </a:r>
            <a:r>
              <a:rPr lang="ru-RU" sz="2000" b="1" dirty="0">
                <a:latin typeface="Calibri"/>
              </a:rPr>
              <a:t>. С эти ионом координированы 4 атома </a:t>
            </a:r>
            <a:r>
              <a:rPr lang="en-US" sz="2000" b="1" dirty="0">
                <a:latin typeface="Calibri"/>
              </a:rPr>
              <a:t>N</a:t>
            </a:r>
            <a:r>
              <a:rPr lang="ru-RU" sz="2000" b="1" dirty="0">
                <a:latin typeface="Calibri"/>
              </a:rPr>
              <a:t> пятичленных </a:t>
            </a:r>
            <a:r>
              <a:rPr lang="ru-RU" sz="2000" b="1" dirty="0" err="1">
                <a:latin typeface="Calibri"/>
              </a:rPr>
              <a:t>гетероциклов</a:t>
            </a:r>
            <a:r>
              <a:rPr lang="ru-RU" sz="2000" b="1" dirty="0" smtClean="0">
                <a:latin typeface="Calibri"/>
              </a:rPr>
              <a:t>.</a:t>
            </a:r>
          </a:p>
          <a:p>
            <a:r>
              <a:rPr lang="ru-RU" sz="2000" b="1" dirty="0" smtClean="0">
                <a:latin typeface="Calibri"/>
              </a:rPr>
              <a:t>      Эти </a:t>
            </a:r>
            <a:r>
              <a:rPr lang="ru-RU" sz="2000" b="1" dirty="0">
                <a:latin typeface="Calibri"/>
              </a:rPr>
              <a:t>циклы образуют систему сопряженных двойных и одинарных связей, что обусловливает  интенсивные полосы поглощения в видимой части спектра. К одному из колец присоединена длинная </a:t>
            </a:r>
            <a:r>
              <a:rPr lang="ru-RU" sz="2000" b="1" dirty="0" err="1">
                <a:latin typeface="Calibri"/>
              </a:rPr>
              <a:t>изопреноидная</a:t>
            </a:r>
            <a:r>
              <a:rPr lang="ru-RU" sz="2000" b="1" dirty="0">
                <a:latin typeface="Calibri"/>
              </a:rPr>
              <a:t> боковая цепь – остаток спирта </a:t>
            </a:r>
            <a:r>
              <a:rPr lang="ru-RU" sz="2000" b="1" dirty="0" err="1">
                <a:latin typeface="Calibri"/>
              </a:rPr>
              <a:t>фитола</a:t>
            </a:r>
            <a:r>
              <a:rPr lang="ru-RU" sz="2000" b="1" dirty="0">
                <a:latin typeface="Calibri"/>
              </a:rPr>
              <a:t>.</a:t>
            </a:r>
          </a:p>
          <a:p>
            <a:r>
              <a:rPr lang="ru-RU" sz="2000" b="1" dirty="0" smtClean="0">
                <a:latin typeface="Calibri"/>
              </a:rPr>
              <a:t>     В </a:t>
            </a:r>
            <a:r>
              <a:rPr lang="ru-RU" sz="2000" b="1" dirty="0">
                <a:latin typeface="Calibri"/>
              </a:rPr>
              <a:t>хлоропластах присутствуют хлорофиллы двух типов – </a:t>
            </a:r>
            <a:r>
              <a:rPr lang="ru-RU" sz="2000" b="1" dirty="0">
                <a:solidFill>
                  <a:srgbClr val="00B050"/>
                </a:solidFill>
                <a:latin typeface="Calibri"/>
              </a:rPr>
              <a:t>а</a:t>
            </a:r>
            <a:r>
              <a:rPr lang="ru-RU" sz="2000" b="1" dirty="0">
                <a:latin typeface="Calibri"/>
              </a:rPr>
              <a:t> и </a:t>
            </a:r>
            <a:r>
              <a:rPr lang="en-US" sz="2000" b="1" dirty="0">
                <a:solidFill>
                  <a:srgbClr val="00B050"/>
                </a:solidFill>
                <a:latin typeface="Calibri"/>
              </a:rPr>
              <a:t>b</a:t>
            </a:r>
            <a:r>
              <a:rPr lang="en-US" sz="2000" b="1" dirty="0">
                <a:latin typeface="Calibri"/>
              </a:rPr>
              <a:t>, </a:t>
            </a:r>
            <a:r>
              <a:rPr lang="ru-RU" sz="2000" b="1" dirty="0">
                <a:latin typeface="Calibri"/>
              </a:rPr>
              <a:t>спектры поглощения которых различны. У большинства растений содержание хлорофилла-</a:t>
            </a:r>
            <a:r>
              <a:rPr lang="ru-RU" sz="2000" b="1" dirty="0">
                <a:solidFill>
                  <a:srgbClr val="00B050"/>
                </a:solidFill>
                <a:latin typeface="Calibri"/>
              </a:rPr>
              <a:t>а</a:t>
            </a:r>
            <a:r>
              <a:rPr lang="ru-RU" sz="2000" b="1" dirty="0">
                <a:latin typeface="Calibri"/>
              </a:rPr>
              <a:t> в 2 раза выше, чем хлорофилла-</a:t>
            </a:r>
            <a:r>
              <a:rPr lang="en-US" sz="2000" b="1" dirty="0">
                <a:solidFill>
                  <a:srgbClr val="00B050"/>
                </a:solidFill>
                <a:latin typeface="Calibri"/>
              </a:rPr>
              <a:t>b</a:t>
            </a:r>
            <a:r>
              <a:rPr lang="en-US" sz="2000" b="1" dirty="0">
                <a:latin typeface="Calibri"/>
              </a:rPr>
              <a:t>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31505" y="836712"/>
            <a:ext cx="1783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/>
              <a:t>Бактериохлорофилл</a:t>
            </a:r>
            <a:endParaRPr lang="ru-RU" sz="1400" b="1" dirty="0"/>
          </a:p>
          <a:p>
            <a:r>
              <a:rPr lang="ru-RU" sz="1400" b="1" dirty="0"/>
              <a:t>О=С-СН</a:t>
            </a:r>
            <a:r>
              <a:rPr lang="ru-RU" sz="1400" b="1" dirty="0">
                <a:latin typeface="Calibri"/>
              </a:rPr>
              <a:t>₃</a:t>
            </a:r>
            <a:endParaRPr lang="ru-RU" sz="1400" b="1" dirty="0"/>
          </a:p>
        </p:txBody>
      </p:sp>
      <p:sp>
        <p:nvSpPr>
          <p:cNvPr id="5" name="Стрелка вверх 4"/>
          <p:cNvSpPr/>
          <p:nvPr/>
        </p:nvSpPr>
        <p:spPr>
          <a:xfrm rot="18823634">
            <a:off x="2208449" y="1226293"/>
            <a:ext cx="143318" cy="6104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09997" y="126876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5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8961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Энергетика первичных клеток, основанная на «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адениновом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фотосинтезе»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1143001"/>
            <a:ext cx="5623560" cy="4014216"/>
          </a:xfrm>
        </p:spPr>
      </p:pic>
      <p:sp>
        <p:nvSpPr>
          <p:cNvPr id="6" name="TextBox 5"/>
          <p:cNvSpPr txBox="1"/>
          <p:nvPr/>
        </p:nvSpPr>
        <p:spPr>
          <a:xfrm>
            <a:off x="5861304" y="978408"/>
            <a:ext cx="62362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УФ-свет – обоюдоострое оружие:</a:t>
            </a:r>
          </a:p>
          <a:p>
            <a:r>
              <a:rPr lang="ru-RU" b="1" dirty="0" smtClean="0"/>
              <a:t>   а) способен инициировать </a:t>
            </a:r>
            <a:r>
              <a:rPr lang="ru-RU" b="1" dirty="0" err="1" smtClean="0"/>
              <a:t>фосфорилирование</a:t>
            </a:r>
            <a:r>
              <a:rPr lang="ru-RU" b="1" dirty="0" smtClean="0"/>
              <a:t> </a:t>
            </a:r>
            <a:r>
              <a:rPr lang="ru-RU" b="1" dirty="0" err="1" smtClean="0"/>
              <a:t>адениновой</a:t>
            </a:r>
            <a:r>
              <a:rPr lang="ru-RU" b="1" dirty="0" smtClean="0"/>
              <a:t> аминогруппы АДФ;</a:t>
            </a:r>
          </a:p>
          <a:p>
            <a:r>
              <a:rPr lang="ru-RU" b="1" dirty="0" smtClean="0"/>
              <a:t>   б) способен разрушать уже синтезированные  органическое соединения в клетках.</a:t>
            </a:r>
          </a:p>
          <a:p>
            <a:r>
              <a:rPr lang="ru-RU" b="1" dirty="0" smtClean="0"/>
              <a:t>   Возможный механизм клеточной защиты от УФ-света.</a:t>
            </a:r>
          </a:p>
          <a:p>
            <a:r>
              <a:rPr lang="ru-RU" b="1" dirty="0" smtClean="0"/>
              <a:t>   1. В поверхностных слоях первичного океана, в которые только и могут проникать УФ-кванты, происходит образование АТФ за счет </a:t>
            </a:r>
            <a:r>
              <a:rPr lang="ru-RU" b="1" dirty="0" err="1" smtClean="0"/>
              <a:t>аденинового</a:t>
            </a:r>
            <a:r>
              <a:rPr lang="ru-RU" b="1" dirty="0" smtClean="0"/>
              <a:t> фотосинтеза, а также  реакции </a:t>
            </a:r>
            <a:r>
              <a:rPr lang="ru-RU" b="1" dirty="0" err="1" smtClean="0"/>
              <a:t>глюконеогенеза</a:t>
            </a:r>
            <a:r>
              <a:rPr lang="ru-RU" b="1" dirty="0" smtClean="0"/>
              <a:t> – синтез органических соединений (глюкозы и др.)</a:t>
            </a:r>
          </a:p>
          <a:p>
            <a:r>
              <a:rPr lang="ru-RU" b="1" dirty="0" smtClean="0"/>
              <a:t>   2. В результате перемешивания водных масс эти органические соединения мигрируют в глубину, куда УФ-свет не может проникать из-за мутности и поглощения растворенными веществами.</a:t>
            </a:r>
          </a:p>
          <a:p>
            <a:r>
              <a:rPr lang="ru-RU" b="1" dirty="0" smtClean="0"/>
              <a:t>   В этих глубинных слоях за счет окисления глюкозы (анаэробный гликолиз с конечными продуктом – молочной кислотой) происходит </a:t>
            </a:r>
            <a:r>
              <a:rPr lang="ru-RU" b="1" dirty="0" err="1" smtClean="0"/>
              <a:t>ресинтез</a:t>
            </a:r>
            <a:r>
              <a:rPr lang="ru-RU" b="1" dirty="0" smtClean="0"/>
              <a:t> АТФ и осуществлялись различные виды биологических работ, требующих затрат энергии.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3736" y="5321810"/>
            <a:ext cx="5687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Проблема: молочная кислота </a:t>
            </a:r>
            <a:r>
              <a:rPr lang="ru-RU" sz="1600" b="1" i="1" dirty="0" err="1" smtClean="0"/>
              <a:t>диссоциирует</a:t>
            </a:r>
            <a:r>
              <a:rPr lang="ru-RU" sz="1600" b="1" i="1" dirty="0" smtClean="0"/>
              <a:t> до </a:t>
            </a:r>
            <a:r>
              <a:rPr lang="ru-RU" sz="1600" b="1" i="1" dirty="0" err="1" smtClean="0"/>
              <a:t>лактата</a:t>
            </a:r>
            <a:r>
              <a:rPr lang="ru-RU" sz="1600" b="1" i="1" dirty="0" smtClean="0"/>
              <a:t>⁻ и ионов Н⁺. Ионы Н⁺ не проникают через мембрану, остаются в клетке и </a:t>
            </a:r>
            <a:r>
              <a:rPr lang="ru-RU" sz="1600" b="1" i="1" dirty="0" err="1" smtClean="0"/>
              <a:t>закисляют</a:t>
            </a:r>
            <a:r>
              <a:rPr lang="ru-RU" sz="1600" b="1" i="1" dirty="0" smtClean="0"/>
              <a:t> ее содержимое. Это может привести к гибели клетки за счет кислотного разрушения (денатурации) белков.</a:t>
            </a:r>
          </a:p>
          <a:p>
            <a:r>
              <a:rPr lang="ru-RU" sz="1600" b="1" i="1" dirty="0" smtClean="0"/>
              <a:t>Решение этой проблемы см. ниже.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611295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44624"/>
            <a:ext cx="8928992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Небиологическое образование О₂ в первичной атмосфере Земли</a:t>
            </a:r>
          </a:p>
        </p:txBody>
      </p:sp>
      <p:pic>
        <p:nvPicPr>
          <p:cNvPr id="1027" name="Picture 3" descr="H:\БИОЭНЕРГЕТИКА (МАТЕРИАЛЫ К НОВОМУ КУРСУ)\photolysis wat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016136"/>
            <a:ext cx="7704856" cy="27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185" y="692697"/>
            <a:ext cx="11711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Фотолитическое</a:t>
            </a:r>
            <a:r>
              <a:rPr lang="ru-RU" sz="2000" b="1" dirty="0"/>
              <a:t> разложение паров воды (</a:t>
            </a:r>
            <a:r>
              <a:rPr lang="ru-RU" sz="2000" b="1" dirty="0" smtClean="0"/>
              <a:t>фотолиз) под </a:t>
            </a:r>
            <a:r>
              <a:rPr lang="ru-RU" sz="2000" b="1" dirty="0"/>
              <a:t>действием  УФ-лучей Солнца: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2Н</a:t>
            </a:r>
            <a:r>
              <a:rPr lang="ru-RU" sz="2000" b="1" dirty="0">
                <a:solidFill>
                  <a:srgbClr val="0070C0"/>
                </a:solidFill>
                <a:latin typeface="Calibri"/>
              </a:rPr>
              <a:t>₂О</a:t>
            </a:r>
            <a:r>
              <a:rPr lang="ru-RU" sz="2000" b="1" dirty="0">
                <a:latin typeface="Calibri"/>
              </a:rPr>
              <a:t> </a:t>
            </a:r>
            <a:r>
              <a:rPr lang="en-US" sz="2000" b="1" dirty="0">
                <a:latin typeface="Calibri"/>
              </a:rPr>
              <a:t>+ </a:t>
            </a:r>
            <a:r>
              <a:rPr lang="ru-RU" sz="2000" b="1" dirty="0">
                <a:solidFill>
                  <a:srgbClr val="FF0000"/>
                </a:solidFill>
                <a:latin typeface="Calibri"/>
              </a:rPr>
              <a:t>свет</a:t>
            </a:r>
            <a:r>
              <a:rPr lang="ru-RU" sz="2000" b="1" dirty="0">
                <a:latin typeface="Calibri"/>
              </a:rPr>
              <a:t> → </a:t>
            </a:r>
            <a:r>
              <a:rPr lang="ru-RU" sz="2000" b="1" dirty="0">
                <a:solidFill>
                  <a:srgbClr val="0070C0"/>
                </a:solidFill>
                <a:latin typeface="Calibri"/>
              </a:rPr>
              <a:t>4Н⁺</a:t>
            </a:r>
            <a:r>
              <a:rPr lang="ru-RU" sz="2000" b="1" dirty="0">
                <a:latin typeface="Calibri"/>
              </a:rPr>
              <a:t>+4е⁻+</a:t>
            </a:r>
            <a:r>
              <a:rPr lang="ru-RU" sz="2000" b="1" dirty="0">
                <a:solidFill>
                  <a:srgbClr val="0070C0"/>
                </a:solidFill>
                <a:latin typeface="Calibri"/>
              </a:rPr>
              <a:t>О₂</a:t>
            </a:r>
          </a:p>
          <a:p>
            <a:r>
              <a:rPr lang="ru-RU" sz="2000" b="1" dirty="0">
                <a:latin typeface="Calibri"/>
              </a:rPr>
              <a:t>Для осуществления этой реакции требуется 4 фотона: по одному на каждый высвобождаемый электрон.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6080445"/>
            <a:ext cx="85072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03512" y="537321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715" y="5085184"/>
            <a:ext cx="11939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Первоначально О₂ образовывался в результате фотолиза воды под действием УФ-облучения Солнца.  Появление О₂ в атмосфере приводило к генерации озона О₃:</a:t>
            </a:r>
          </a:p>
          <a:p>
            <a:pPr algn="ctr"/>
            <a:r>
              <a:rPr lang="ru-RU" b="1" dirty="0"/>
              <a:t>О₂ + </a:t>
            </a:r>
            <a:r>
              <a:rPr lang="ru-RU" b="1" dirty="0" err="1"/>
              <a:t>УФ-лучи</a:t>
            </a:r>
            <a:r>
              <a:rPr lang="ru-RU" b="1" dirty="0"/>
              <a:t> → 2О; О₂ + О → О₃</a:t>
            </a:r>
          </a:p>
          <a:p>
            <a:pPr algn="just"/>
            <a:r>
              <a:rPr lang="ru-RU" b="1" dirty="0"/>
              <a:t>В результате в стратосфере происходило </a:t>
            </a:r>
            <a:r>
              <a:rPr lang="ru-RU" b="1" dirty="0">
                <a:solidFill>
                  <a:srgbClr val="FF0000"/>
                </a:solidFill>
              </a:rPr>
              <a:t>абиогенное</a:t>
            </a:r>
            <a:r>
              <a:rPr lang="ru-RU" b="1" dirty="0"/>
              <a:t> формирование озонового слоя, на 99% защищающего  живые клетки от поражающего действия УФ-света:</a:t>
            </a:r>
          </a:p>
          <a:p>
            <a:pPr algn="ctr"/>
            <a:r>
              <a:rPr lang="ru-RU" b="1" dirty="0"/>
              <a:t>О₃ + </a:t>
            </a:r>
            <a:r>
              <a:rPr lang="ru-RU" b="1" dirty="0" err="1"/>
              <a:t>УФ-лучи</a:t>
            </a:r>
            <a:r>
              <a:rPr lang="ru-RU" b="1" dirty="0"/>
              <a:t> → О₂ + О;    О₃ + О → 2О₂</a:t>
            </a:r>
          </a:p>
        </p:txBody>
      </p:sp>
    </p:spTree>
    <p:extLst>
      <p:ext uri="{BB962C8B-B14F-4D97-AF65-F5344CB8AC3E}">
        <p14:creationId xmlns:p14="http://schemas.microsoft.com/office/powerpoint/2010/main" val="3981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2" y="79131"/>
            <a:ext cx="11887200" cy="650631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Замена ультрафиолетовых «антенн» на «антенны» видимого света </a:t>
            </a:r>
          </a:p>
        </p:txBody>
      </p:sp>
      <p:pic>
        <p:nvPicPr>
          <p:cNvPr id="34818" name="Picture 2" descr="F:\БИОЭНЕРГЕТИКА (МАТЕРИАЛЫ К НОВОМУ КУРСУ)\ФОТОСИНТЕЗ-Материалы\ultraviolet radiation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729762"/>
            <a:ext cx="8496944" cy="29872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8262" y="4005064"/>
            <a:ext cx="1188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Повышение </a:t>
            </a:r>
            <a:r>
              <a:rPr lang="ru-RU" sz="2000" b="1" dirty="0"/>
              <a:t>концентрации О₂ в атмосфере приводило к образованию озонового слоя.  В результате с течением времени все меньше квантов </a:t>
            </a:r>
            <a:r>
              <a:rPr lang="ru-RU" sz="2000" b="1" dirty="0" err="1"/>
              <a:t>УФ-света</a:t>
            </a:r>
            <a:r>
              <a:rPr lang="ru-RU" sz="2000" b="1" dirty="0"/>
              <a:t> достигало поверхности Земли.  </a:t>
            </a:r>
            <a:r>
              <a:rPr lang="ru-RU" sz="2000" b="1" dirty="0" err="1"/>
              <a:t>Аденин</a:t>
            </a:r>
            <a:r>
              <a:rPr lang="ru-RU" sz="2000" b="1" dirty="0"/>
              <a:t> уже не мог играть роль «антенны», улавливающей свет, так как его максимум поглощения находился в УФ-области, а не в видимой части спектра.  Для использования видимого света в ходе эволюции сформировались два новых типа «антенн»:</a:t>
            </a:r>
          </a:p>
          <a:p>
            <a:pPr marL="342900" indent="-342900">
              <a:buAutoNum type="arabicPeriod"/>
            </a:pPr>
            <a:r>
              <a:rPr lang="ru-RU" sz="2000" b="1" dirty="0" err="1">
                <a:solidFill>
                  <a:srgbClr val="FF0000"/>
                </a:solidFill>
              </a:rPr>
              <a:t>Ретиналь</a:t>
            </a:r>
            <a:r>
              <a:rPr lang="ru-RU" sz="2000" b="1" dirty="0"/>
              <a:t>, связанный с белком </a:t>
            </a:r>
            <a:r>
              <a:rPr lang="ru-RU" sz="2000" b="1" dirty="0" err="1"/>
              <a:t>бактериородопсином</a:t>
            </a:r>
            <a:r>
              <a:rPr lang="ru-RU" sz="2000" b="1" dirty="0"/>
              <a:t>.  Он присутствует в группе </a:t>
            </a:r>
            <a:r>
              <a:rPr lang="ru-RU" sz="2000" b="1" dirty="0" err="1"/>
              <a:t>соле</a:t>
            </a:r>
            <a:r>
              <a:rPr lang="ru-RU" sz="2000" b="1" dirty="0"/>
              <a:t>- и теплоустойчивых архей, а также </a:t>
            </a:r>
            <a:r>
              <a:rPr lang="ru-RU" sz="2000" b="1" dirty="0" smtClean="0"/>
              <a:t>у некоторых </a:t>
            </a:r>
            <a:r>
              <a:rPr lang="ru-RU" sz="2000" b="1" dirty="0"/>
              <a:t>бактерий. 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FF0000"/>
                </a:solidFill>
              </a:rPr>
              <a:t>Хлорофилл</a:t>
            </a:r>
            <a:r>
              <a:rPr lang="ru-RU" sz="2000" b="1" dirty="0"/>
              <a:t>. Он обнаружен у зеленых растений и почти у всех фотосинтезирующих бактерий.</a:t>
            </a:r>
          </a:p>
        </p:txBody>
      </p:sp>
    </p:spTree>
    <p:extLst>
      <p:ext uri="{BB962C8B-B14F-4D97-AF65-F5344CB8AC3E}">
        <p14:creationId xmlns:p14="http://schemas.microsoft.com/office/powerpoint/2010/main" val="40211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41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Антенны фотосинтетического аппарата, использующие видимый свет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3" y="1024128"/>
            <a:ext cx="6078886" cy="5153025"/>
          </a:xfrm>
        </p:spPr>
      </p:pic>
      <p:sp>
        <p:nvSpPr>
          <p:cNvPr id="5" name="TextBox 4"/>
          <p:cNvSpPr txBox="1"/>
          <p:nvPr/>
        </p:nvSpPr>
        <p:spPr>
          <a:xfrm>
            <a:off x="320040" y="6318504"/>
            <a:ext cx="638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Существует больше 10 вариантов хлорофилла и </a:t>
            </a:r>
            <a:r>
              <a:rPr lang="ru-RU" sz="1600" b="1" dirty="0" err="1" smtClean="0"/>
              <a:t>бактериохлорофилла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44" y="1057465"/>
            <a:ext cx="5202936" cy="4072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12864" y="5321808"/>
            <a:ext cx="5279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err="1" smtClean="0"/>
              <a:t>Ретиналь</a:t>
            </a:r>
            <a:r>
              <a:rPr lang="ru-RU" b="1" dirty="0" smtClean="0"/>
              <a:t> (альдегид витамина А₁) – </a:t>
            </a:r>
            <a:r>
              <a:rPr lang="ru-RU" b="1" dirty="0" err="1" smtClean="0"/>
              <a:t>светопоглощающий</a:t>
            </a:r>
            <a:r>
              <a:rPr lang="ru-RU" b="1" dirty="0" smtClean="0"/>
              <a:t> пигмент. В клетках связан с белками – </a:t>
            </a:r>
            <a:r>
              <a:rPr lang="ru-RU" b="1" dirty="0" err="1" smtClean="0"/>
              <a:t>бактериородопсинами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  Под действием кванта видимого света способен претерпевать </a:t>
            </a:r>
            <a:r>
              <a:rPr lang="ru-RU" b="1" i="1" dirty="0" err="1" smtClean="0"/>
              <a:t>цис</a:t>
            </a:r>
            <a:r>
              <a:rPr lang="ru-RU" b="1" i="1" dirty="0" smtClean="0"/>
              <a:t>-транс</a:t>
            </a:r>
            <a:r>
              <a:rPr lang="ru-RU" b="1" dirty="0" smtClean="0"/>
              <a:t>-изомеризацию.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7506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Бактериородопсиновый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 фотосинтез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3512" y="548680"/>
            <a:ext cx="8712968" cy="3311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354" y="4221088"/>
            <a:ext cx="11910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</a:t>
            </a:r>
            <a:r>
              <a:rPr lang="ru-RU" sz="2000" b="1" dirty="0"/>
              <a:t>Поглощение кванта света пигментом </a:t>
            </a:r>
            <a:r>
              <a:rPr lang="ru-RU" sz="2000" b="1" dirty="0" err="1"/>
              <a:t>бактериородопсина</a:t>
            </a:r>
            <a:r>
              <a:rPr lang="ru-RU" sz="2000" b="1" dirty="0"/>
              <a:t> – </a:t>
            </a:r>
            <a:r>
              <a:rPr lang="ru-RU" sz="2000" b="1" dirty="0" err="1">
                <a:solidFill>
                  <a:srgbClr val="FF0000"/>
                </a:solidFill>
              </a:rPr>
              <a:t>ретиналем</a:t>
            </a:r>
            <a:r>
              <a:rPr lang="ru-RU" sz="2000" b="1" dirty="0"/>
              <a:t> - приводит к транспорту протонов </a:t>
            </a:r>
            <a:r>
              <a:rPr lang="ru-RU" sz="2000" b="1" dirty="0" smtClean="0"/>
              <a:t>Н⁺ из </a:t>
            </a:r>
            <a:r>
              <a:rPr lang="ru-RU" sz="2000" b="1" dirty="0"/>
              <a:t>клетки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(I)</a:t>
            </a:r>
            <a:r>
              <a:rPr lang="ru-RU" sz="2000" b="1" dirty="0"/>
              <a:t>. В результате генерируется протонный потенциал. Этот потенциал является движущей силой для обратного транспорта протонов </a:t>
            </a:r>
            <a:r>
              <a:rPr lang="en-US" sz="2000" b="1" dirty="0">
                <a:solidFill>
                  <a:srgbClr val="FF0000"/>
                </a:solidFill>
              </a:rPr>
              <a:t>(II) </a:t>
            </a:r>
            <a:r>
              <a:rPr lang="ru-RU" sz="2000" b="1" dirty="0"/>
              <a:t>через комплекс </a:t>
            </a:r>
            <a:r>
              <a:rPr lang="en-US" sz="2000" b="1" dirty="0"/>
              <a:t>F</a:t>
            </a:r>
            <a:r>
              <a:rPr lang="en-US" sz="2000" b="1" dirty="0">
                <a:latin typeface="Calibri"/>
              </a:rPr>
              <a:t>ₒF₁ </a:t>
            </a:r>
            <a:r>
              <a:rPr lang="ru-RU" sz="2000" b="1" dirty="0">
                <a:latin typeface="Calibri"/>
              </a:rPr>
              <a:t>(АТР-</a:t>
            </a:r>
            <a:r>
              <a:rPr lang="ru-RU" sz="2000" b="1" dirty="0" err="1">
                <a:latin typeface="Calibri"/>
              </a:rPr>
              <a:t>синтаза</a:t>
            </a:r>
            <a:r>
              <a:rPr lang="ru-RU" sz="2000" b="1" dirty="0">
                <a:latin typeface="Calibri"/>
              </a:rPr>
              <a:t>). Энергия, высвобождаемая при этом движении  протонов, используется для синтеза АТР 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(III)</a:t>
            </a:r>
            <a:r>
              <a:rPr lang="ru-RU" sz="2000" b="1" dirty="0">
                <a:latin typeface="Calibri"/>
              </a:rPr>
              <a:t>. На один поглощенный квант переносится один протон.</a:t>
            </a:r>
          </a:p>
          <a:p>
            <a:r>
              <a:rPr lang="ru-RU" sz="2000" b="1" dirty="0">
                <a:latin typeface="Calibri"/>
              </a:rPr>
              <a:t>Эффективность </a:t>
            </a:r>
            <a:r>
              <a:rPr lang="ru-RU" sz="2000" b="1" dirty="0" err="1">
                <a:latin typeface="Calibri"/>
              </a:rPr>
              <a:t>бактериородопсина</a:t>
            </a:r>
            <a:r>
              <a:rPr lang="ru-RU" sz="2000" b="1" dirty="0">
                <a:latin typeface="Calibri"/>
              </a:rPr>
              <a:t> как преобразователя энергии сравнительно низка: только около </a:t>
            </a:r>
            <a:r>
              <a:rPr lang="ru-RU" sz="2000" b="1" dirty="0" smtClean="0">
                <a:latin typeface="Calibri"/>
              </a:rPr>
              <a:t>20</a:t>
            </a:r>
            <a:r>
              <a:rPr lang="ru-RU" sz="2000" b="1" dirty="0">
                <a:latin typeface="Calibri"/>
              </a:rPr>
              <a:t>% энергии  квантов света генерирует  протонный потенциал</a:t>
            </a:r>
            <a:r>
              <a:rPr lang="ru-RU" sz="2000" b="1" dirty="0" smtClean="0">
                <a:latin typeface="Calibri"/>
              </a:rPr>
              <a:t>. Поэтому в ходе эволюции </a:t>
            </a:r>
            <a:r>
              <a:rPr lang="ru-RU" sz="2000" b="1" dirty="0" err="1" smtClean="0">
                <a:latin typeface="Calibri"/>
              </a:rPr>
              <a:t>бактериородопсин</a:t>
            </a:r>
            <a:r>
              <a:rPr lang="ru-RU" sz="2000" b="1" dirty="0" smtClean="0">
                <a:latin typeface="Calibri"/>
              </a:rPr>
              <a:t> проиграл более эффективному пигменту – хлорофиллу и его компании. </a:t>
            </a:r>
            <a:endParaRPr lang="ru-RU" sz="2000" b="1" dirty="0">
              <a:latin typeface="Calibri"/>
            </a:endParaRPr>
          </a:p>
          <a:p>
            <a:r>
              <a:rPr lang="ru-RU" sz="2000" b="1" dirty="0">
                <a:latin typeface="Calibri"/>
              </a:rPr>
              <a:t> 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152" y="16288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I)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4112" y="30689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(II)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664" y="27809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(III)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3552" y="14127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Цитоплазма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16280" y="199813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Внеклеточное</a:t>
            </a:r>
          </a:p>
          <a:p>
            <a:r>
              <a:rPr lang="ru-RU" sz="2000" b="1" dirty="0"/>
              <a:t>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7246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561" y="44624"/>
            <a:ext cx="11579469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Бактериородопсиновый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фотосинтез – эволюционно первичный механизм использования видимого света для генерации АТР</a:t>
            </a:r>
          </a:p>
        </p:txBody>
      </p:sp>
      <p:pic>
        <p:nvPicPr>
          <p:cNvPr id="4098" name="Picture 2" descr="H:\БИОЭНЕРГЕТИКА (МАТЕРИАЛЫ К НОВОМУ КУРСУ)\ФОТОСИНТЕЗ-Материалы\Бактериородопсин-сх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2" y="1054020"/>
            <a:ext cx="5594838" cy="467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3407" y="1124744"/>
            <a:ext cx="585706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</a:t>
            </a:r>
            <a:r>
              <a:rPr lang="ru-RU" sz="2000" b="1" dirty="0"/>
              <a:t>С появлением </a:t>
            </a:r>
            <a:r>
              <a:rPr lang="ru-RU" sz="2000" b="1" dirty="0" err="1"/>
              <a:t>бактериородопсина</a:t>
            </a:r>
            <a:r>
              <a:rPr lang="ru-RU" sz="2000" b="1" dirty="0"/>
              <a:t> клетка «научилась» генерировать протонный потенциал за счет видимого света. Этот потенциал «развернул»  функционирование </a:t>
            </a:r>
            <a:r>
              <a:rPr lang="ru-RU" sz="2000" b="1" dirty="0">
                <a:solidFill>
                  <a:srgbClr val="00B050"/>
                </a:solidFill>
              </a:rPr>
              <a:t>Н</a:t>
            </a:r>
            <a:r>
              <a:rPr lang="ru-RU" sz="2000" b="1" dirty="0">
                <a:solidFill>
                  <a:srgbClr val="00B050"/>
                </a:solidFill>
                <a:latin typeface="Calibri"/>
              </a:rPr>
              <a:t>⁺</a:t>
            </a:r>
            <a:r>
              <a:rPr lang="ru-RU" sz="2000" b="1" dirty="0">
                <a:latin typeface="Calibri"/>
              </a:rPr>
              <a:t>-</a:t>
            </a:r>
            <a:r>
              <a:rPr lang="ru-RU" sz="2000" b="1" dirty="0"/>
              <a:t>АТР-азы в сторону синтеза АТР.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Ранее </a:t>
            </a:r>
            <a:r>
              <a:rPr lang="ru-RU" sz="2000" b="1" dirty="0"/>
              <a:t>этот фермент служил только для откачки из клетки протонов </a:t>
            </a:r>
            <a:r>
              <a:rPr lang="ru-RU" sz="2000" b="1" dirty="0">
                <a:solidFill>
                  <a:srgbClr val="00B050"/>
                </a:solidFill>
              </a:rPr>
              <a:t>Н</a:t>
            </a:r>
            <a:r>
              <a:rPr lang="ru-RU" sz="2000" b="1" dirty="0">
                <a:solidFill>
                  <a:srgbClr val="00B050"/>
                </a:solidFill>
                <a:latin typeface="Calibri"/>
              </a:rPr>
              <a:t>⁺</a:t>
            </a:r>
            <a:r>
              <a:rPr lang="ru-RU" sz="2000" b="1" dirty="0">
                <a:latin typeface="Calibri"/>
              </a:rPr>
              <a:t>, которые образовывались в процессе анаэробного гликолиза: глюкоза → молочная кислота → </a:t>
            </a:r>
            <a:r>
              <a:rPr lang="ru-RU" sz="2000" b="1" dirty="0" err="1">
                <a:latin typeface="Calibri"/>
              </a:rPr>
              <a:t>лактат</a:t>
            </a:r>
            <a:r>
              <a:rPr lang="ru-RU" sz="2000" b="1" dirty="0">
                <a:latin typeface="Calibri"/>
              </a:rPr>
              <a:t>⁻ + </a:t>
            </a:r>
            <a:r>
              <a:rPr lang="ru-RU" sz="2000" b="1" dirty="0">
                <a:solidFill>
                  <a:srgbClr val="00B050"/>
                </a:solidFill>
                <a:latin typeface="Calibri"/>
              </a:rPr>
              <a:t>Н⁺</a:t>
            </a:r>
            <a:r>
              <a:rPr lang="ru-RU" sz="2000" b="1" dirty="0">
                <a:latin typeface="Calibri"/>
              </a:rPr>
              <a:t>.</a:t>
            </a:r>
          </a:p>
          <a:p>
            <a:r>
              <a:rPr lang="ru-RU" sz="2000" b="1" dirty="0" smtClean="0">
                <a:latin typeface="Calibri"/>
              </a:rPr>
              <a:t>   </a:t>
            </a:r>
            <a:r>
              <a:rPr lang="ru-RU" sz="2000" b="1" dirty="0">
                <a:latin typeface="Calibri"/>
              </a:rPr>
              <a:t>Откачка протонов из клетки – один из древнейших метаболических процессов </a:t>
            </a:r>
            <a:r>
              <a:rPr lang="ru-RU" sz="2000" b="1" i="1" dirty="0">
                <a:latin typeface="Calibri"/>
              </a:rPr>
              <a:t>(все без исключения  дошедшие до нас живые клетки имеют отрицательный потенциал относительно окружающей среды</a:t>
            </a:r>
            <a:r>
              <a:rPr lang="ru-RU" sz="2000" b="1" dirty="0">
                <a:latin typeface="Calibri"/>
              </a:rPr>
              <a:t>). </a:t>
            </a:r>
          </a:p>
          <a:p>
            <a:endParaRPr lang="ru-RU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68119" y="2403420"/>
            <a:ext cx="336877" cy="3096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2561" y="2206148"/>
            <a:ext cx="200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054" y="5336931"/>
            <a:ext cx="2184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</a:t>
            </a:r>
            <a:r>
              <a:rPr lang="ru-RU" sz="2800" b="1" dirty="0"/>
              <a:t>-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63408" y="5609492"/>
            <a:ext cx="5924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2H₂S (</a:t>
            </a:r>
            <a:r>
              <a:rPr lang="ru-RU" b="1" dirty="0"/>
              <a:t>донор электронов) + СО₂ + </a:t>
            </a:r>
            <a:r>
              <a:rPr lang="ru-RU" b="1" dirty="0">
                <a:solidFill>
                  <a:srgbClr val="FF0000"/>
                </a:solidFill>
              </a:rPr>
              <a:t>свет</a:t>
            </a:r>
            <a:r>
              <a:rPr lang="ru-RU" b="1" dirty="0"/>
              <a:t> → (СН₂О) + </a:t>
            </a:r>
            <a:r>
              <a:rPr lang="en-US" b="1" dirty="0"/>
              <a:t>S₂(</a:t>
            </a:r>
            <a:r>
              <a:rPr lang="ru-RU" b="1" dirty="0"/>
              <a:t>акцептор электронов) + Н₂О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2H₂S → 4H⁺ + 4e⁻ + S₂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557" y="5860151"/>
            <a:ext cx="566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Этот тип фотосинтеза характерен для </a:t>
            </a:r>
            <a:r>
              <a:rPr lang="ru-RU" b="1" dirty="0" err="1" smtClean="0"/>
              <a:t>соле</a:t>
            </a:r>
            <a:r>
              <a:rPr lang="ru-RU" b="1" dirty="0" smtClean="0"/>
              <a:t>- и теплоустойчивых архей и некоторых видов бактерий.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0947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950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Анаэробный гликолиз (повторение)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5080" y="1014984"/>
            <a:ext cx="553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5791200" cy="251460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5715000" cy="3305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2200" y="914400"/>
            <a:ext cx="5715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Анаэробный гликолиз – окисление глюкозы с образованием молочной кислоты как конечного продукта.</a:t>
            </a:r>
          </a:p>
          <a:p>
            <a:r>
              <a:rPr lang="ru-RU" b="1" dirty="0" smtClean="0"/>
              <a:t>Реакция </a:t>
            </a:r>
            <a:r>
              <a:rPr lang="ru-RU" b="1" dirty="0" smtClean="0">
                <a:solidFill>
                  <a:srgbClr val="FF0000"/>
                </a:solidFill>
              </a:rPr>
              <a:t>№1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С₆</a:t>
            </a:r>
            <a:r>
              <a:rPr lang="en-US" b="1" dirty="0" smtClean="0"/>
              <a:t>H₁₂O₆ (glucose) + 2ADP +2(H₃PO₄) + 2NAD⁺ →</a:t>
            </a:r>
          </a:p>
          <a:p>
            <a:r>
              <a:rPr lang="en-US" b="1" dirty="0" smtClean="0"/>
              <a:t>2C₃H₄O₃ (pyruvic acid) + 2ATP + 2(NADH+H⁺)</a:t>
            </a:r>
          </a:p>
          <a:p>
            <a:r>
              <a:rPr lang="ru-RU" b="1" dirty="0" smtClean="0"/>
              <a:t>Реакция </a:t>
            </a:r>
            <a:r>
              <a:rPr lang="ru-RU" b="1" dirty="0" smtClean="0">
                <a:solidFill>
                  <a:srgbClr val="FF0000"/>
                </a:solidFill>
              </a:rPr>
              <a:t>№2</a:t>
            </a:r>
            <a:r>
              <a:rPr lang="ru-RU" b="1" dirty="0" smtClean="0"/>
              <a:t>:</a:t>
            </a:r>
          </a:p>
          <a:p>
            <a:r>
              <a:rPr lang="en-US" b="1" dirty="0" smtClean="0"/>
              <a:t>2C₃H₄O₃ (pyruvic acid)+ 2(NADH+H⁺) → </a:t>
            </a:r>
          </a:p>
          <a:p>
            <a:r>
              <a:rPr lang="en-US" b="1" dirty="0" smtClean="0"/>
              <a:t>2C₃H₆O₃ (lactic acid) + 2NAD⁺ </a:t>
            </a:r>
            <a:endParaRPr lang="ru-RU" b="1" dirty="0"/>
          </a:p>
          <a:p>
            <a:r>
              <a:rPr lang="ru-RU" b="1" dirty="0" smtClean="0"/>
              <a:t>   Эта реакция – метаболический тупик, единственная возможность утилизации молочной кислоты: ее превращение обратно в пировиноградную кислоту.</a:t>
            </a:r>
          </a:p>
          <a:p>
            <a:r>
              <a:rPr lang="ru-RU" b="1" dirty="0" smtClean="0"/>
              <a:t>   Древние прокариоты использовали гликолиз как безальтернативный путь получения АТР в эпоху, когда О₂ еще отсутствовал в атмосфере (3,7 – 2,7 млрд. лет тому назад). </a:t>
            </a:r>
          </a:p>
          <a:p>
            <a:r>
              <a:rPr lang="ru-RU" b="1" dirty="0" smtClean="0"/>
              <a:t>   Все ферменты гликолиза локализованы в </a:t>
            </a:r>
            <a:r>
              <a:rPr lang="ru-RU" b="1" dirty="0" err="1" smtClean="0"/>
              <a:t>цитозоле</a:t>
            </a:r>
            <a:r>
              <a:rPr lang="ru-RU" b="1" dirty="0" smtClean="0"/>
              <a:t> и для их функционирования не требовались какие-либо мембранные органеллы, которые в ходе эволюции появились позже – примерно 1 млрд. лет тому назад.</a:t>
            </a:r>
          </a:p>
          <a:p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" y="1124712"/>
            <a:ext cx="74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№1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639312"/>
            <a:ext cx="78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№2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8728" y="6565392"/>
            <a:ext cx="2231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 цикл Кребса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93110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5539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Генерация протонного потенциала и синтез АТР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5" y="553916"/>
            <a:ext cx="5653453" cy="61634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17" y="553917"/>
            <a:ext cx="5715798" cy="2875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1909" y="3429001"/>
            <a:ext cx="66000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err="1" smtClean="0"/>
              <a:t>Ретиналь</a:t>
            </a:r>
            <a:r>
              <a:rPr lang="ru-RU" b="1" dirty="0" smtClean="0"/>
              <a:t> – молекула, связанная с белком (</a:t>
            </a:r>
            <a:r>
              <a:rPr lang="ru-RU" b="1" dirty="0" err="1" smtClean="0"/>
              <a:t>бактериородопсином</a:t>
            </a:r>
            <a:r>
              <a:rPr lang="ru-RU" b="1" dirty="0" smtClean="0"/>
              <a:t>). При поглощении кванта света (500-650 </a:t>
            </a:r>
            <a:r>
              <a:rPr lang="ru-RU" b="1" dirty="0" err="1" smtClean="0"/>
              <a:t>нм</a:t>
            </a:r>
            <a:r>
              <a:rPr lang="ru-RU" b="1" dirty="0" smtClean="0"/>
              <a:t>) </a:t>
            </a:r>
            <a:r>
              <a:rPr lang="ru-RU" b="1" dirty="0" err="1" smtClean="0"/>
              <a:t>ретиналь</a:t>
            </a:r>
            <a:r>
              <a:rPr lang="ru-RU" b="1" dirty="0" smtClean="0"/>
              <a:t> переходит из вытянутой, полностью транс-формы, в изогнутую, 13-цис-форму.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Такое изменение формы молекулы приводит к откачке протона Н⁺ из цитоплазмы в пространство между плазматической и внешней мембраной бактериальной клетки. Так формируется протонный потенциал.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В результате обратного транспорта Н⁺ через АТР-</a:t>
            </a:r>
            <a:r>
              <a:rPr lang="ru-RU" b="1" dirty="0" err="1" smtClean="0"/>
              <a:t>синтазу</a:t>
            </a:r>
            <a:r>
              <a:rPr lang="ru-RU" b="1" dirty="0" smtClean="0"/>
              <a:t> синтезируется АТР.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70307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0"/>
            <a:ext cx="11759184" cy="980728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Светопоглощающие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молекулы (пигменты) системы фотосинтеза архей и бактерий</a:t>
            </a:r>
          </a:p>
        </p:txBody>
      </p:sp>
      <p:pic>
        <p:nvPicPr>
          <p:cNvPr id="3074" name="Picture 2" descr="H:\БИОЭНЕРГЕТИКА (МАТЕРИАЛЫ К НОВОМУ КУРСУ)\ФОТОСИНТЕЗ-Материалы\Bacteriorhodopsin_retina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908720"/>
            <a:ext cx="88569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" y="4077073"/>
            <a:ext cx="11850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</a:t>
            </a:r>
            <a:r>
              <a:rPr lang="ru-RU" b="1" dirty="0"/>
              <a:t>группе </a:t>
            </a:r>
            <a:r>
              <a:rPr lang="ru-RU" b="1" dirty="0" err="1"/>
              <a:t>соле</a:t>
            </a:r>
            <a:r>
              <a:rPr lang="ru-RU" b="1" dirty="0"/>
              <a:t>- и теплоустойчивых архей (например</a:t>
            </a:r>
            <a:r>
              <a:rPr lang="en-US" b="1" dirty="0"/>
              <a:t>,</a:t>
            </a:r>
            <a:r>
              <a:rPr lang="ru-RU" b="1" dirty="0"/>
              <a:t> </a:t>
            </a:r>
            <a:r>
              <a:rPr lang="en-US" b="1" dirty="0" err="1"/>
              <a:t>Halobacterium</a:t>
            </a:r>
            <a:r>
              <a:rPr lang="en-US" b="1" dirty="0"/>
              <a:t> </a:t>
            </a:r>
            <a:r>
              <a:rPr lang="en-US" b="1" dirty="0" err="1"/>
              <a:t>salinarium</a:t>
            </a:r>
            <a:r>
              <a:rPr lang="en-US" b="1" dirty="0"/>
              <a:t>) </a:t>
            </a:r>
            <a:r>
              <a:rPr lang="ru-RU" b="1" dirty="0" err="1"/>
              <a:t>светопоглощающим</a:t>
            </a:r>
            <a:r>
              <a:rPr lang="ru-RU" b="1" dirty="0"/>
              <a:t> элементом («антенной») служит производное витамина А, </a:t>
            </a:r>
            <a:r>
              <a:rPr lang="ru-RU" b="1" dirty="0" err="1"/>
              <a:t>ретиналь</a:t>
            </a:r>
            <a:r>
              <a:rPr lang="ru-RU" b="1" dirty="0"/>
              <a:t>, соединенный через остаток </a:t>
            </a:r>
            <a:r>
              <a:rPr lang="en-US" b="1" dirty="0"/>
              <a:t>Lys216 </a:t>
            </a:r>
            <a:r>
              <a:rPr lang="ru-RU" b="1" dirty="0"/>
              <a:t>с белковой частью – </a:t>
            </a:r>
            <a:r>
              <a:rPr lang="ru-RU" b="1" dirty="0" err="1"/>
              <a:t>бактериородопсином</a:t>
            </a:r>
            <a:r>
              <a:rPr lang="ru-RU" b="1" dirty="0"/>
              <a:t>.</a:t>
            </a:r>
            <a:r>
              <a:rPr lang="en-US" b="1" dirty="0"/>
              <a:t> 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Поглощение </a:t>
            </a:r>
            <a:r>
              <a:rPr lang="ru-RU" b="1" dirty="0"/>
              <a:t>кванта света в диапазоне 500-650 </a:t>
            </a:r>
            <a:r>
              <a:rPr lang="ru-RU" b="1" dirty="0" err="1"/>
              <a:t>нм</a:t>
            </a:r>
            <a:r>
              <a:rPr lang="ru-RU" b="1" dirty="0"/>
              <a:t> (максимум спектра поглощения – 568 </a:t>
            </a:r>
            <a:r>
              <a:rPr lang="ru-RU" b="1" dirty="0" err="1"/>
              <a:t>нм</a:t>
            </a:r>
            <a:r>
              <a:rPr lang="ru-RU" b="1" dirty="0"/>
              <a:t>) вызывает</a:t>
            </a:r>
            <a:r>
              <a:rPr lang="en-US" b="1" dirty="0"/>
              <a:t> </a:t>
            </a:r>
            <a:r>
              <a:rPr lang="ru-RU" b="1" dirty="0" err="1"/>
              <a:t>фотоизомеризацию</a:t>
            </a:r>
            <a:r>
              <a:rPr lang="ru-RU" b="1" dirty="0"/>
              <a:t>: переход </a:t>
            </a:r>
            <a:r>
              <a:rPr lang="ru-RU" b="1" dirty="0" err="1"/>
              <a:t>ретиналя</a:t>
            </a:r>
            <a:r>
              <a:rPr lang="ru-RU" b="1" dirty="0"/>
              <a:t> из полностью транс-формы в 13-цис-форму.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При </a:t>
            </a:r>
            <a:r>
              <a:rPr lang="ru-RU" b="1" dirty="0"/>
              <a:t>этом происходит откачка протона Н</a:t>
            </a:r>
            <a:r>
              <a:rPr lang="ru-RU" b="1" dirty="0">
                <a:latin typeface="Calibri"/>
              </a:rPr>
              <a:t>⁺ из цитоплазмы во внеклеточное пространство</a:t>
            </a:r>
            <a:r>
              <a:rPr lang="en-US" b="1" dirty="0">
                <a:latin typeface="Calibri"/>
              </a:rPr>
              <a:t> </a:t>
            </a:r>
            <a:r>
              <a:rPr lang="ru-RU" b="1" dirty="0">
                <a:latin typeface="Calibri"/>
              </a:rPr>
              <a:t>через остаток </a:t>
            </a:r>
            <a:r>
              <a:rPr lang="en-US" b="1" dirty="0">
                <a:latin typeface="Calibri"/>
              </a:rPr>
              <a:t>Asp85</a:t>
            </a:r>
            <a:r>
              <a:rPr lang="ru-RU" b="1" dirty="0">
                <a:latin typeface="Calibri"/>
              </a:rPr>
              <a:t>. </a:t>
            </a:r>
            <a:r>
              <a:rPr lang="ru-RU" b="1" dirty="0" smtClean="0">
                <a:latin typeface="Calibri"/>
              </a:rPr>
              <a:t>   </a:t>
            </a:r>
            <a:r>
              <a:rPr lang="ru-RU" b="1" dirty="0" err="1" smtClean="0">
                <a:latin typeface="Calibri"/>
              </a:rPr>
              <a:t>Репротонирование</a:t>
            </a:r>
            <a:r>
              <a:rPr lang="ru-RU" b="1" dirty="0" smtClean="0">
                <a:latin typeface="Calibri"/>
              </a:rPr>
              <a:t> </a:t>
            </a:r>
            <a:r>
              <a:rPr lang="ru-RU" b="1" dirty="0" err="1">
                <a:latin typeface="Calibri"/>
              </a:rPr>
              <a:t>ретиналя</a:t>
            </a:r>
            <a:r>
              <a:rPr lang="ru-RU" b="1" dirty="0">
                <a:latin typeface="Calibri"/>
              </a:rPr>
              <a:t> через остаток </a:t>
            </a:r>
            <a:r>
              <a:rPr lang="en-US" b="1" dirty="0">
                <a:latin typeface="Calibri"/>
              </a:rPr>
              <a:t>Asp96 </a:t>
            </a:r>
            <a:r>
              <a:rPr lang="ru-RU" b="1" dirty="0">
                <a:latin typeface="Calibri"/>
              </a:rPr>
              <a:t>(Н⁺ также поступает из цитоплазмы) возвращает </a:t>
            </a:r>
            <a:r>
              <a:rPr lang="ru-RU" b="1" dirty="0" err="1">
                <a:latin typeface="Calibri"/>
              </a:rPr>
              <a:t>ретиналь</a:t>
            </a:r>
            <a:r>
              <a:rPr lang="ru-RU" b="1" dirty="0">
                <a:latin typeface="Calibri"/>
              </a:rPr>
              <a:t> в исходную изомерную форму. </a:t>
            </a:r>
          </a:p>
          <a:p>
            <a:r>
              <a:rPr lang="ru-RU" b="1" dirty="0" smtClean="0">
                <a:latin typeface="Calibri"/>
              </a:rPr>
              <a:t>   Циклическое </a:t>
            </a:r>
            <a:r>
              <a:rPr lang="ru-RU" b="1" dirty="0">
                <a:latin typeface="Calibri"/>
              </a:rPr>
              <a:t>превращение </a:t>
            </a:r>
            <a:r>
              <a:rPr lang="ru-RU" b="1" dirty="0" err="1">
                <a:latin typeface="Calibri"/>
              </a:rPr>
              <a:t>бактериородопсина</a:t>
            </a:r>
            <a:r>
              <a:rPr lang="ru-RU" b="1" dirty="0">
                <a:latin typeface="Calibri"/>
              </a:rPr>
              <a:t> сопряжено с транспортом Н⁺ из клетки наружу.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3259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Лекция 14б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74563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" y="-243408"/>
            <a:ext cx="11905488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+mn-lt"/>
              </a:rPr>
              <a:t>Вспомогательные пигменты растений  и пигменты системы фотосинтеза красных водорослей и </a:t>
            </a:r>
            <a:r>
              <a:rPr lang="ru-RU" sz="2000" b="1" dirty="0" err="1">
                <a:solidFill>
                  <a:srgbClr val="FF0000"/>
                </a:solidFill>
                <a:latin typeface="+mn-lt"/>
              </a:rPr>
              <a:t>цианобактерий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H:\БИОЭНЕРГЕТИКА (МАТЕРИАЛЫ К НОВОМУ КУРСУ)\ФОТОСИНТЕЗ-Материалы\фикобилин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692695"/>
            <a:ext cx="7136150" cy="435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616" y="5047487"/>
            <a:ext cx="11640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В мембранах </a:t>
            </a:r>
            <a:r>
              <a:rPr lang="ru-RU" b="1" dirty="0" err="1"/>
              <a:t>тилакоидов</a:t>
            </a:r>
            <a:r>
              <a:rPr lang="ru-RU" b="1" dirty="0"/>
              <a:t> </a:t>
            </a:r>
            <a:r>
              <a:rPr lang="ru-RU" b="1" dirty="0" smtClean="0"/>
              <a:t>растений присутствует </a:t>
            </a:r>
            <a:r>
              <a:rPr lang="ru-RU" b="1" dirty="0"/>
              <a:t>вспомогательные пигменты – различные </a:t>
            </a:r>
            <a:r>
              <a:rPr lang="ru-RU" b="1" dirty="0" err="1"/>
              <a:t>каротиноиды</a:t>
            </a:r>
            <a:r>
              <a:rPr lang="ru-RU" b="1" dirty="0"/>
              <a:t>  (желтые, красные и пурпурные). Они расширяют диапазон поглощения света.</a:t>
            </a:r>
          </a:p>
          <a:p>
            <a:r>
              <a:rPr lang="ru-RU" b="1" dirty="0"/>
              <a:t>   Пигменты  </a:t>
            </a:r>
            <a:r>
              <a:rPr lang="ru-RU" b="1" dirty="0" err="1"/>
              <a:t>цианобактерий</a:t>
            </a:r>
            <a:r>
              <a:rPr lang="ru-RU" b="1" dirty="0"/>
              <a:t> и красных водорослей – </a:t>
            </a:r>
            <a:r>
              <a:rPr lang="ru-RU" b="1" dirty="0" err="1"/>
              <a:t>фикобилины</a:t>
            </a:r>
            <a:r>
              <a:rPr lang="ru-RU" b="1" dirty="0"/>
              <a:t>, это </a:t>
            </a:r>
            <a:r>
              <a:rPr lang="ru-RU" b="1" dirty="0" err="1"/>
              <a:t>тетрапирролы</a:t>
            </a:r>
            <a:r>
              <a:rPr lang="ru-RU" b="1" dirty="0"/>
              <a:t> с открытой цепью</a:t>
            </a:r>
            <a:r>
              <a:rPr lang="en-US" b="1" dirty="0"/>
              <a:t> </a:t>
            </a:r>
            <a:r>
              <a:rPr lang="ru-RU" b="1" dirty="0"/>
              <a:t>и большим числом </a:t>
            </a:r>
            <a:r>
              <a:rPr lang="ru-RU" b="1" dirty="0" smtClean="0"/>
              <a:t>сопряженных двойных </a:t>
            </a:r>
            <a:r>
              <a:rPr lang="ru-RU" b="1" dirty="0"/>
              <a:t>связей. Они </a:t>
            </a:r>
            <a:r>
              <a:rPr lang="ru-RU" b="1" dirty="0" smtClean="0"/>
              <a:t>(в отличие от хлорофилла) не </a:t>
            </a:r>
            <a:r>
              <a:rPr lang="ru-RU" b="1" dirty="0"/>
              <a:t>содержат </a:t>
            </a:r>
            <a:r>
              <a:rPr lang="en-US" b="1" dirty="0"/>
              <a:t>Mg</a:t>
            </a:r>
            <a:r>
              <a:rPr lang="ru-RU" b="1" dirty="0"/>
              <a:t>. Связываются со специфическими белками (</a:t>
            </a:r>
            <a:r>
              <a:rPr lang="ru-RU" b="1" dirty="0" err="1"/>
              <a:t>фикоэритрином</a:t>
            </a:r>
            <a:r>
              <a:rPr lang="ru-RU" b="1" dirty="0"/>
              <a:t> и </a:t>
            </a:r>
            <a:r>
              <a:rPr lang="ru-RU" b="1" dirty="0" err="1"/>
              <a:t>фикоцианином</a:t>
            </a:r>
            <a:r>
              <a:rPr lang="ru-RU" b="1" dirty="0"/>
              <a:t>) и организованы  в крупные комплексы – </a:t>
            </a:r>
            <a:r>
              <a:rPr lang="ru-RU" b="1" dirty="0" err="1"/>
              <a:t>фикобилисомы</a:t>
            </a:r>
            <a:r>
              <a:rPr lang="ru-RU" b="1" dirty="0"/>
              <a:t> (главные </a:t>
            </a:r>
            <a:r>
              <a:rPr lang="ru-RU" b="1" dirty="0" err="1"/>
              <a:t>светопоглощающие</a:t>
            </a:r>
            <a:r>
              <a:rPr lang="ru-RU" b="1" dirty="0"/>
              <a:t>  системы).</a:t>
            </a:r>
            <a:r>
              <a:rPr lang="en-US" b="1" dirty="0"/>
              <a:t> </a:t>
            </a:r>
            <a:r>
              <a:rPr lang="ru-RU" b="1" dirty="0"/>
              <a:t>  </a:t>
            </a:r>
          </a:p>
        </p:txBody>
      </p:sp>
      <p:sp>
        <p:nvSpPr>
          <p:cNvPr id="3" name="Стрелка влево 2"/>
          <p:cNvSpPr/>
          <p:nvPr/>
        </p:nvSpPr>
        <p:spPr>
          <a:xfrm>
            <a:off x="9701784" y="1700784"/>
            <a:ext cx="229514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674352" y="2404872"/>
            <a:ext cx="232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Растения</a:t>
            </a:r>
            <a:endParaRPr lang="ru-RU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9701784" y="3621024"/>
            <a:ext cx="229514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546336" y="4251960"/>
            <a:ext cx="24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Цианобактерии</a:t>
            </a:r>
            <a:r>
              <a:rPr lang="ru-RU" b="1" dirty="0" smtClean="0"/>
              <a:t> и красные водоросли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832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0"/>
            <a:ext cx="8651304" cy="9087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Спектры поглощения растительных пигментов</a:t>
            </a:r>
          </a:p>
        </p:txBody>
      </p:sp>
      <p:pic>
        <p:nvPicPr>
          <p:cNvPr id="4098" name="Picture 2" descr="H:\БИОЭНЕРГЕТИКА (МАТЕРИАЛЫ К НОВОМУ КУРСУ)\ФОТОСИНТЕЗ-Материалы\Спектры поглощения пигментов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8" y="756704"/>
            <a:ext cx="817086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7032" y="908720"/>
            <a:ext cx="36941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Растения имеют зеленую окраску из-за того, что их пигменты поглощают видимый свет в красной и голубой областях, а зеленый либо отражают, либо пропускают.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Соотношение между хлорофиллами и различными </a:t>
            </a:r>
            <a:r>
              <a:rPr lang="ru-RU" b="1" dirty="0" err="1" smtClean="0"/>
              <a:t>каротиноидами</a:t>
            </a:r>
            <a:r>
              <a:rPr lang="ru-RU" b="1" dirty="0" smtClean="0"/>
              <a:t> у разных видов растений заметно отличается, что определяет характерную окраску фотосинтезирующих клеток – от сине-зеленой (ель) до красной, бурой и даже пурпурной как у разных видов многоклеточных водорослей и  листьев некоторых декоративных растений.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909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7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пектр солнечного излучения и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спектры поглощения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фотопигментов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1161288"/>
            <a:ext cx="9354312" cy="4681728"/>
          </a:xfrm>
        </p:spPr>
      </p:pic>
      <p:sp>
        <p:nvSpPr>
          <p:cNvPr id="5" name="TextBox 4"/>
          <p:cNvSpPr txBox="1"/>
          <p:nvPr/>
        </p:nvSpPr>
        <p:spPr>
          <a:xfrm>
            <a:off x="228600" y="5843016"/>
            <a:ext cx="1170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Сравнение спектра солнечного излучения, достигающего земной поверхности, со спектрами поглощения </a:t>
            </a:r>
            <a:r>
              <a:rPr lang="ru-RU" b="1" dirty="0" err="1" smtClean="0"/>
              <a:t>фотопигментов</a:t>
            </a:r>
            <a:r>
              <a:rPr lang="ru-RU" b="1" dirty="0" smtClean="0"/>
              <a:t> показывает, что в ходе эволюции сформировался оптимальный набор таких пигментов, что позволяет клеткам поглощать основные количества поступающей на Землю солнечной энергии.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688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55391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Фотохимический спектр действия 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092" y="5090746"/>
            <a:ext cx="11764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мембрана </a:t>
            </a:r>
            <a:r>
              <a:rPr lang="ru-RU" b="1" dirty="0" err="1" smtClean="0"/>
              <a:t>тилакоидов</a:t>
            </a:r>
            <a:r>
              <a:rPr lang="ru-RU" b="1" dirty="0" smtClean="0"/>
              <a:t> присутствуют наряду с хлорофиллами вспомогательные пигменты – каротин, </a:t>
            </a:r>
            <a:r>
              <a:rPr lang="ru-RU" b="1" dirty="0" err="1" smtClean="0"/>
              <a:t>фикобилины</a:t>
            </a:r>
            <a:r>
              <a:rPr lang="ru-RU" b="1" dirty="0" smtClean="0"/>
              <a:t> и др. Они поглощают свет в других диапазонах длин волн, чем хлорофиллы, тем самым увеличивая эффективность фотосинтеза.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Красная кривая (фотохимический спектр действия): зависимость интенсивности фотосинтеза, определяемого по количеству выделяемого кислорода, от длины волны облучения. </a:t>
            </a:r>
          </a:p>
          <a:p>
            <a:r>
              <a:rPr lang="ru-RU" b="1" dirty="0" smtClean="0"/>
              <a:t>    </a:t>
            </a:r>
            <a:endParaRPr lang="ru-RU" b="1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7193"/>
            <a:ext cx="10380784" cy="4593553"/>
          </a:xfrm>
        </p:spPr>
      </p:pic>
    </p:spTree>
    <p:extLst>
      <p:ext uri="{BB962C8B-B14F-4D97-AF65-F5344CB8AC3E}">
        <p14:creationId xmlns:p14="http://schemas.microsoft.com/office/powerpoint/2010/main" val="16565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58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Строение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фикобилисомы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740664"/>
            <a:ext cx="5730240" cy="5833872"/>
          </a:xfrm>
        </p:spPr>
      </p:pic>
      <p:sp>
        <p:nvSpPr>
          <p:cNvPr id="5" name="TextBox 4"/>
          <p:cNvSpPr txBox="1"/>
          <p:nvPr/>
        </p:nvSpPr>
        <p:spPr>
          <a:xfrm>
            <a:off x="6382512" y="896112"/>
            <a:ext cx="56509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err="1" smtClean="0"/>
              <a:t>Фикобилисомы</a:t>
            </a:r>
            <a:r>
              <a:rPr lang="ru-RU" b="1" dirty="0" smtClean="0"/>
              <a:t> – </a:t>
            </a:r>
            <a:r>
              <a:rPr lang="ru-RU" b="1" dirty="0" err="1" smtClean="0"/>
              <a:t>светособирающие</a:t>
            </a:r>
            <a:r>
              <a:rPr lang="ru-RU" b="1" dirty="0" smtClean="0"/>
              <a:t> органеллы </a:t>
            </a:r>
            <a:r>
              <a:rPr lang="ru-RU" b="1" dirty="0" err="1" smtClean="0"/>
              <a:t>цианобактерий</a:t>
            </a:r>
            <a:r>
              <a:rPr lang="ru-RU" b="1" dirty="0" smtClean="0"/>
              <a:t> и красных водорослей. В состав </a:t>
            </a:r>
            <a:r>
              <a:rPr lang="ru-RU" b="1" dirty="0" err="1" smtClean="0"/>
              <a:t>фикобилисомы</a:t>
            </a:r>
            <a:r>
              <a:rPr lang="ru-RU" b="1" dirty="0" smtClean="0"/>
              <a:t>, которая прикреплена к </a:t>
            </a:r>
            <a:r>
              <a:rPr lang="ru-RU" b="1" dirty="0" err="1" smtClean="0"/>
              <a:t>тилакоидной</a:t>
            </a:r>
            <a:r>
              <a:rPr lang="ru-RU" b="1" dirty="0" smtClean="0"/>
              <a:t> мембране, входит до 600 полипептидов. </a:t>
            </a:r>
          </a:p>
          <a:p>
            <a:r>
              <a:rPr lang="ru-RU" b="1" dirty="0" smtClean="0"/>
              <a:t>     </a:t>
            </a:r>
            <a:r>
              <a:rPr lang="ru-RU" b="1" dirty="0" err="1" smtClean="0"/>
              <a:t>Безызлучательный</a:t>
            </a:r>
            <a:r>
              <a:rPr lang="ru-RU" b="1" dirty="0" smtClean="0"/>
              <a:t> транспорт энергии возбуждения (в форме экситона) к молекуле хлорофилла </a:t>
            </a:r>
            <a:r>
              <a:rPr lang="ru-RU" b="1" i="1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/>
              <a:t> в реакционном центре осуществляется по цепочке:</a:t>
            </a:r>
          </a:p>
          <a:p>
            <a:endParaRPr lang="ru-RU" b="1" dirty="0" smtClean="0"/>
          </a:p>
          <a:p>
            <a:r>
              <a:rPr lang="ru-RU" b="1" dirty="0" smtClean="0"/>
              <a:t>   </a:t>
            </a:r>
            <a:r>
              <a:rPr lang="ru-RU" b="1" dirty="0" err="1" smtClean="0"/>
              <a:t>Фикоэритрин</a:t>
            </a:r>
            <a:r>
              <a:rPr lang="ru-RU" b="1" dirty="0" smtClean="0"/>
              <a:t> (ФЭ, 570 </a:t>
            </a:r>
            <a:r>
              <a:rPr lang="ru-RU" b="1" dirty="0" err="1" smtClean="0"/>
              <a:t>нм</a:t>
            </a:r>
            <a:r>
              <a:rPr lang="ru-RU" b="1" dirty="0" smtClean="0"/>
              <a:t>) → </a:t>
            </a:r>
            <a:r>
              <a:rPr lang="ru-RU" b="1" dirty="0" err="1"/>
              <a:t>Ф</a:t>
            </a:r>
            <a:r>
              <a:rPr lang="ru-RU" b="1" dirty="0" err="1" smtClean="0"/>
              <a:t>икоцианин</a:t>
            </a:r>
            <a:r>
              <a:rPr lang="ru-RU" b="1" dirty="0" smtClean="0"/>
              <a:t> (ФЦ, 630 </a:t>
            </a:r>
            <a:r>
              <a:rPr lang="ru-RU" b="1" dirty="0" err="1" smtClean="0"/>
              <a:t>нм</a:t>
            </a:r>
            <a:r>
              <a:rPr lang="ru-RU" b="1" dirty="0" smtClean="0"/>
              <a:t>) → </a:t>
            </a:r>
            <a:r>
              <a:rPr lang="ru-RU" b="1" dirty="0" err="1" smtClean="0"/>
              <a:t>аллофикоцианин</a:t>
            </a:r>
            <a:r>
              <a:rPr lang="ru-RU" b="1" dirty="0" smtClean="0"/>
              <a:t> (АФ, 650 </a:t>
            </a:r>
            <a:r>
              <a:rPr lang="ru-RU" b="1" dirty="0" err="1" smtClean="0"/>
              <a:t>нм</a:t>
            </a:r>
            <a:r>
              <a:rPr lang="ru-RU" b="1" dirty="0" smtClean="0"/>
              <a:t>) → Хлорофилл </a:t>
            </a:r>
            <a:r>
              <a:rPr lang="ru-RU" b="1" i="1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/>
              <a:t> (</a:t>
            </a:r>
            <a:r>
              <a:rPr lang="ru-RU" b="1" dirty="0" err="1" smtClean="0"/>
              <a:t>Хл</a:t>
            </a:r>
            <a:r>
              <a:rPr lang="ru-RU" b="1" dirty="0" smtClean="0"/>
              <a:t>, 670-680 </a:t>
            </a:r>
            <a:r>
              <a:rPr lang="ru-RU" b="1" dirty="0" err="1" smtClean="0"/>
              <a:t>нм</a:t>
            </a:r>
            <a:r>
              <a:rPr lang="ru-RU" b="1" dirty="0" smtClean="0"/>
              <a:t>).</a:t>
            </a:r>
          </a:p>
          <a:p>
            <a:endParaRPr lang="ru-RU" b="1" dirty="0" smtClean="0"/>
          </a:p>
          <a:p>
            <a:r>
              <a:rPr lang="ru-RU" b="1" dirty="0" smtClean="0"/>
              <a:t>     Такая организация белков (</a:t>
            </a:r>
            <a:r>
              <a:rPr lang="ru-RU" b="1" dirty="0" err="1" smtClean="0"/>
              <a:t>фикобилинопротеидов</a:t>
            </a:r>
            <a:r>
              <a:rPr lang="ru-RU" b="1" dirty="0" smtClean="0"/>
              <a:t>) с возрастающим максимумом поглощения света позволяет клеткам использовать свет с длиной волны 480-650 </a:t>
            </a:r>
            <a:r>
              <a:rPr lang="ru-RU" b="1" dirty="0" err="1" smtClean="0"/>
              <a:t>нм</a:t>
            </a:r>
            <a:r>
              <a:rPr lang="ru-RU" b="1" dirty="0"/>
              <a:t>.</a:t>
            </a:r>
            <a:endParaRPr lang="ru-RU" b="1" dirty="0" smtClean="0"/>
          </a:p>
          <a:p>
            <a:r>
              <a:rPr lang="ru-RU" b="1" dirty="0" smtClean="0"/>
              <a:t>     Этот факт – серьезное преимущество для клеток, обитающих на больших глубинах под водой, где волны диапазона 480-650 </a:t>
            </a:r>
            <a:r>
              <a:rPr lang="ru-RU" b="1" dirty="0" err="1" smtClean="0"/>
              <a:t>нм</a:t>
            </a:r>
            <a:r>
              <a:rPr lang="ru-RU" b="1" dirty="0" smtClean="0"/>
              <a:t> малоэффективны для хлорофилла </a:t>
            </a:r>
            <a:r>
              <a:rPr lang="ru-RU" b="1" i="1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954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268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Передача энергии света реакционным центрам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822960"/>
            <a:ext cx="5492496" cy="5660136"/>
          </a:xfrm>
        </p:spPr>
      </p:pic>
      <p:sp>
        <p:nvSpPr>
          <p:cNvPr id="5" name="TextBox 4"/>
          <p:cNvSpPr txBox="1"/>
          <p:nvPr/>
        </p:nvSpPr>
        <p:spPr>
          <a:xfrm>
            <a:off x="6096000" y="932688"/>
            <a:ext cx="58460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err="1" smtClean="0"/>
              <a:t>Светособирающие</a:t>
            </a:r>
            <a:r>
              <a:rPr lang="ru-RU" sz="2000" b="1" dirty="0" smtClean="0"/>
              <a:t> молекулы пигментов </a:t>
            </a:r>
            <a:r>
              <a:rPr lang="ru-RU" sz="2000" b="1" dirty="0" err="1" smtClean="0"/>
              <a:t>тилакоидных</a:t>
            </a:r>
            <a:r>
              <a:rPr lang="ru-RU" sz="2000" b="1" dirty="0" smtClean="0"/>
              <a:t> мембран собраны в функциональные комплексы – </a:t>
            </a:r>
            <a:r>
              <a:rPr lang="ru-RU" sz="2000" b="1" dirty="0" smtClean="0">
                <a:solidFill>
                  <a:srgbClr val="FF0000"/>
                </a:solidFill>
              </a:rPr>
              <a:t>фотосистемы</a:t>
            </a:r>
            <a:r>
              <a:rPr lang="ru-RU" sz="2000" b="1" dirty="0" smtClean="0"/>
              <a:t>.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Например, в хлоропластах шпината такая система содержит около 200 молекул хлорофиллов и около 50 молекул вспомогательных пигментов – </a:t>
            </a:r>
            <a:r>
              <a:rPr lang="ru-RU" sz="2000" b="1" dirty="0" err="1" smtClean="0"/>
              <a:t>каротиноидов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  Все они способны поглощать кванты света (фотоны). По этой причине они называются </a:t>
            </a:r>
            <a:r>
              <a:rPr lang="ru-RU" sz="2000" b="1" dirty="0" smtClean="0">
                <a:solidFill>
                  <a:srgbClr val="FF0000"/>
                </a:solidFill>
              </a:rPr>
              <a:t>антенными молекулами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  Но только некоторые специализированные молекулы хлорофиллов могут превращать энергию возбуждения (экситоны) в химическую энергию. Такие молекулы образуют так называемый </a:t>
            </a:r>
            <a:r>
              <a:rPr lang="ru-RU" sz="2000" b="1" dirty="0" smtClean="0">
                <a:solidFill>
                  <a:srgbClr val="FF0000"/>
                </a:solidFill>
              </a:rPr>
              <a:t>фотохимический реакционный центр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3257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60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Схема миграции энергии возбуждения (экситона) по антенным молекулам пигментов к реакционному центру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54" y="1043109"/>
            <a:ext cx="9187961" cy="4882905"/>
          </a:xfrm>
        </p:spPr>
      </p:pic>
      <p:sp>
        <p:nvSpPr>
          <p:cNvPr id="5" name="TextBox 4"/>
          <p:cNvSpPr txBox="1"/>
          <p:nvPr/>
        </p:nvSpPr>
        <p:spPr>
          <a:xfrm>
            <a:off x="272562" y="5565531"/>
            <a:ext cx="11561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Р – фотохимический реакционный центр. </a:t>
            </a:r>
            <a:r>
              <a:rPr lang="en-US" sz="2000" b="1" dirty="0" smtClean="0"/>
              <a:t>D – </a:t>
            </a:r>
            <a:r>
              <a:rPr lang="ru-RU" sz="2000" b="1" dirty="0" smtClean="0"/>
              <a:t>первичный донор электрона е⁻ для центра Р  в окисленном состоянии. А – первичный акцептор, принимающий электрон  е⁻ от центра Р в восстановленном (возбужденном) состоянии.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497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2761</Words>
  <Application>Microsoft Office PowerPoint</Application>
  <PresentationFormat>Широкоэкранный</PresentationFormat>
  <Paragraphs>168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Лекция 14б</vt:lpstr>
      <vt:lpstr>Светопоглощающие молекулы (пигменты) системы фотосинтеза  </vt:lpstr>
      <vt:lpstr>Вспомогательные пигменты растений  и пигменты системы фотосинтеза красных водорослей и цианобактерий</vt:lpstr>
      <vt:lpstr>Спектры поглощения растительных пигментов</vt:lpstr>
      <vt:lpstr> Спектр солнечного излучения и  спектры поглощения фотопигментов</vt:lpstr>
      <vt:lpstr>Фотохимический спектр действия  </vt:lpstr>
      <vt:lpstr>Строение фикобилисомы</vt:lpstr>
      <vt:lpstr>Передача энергии света реакционным центрам</vt:lpstr>
      <vt:lpstr>Схема миграции энергии возбуждения (экситона) по антенным молекулам пигментов к реакционному центру</vt:lpstr>
      <vt:lpstr>Фотохимический реакционный центр в тилакоидной мембране</vt:lpstr>
      <vt:lpstr> Восстановительный потенциал (редокс-потенциал)</vt:lpstr>
      <vt:lpstr>Связь изменения стандартной свободной энергии  ∆G₀ʹ и изменения  стандартного восстановительного потенциала ∆Е₀ʹ при окислительно-восстановительных реакциях </vt:lpstr>
      <vt:lpstr>Окислительно-восстановительные потенциалы компонентов дыхательной цепи</vt:lpstr>
      <vt:lpstr>Свет -  активатор транспорта электронов против градиента электрохимического потенциала </vt:lpstr>
      <vt:lpstr>Фотосинтетический аппарат – одно из величайших достижений эволюции. Как он мог возникнуть?</vt:lpstr>
      <vt:lpstr>Абиогенный синтез нуклеотидов </vt:lpstr>
      <vt:lpstr>Спектры поглощения пуринов и пиримидинов</vt:lpstr>
      <vt:lpstr>Почему аденин – наилучшая «антенна» для улавливания УФ- света?</vt:lpstr>
      <vt:lpstr>«Адениновый» фотосинтез АТР</vt:lpstr>
      <vt:lpstr>Энергетика первичных клеток, основанная на «адениновом фотосинтезе»</vt:lpstr>
      <vt:lpstr>Небиологическое образование О₂ в первичной атмосфере Земли</vt:lpstr>
      <vt:lpstr>Замена ультрафиолетовых «антенн» на «антенны» видимого света </vt:lpstr>
      <vt:lpstr>Антенны фотосинтетического аппарата, использующие видимый свет</vt:lpstr>
      <vt:lpstr>Бактериородопсиновый фотосинтез </vt:lpstr>
      <vt:lpstr>Бактериородопсиновый фотосинтез – эволюционно первичный механизм использования видимого света для генерации АТР</vt:lpstr>
      <vt:lpstr>Анаэробный гликолиз (повторение)</vt:lpstr>
      <vt:lpstr>Генерация протонного потенциала и синтез АТР</vt:lpstr>
      <vt:lpstr>Светопоглощающие молекулы (пигменты) системы фотосинтеза архей и бактерий</vt:lpstr>
      <vt:lpstr>Лекция 14б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14б</dc:title>
  <dc:creator>Кирилл</dc:creator>
  <cp:lastModifiedBy>Кирилл</cp:lastModifiedBy>
  <cp:revision>2</cp:revision>
  <dcterms:created xsi:type="dcterms:W3CDTF">2021-01-21T17:27:16Z</dcterms:created>
  <dcterms:modified xsi:type="dcterms:W3CDTF">2021-01-21T17:38:01Z</dcterms:modified>
</cp:coreProperties>
</file>