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1" r:id="rId3"/>
    <p:sldId id="262" r:id="rId4"/>
    <p:sldId id="263" r:id="rId5"/>
    <p:sldId id="264" r:id="rId6"/>
    <p:sldId id="291" r:id="rId7"/>
    <p:sldId id="290" r:id="rId8"/>
    <p:sldId id="257" r:id="rId9"/>
    <p:sldId id="258" r:id="rId10"/>
    <p:sldId id="259" r:id="rId11"/>
    <p:sldId id="265" r:id="rId12"/>
    <p:sldId id="272" r:id="rId13"/>
    <p:sldId id="275" r:id="rId14"/>
    <p:sldId id="260" r:id="rId15"/>
    <p:sldId id="268" r:id="rId16"/>
    <p:sldId id="266" r:id="rId17"/>
    <p:sldId id="267" r:id="rId18"/>
    <p:sldId id="269" r:id="rId19"/>
    <p:sldId id="270" r:id="rId20"/>
    <p:sldId id="273" r:id="rId21"/>
    <p:sldId id="274" r:id="rId22"/>
    <p:sldId id="276" r:id="rId23"/>
    <p:sldId id="277" r:id="rId24"/>
    <p:sldId id="278" r:id="rId25"/>
    <p:sldId id="282" r:id="rId26"/>
    <p:sldId id="283" r:id="rId27"/>
    <p:sldId id="289" r:id="rId28"/>
    <p:sldId id="280" r:id="rId29"/>
    <p:sldId id="288" r:id="rId30"/>
    <p:sldId id="287" r:id="rId31"/>
    <p:sldId id="285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BFAD0-B2CC-4994-891D-820A7CC038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65C10-7A44-4DEF-BD2A-C367C6D30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4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3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5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9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0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7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9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2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8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7CA3-DEC2-4B2E-AA91-A85FB1BFA428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6833-299E-4BA4-AA13-BC0DC2475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5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4966"/>
            <a:ext cx="9144000" cy="138275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5б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50380"/>
            <a:ext cx="9144000" cy="4928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514475"/>
            <a:ext cx="9144000" cy="49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1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Хромосомный набор человека - кариотип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" y="673761"/>
            <a:ext cx="10383643" cy="5403653"/>
          </a:xfrm>
        </p:spPr>
      </p:pic>
      <p:sp>
        <p:nvSpPr>
          <p:cNvPr id="5" name="TextBox 4"/>
          <p:cNvSpPr txBox="1"/>
          <p:nvPr/>
        </p:nvSpPr>
        <p:spPr>
          <a:xfrm>
            <a:off x="379141" y="6077414"/>
            <a:ext cx="113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клеточном ядре присутствуют 23 пары хромосом: 22 пары </a:t>
            </a:r>
            <a:r>
              <a:rPr lang="ru-RU" b="1" dirty="0" err="1" smtClean="0">
                <a:solidFill>
                  <a:srgbClr val="FF0000"/>
                </a:solidFill>
              </a:rPr>
              <a:t>аутосом</a:t>
            </a:r>
            <a:r>
              <a:rPr lang="ru-RU" b="1" dirty="0" smtClean="0"/>
              <a:t> и 2 пары </a:t>
            </a:r>
            <a:r>
              <a:rPr lang="ru-RU" b="1" dirty="0" smtClean="0">
                <a:solidFill>
                  <a:srgbClr val="FF0000"/>
                </a:solidFill>
              </a:rPr>
              <a:t>половых хромосом</a:t>
            </a:r>
            <a:r>
              <a:rPr lang="ru-RU" b="1" dirty="0" smtClean="0"/>
              <a:t>: </a:t>
            </a:r>
            <a:r>
              <a:rPr lang="en-US" b="1" dirty="0" smtClean="0"/>
              <a:t>X</a:t>
            </a:r>
            <a:r>
              <a:rPr lang="ru-RU" b="1" dirty="0" smtClean="0"/>
              <a:t> и </a:t>
            </a:r>
            <a:r>
              <a:rPr lang="en-US" b="1" dirty="0" smtClean="0"/>
              <a:t>Y. </a:t>
            </a:r>
            <a:endParaRPr lang="ru-RU" b="1" dirty="0" smtClean="0"/>
          </a:p>
          <a:p>
            <a:r>
              <a:rPr lang="ru-RU" b="1" dirty="0" smtClean="0"/>
              <a:t>Половые хромосомы мужчины – </a:t>
            </a:r>
            <a:r>
              <a:rPr lang="en-US" b="1" dirty="0" smtClean="0"/>
              <a:t>XY</a:t>
            </a:r>
            <a:r>
              <a:rPr lang="ru-RU" b="1" dirty="0"/>
              <a:t> </a:t>
            </a:r>
            <a:r>
              <a:rPr lang="ru-RU" b="1" dirty="0" smtClean="0"/>
              <a:t>(стандартная запись 46,</a:t>
            </a:r>
            <a:r>
              <a:rPr lang="en-US" b="1" dirty="0" smtClean="0"/>
              <a:t>XY)</a:t>
            </a:r>
            <a:r>
              <a:rPr lang="ru-RU" b="1" dirty="0" smtClean="0"/>
              <a:t>, женщины – </a:t>
            </a:r>
            <a:r>
              <a:rPr lang="en-US" b="1" dirty="0" smtClean="0"/>
              <a:t>XX (</a:t>
            </a:r>
            <a:r>
              <a:rPr lang="ru-RU" b="1" dirty="0" smtClean="0"/>
              <a:t>стандартная запись 46</a:t>
            </a:r>
            <a:r>
              <a:rPr lang="en-US" b="1" dirty="0" smtClean="0"/>
              <a:t>,XX).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34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02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Половые клетки человека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7" y="680224"/>
            <a:ext cx="8173844" cy="17471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3186809"/>
            <a:ext cx="4739268" cy="3403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8772" y="2676293"/>
            <a:ext cx="69732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Половая клетка человека содержит одинарный или половинный (гаплоидный) набор хромосом: 23 хромосомы.</a:t>
            </a:r>
          </a:p>
          <a:p>
            <a:r>
              <a:rPr lang="ru-RU" sz="2400" b="1" dirty="0" smtClean="0"/>
              <a:t>     Мужская половая клетка (сперматозоид) – 22 </a:t>
            </a:r>
            <a:r>
              <a:rPr lang="ru-RU" sz="2400" b="1" dirty="0" err="1" smtClean="0"/>
              <a:t>аутосомы</a:t>
            </a:r>
            <a:r>
              <a:rPr lang="ru-RU" sz="2400" b="1" dirty="0" smtClean="0"/>
              <a:t> (неполовые хромосомы) + </a:t>
            </a:r>
            <a:r>
              <a:rPr lang="en-US" sz="2400" b="1" dirty="0" smtClean="0"/>
              <a:t>X- </a:t>
            </a:r>
            <a:r>
              <a:rPr lang="ru-RU" sz="2400" b="1" dirty="0" smtClean="0"/>
              <a:t>или </a:t>
            </a:r>
            <a:r>
              <a:rPr lang="en-US" sz="2400" b="1" dirty="0" smtClean="0"/>
              <a:t>Y-</a:t>
            </a:r>
            <a:r>
              <a:rPr lang="ru-RU" sz="2400" b="1" dirty="0" smtClean="0"/>
              <a:t>хромосома.</a:t>
            </a:r>
          </a:p>
          <a:p>
            <a:r>
              <a:rPr lang="ru-RU" sz="2400" b="1" dirty="0" smtClean="0"/>
              <a:t>     Женская половая клетка (яйцеклетка) – 22 </a:t>
            </a:r>
            <a:r>
              <a:rPr lang="ru-RU" sz="2400" b="1" dirty="0" err="1" smtClean="0"/>
              <a:t>аутосомы</a:t>
            </a:r>
            <a:r>
              <a:rPr lang="ru-RU" sz="2400" b="1" dirty="0" smtClean="0"/>
              <a:t> (неполовые хромосомы) + </a:t>
            </a:r>
            <a:r>
              <a:rPr lang="en-US" sz="2400" b="1" dirty="0" smtClean="0"/>
              <a:t>X-</a:t>
            </a:r>
            <a:r>
              <a:rPr lang="ru-RU" sz="2400" b="1" dirty="0" smtClean="0"/>
              <a:t>хромосома.</a:t>
            </a:r>
          </a:p>
          <a:p>
            <a:r>
              <a:rPr lang="ru-RU" sz="2400" b="1" dirty="0" smtClean="0"/>
              <a:t>     Слияние сперматозоида и яйцеклетки – процесс оплодотворения.</a:t>
            </a: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362" y="6490010"/>
            <a:ext cx="511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Девочка         Мальчик     Девочка      Мальчик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217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Что такое ген?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1" y="914400"/>
            <a:ext cx="5086350" cy="5718048"/>
          </a:xfrm>
        </p:spPr>
      </p:pic>
      <p:sp>
        <p:nvSpPr>
          <p:cNvPr id="7" name="TextBox 6"/>
          <p:cNvSpPr txBox="1"/>
          <p:nvPr/>
        </p:nvSpPr>
        <p:spPr>
          <a:xfrm>
            <a:off x="5261991" y="1048512"/>
            <a:ext cx="67478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</a:t>
            </a:r>
            <a:r>
              <a:rPr lang="ru-RU" sz="2400" b="1" dirty="0" smtClean="0"/>
              <a:t>Гены – дискретные структурные и функциональные единицы наследственности, которые отвечают за набор </a:t>
            </a:r>
            <a:r>
              <a:rPr lang="ru-RU" sz="2400" b="1" dirty="0"/>
              <a:t> </a:t>
            </a:r>
            <a:r>
              <a:rPr lang="ru-RU" sz="2400" b="1" dirty="0" smtClean="0"/>
              <a:t>признаков организма.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Гены расположены в хромосомах.</a:t>
            </a:r>
          </a:p>
          <a:p>
            <a:r>
              <a:rPr lang="ru-RU" sz="2400" b="1" dirty="0" smtClean="0"/>
              <a:t>     Гены – участки цепи ДНК (или РНК в случае РНК-содержащих вирусов), кодирующие синтез различных белков или РНК, которые далее не транслируются и , следовательно, не кодируют белки.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Гены отвечают за «</a:t>
            </a:r>
            <a:r>
              <a:rPr lang="ru-RU" sz="2400" b="1" dirty="0" smtClean="0">
                <a:solidFill>
                  <a:srgbClr val="FF0000"/>
                </a:solidFill>
              </a:rPr>
              <a:t>бессмертную</a:t>
            </a:r>
            <a:r>
              <a:rPr lang="ru-RU" sz="2400" b="1" dirty="0" smtClean="0"/>
              <a:t>» передачу генетической информации от поколения к поколению.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5136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209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Эгоистичный ген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selfish gene)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" y="747132"/>
            <a:ext cx="6021659" cy="58543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19" y="747132"/>
            <a:ext cx="5464098" cy="4095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3824" y="5118410"/>
            <a:ext cx="5330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Ричард </a:t>
            </a:r>
            <a:r>
              <a:rPr lang="ru-RU" sz="2000" b="1" dirty="0" err="1" smtClean="0"/>
              <a:t>Докинз</a:t>
            </a:r>
            <a:r>
              <a:rPr lang="ru-RU" sz="2000" b="1" dirty="0" smtClean="0"/>
              <a:t>: « Мы всего лишь машины для выживания, самоходные транспортные системы, запрограммированные на сохранение эгоистичных молекул, известных под названием </a:t>
            </a:r>
            <a:r>
              <a:rPr lang="ru-RU" sz="2000" b="1" dirty="0" smtClean="0">
                <a:solidFill>
                  <a:srgbClr val="FF0000"/>
                </a:solidFill>
              </a:rPr>
              <a:t>генов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8383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Процесс передачи генетической информации: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первым догадался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Фрэнсис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Крик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9" y="914401"/>
            <a:ext cx="4029307" cy="40813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77" y="914400"/>
            <a:ext cx="3042425" cy="4081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18771"/>
            <a:ext cx="583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Ф.Крик</a:t>
            </a:r>
            <a:r>
              <a:rPr lang="ru-RU" b="1" dirty="0" smtClean="0"/>
              <a:t> (1953 г): «От нашего внимания не ускользнул тот факт, что постулированная нами специфическая парность азотистых оснований непосредственно указывает на возможный механизм копирования генетического материала».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1276" y="2706699"/>
            <a:ext cx="5419493" cy="1834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2088" y="4995746"/>
            <a:ext cx="4141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Матричный принцип </a:t>
            </a:r>
            <a:r>
              <a:rPr lang="ru-RU" b="1" dirty="0" smtClean="0"/>
              <a:t>– последовательность синтезируемой (дочерней) цепи </a:t>
            </a:r>
            <a:r>
              <a:rPr lang="ru-RU" b="1" i="1" dirty="0" smtClean="0"/>
              <a:t>однозначно</a:t>
            </a:r>
            <a:r>
              <a:rPr lang="ru-RU" b="1" dirty="0" smtClean="0"/>
              <a:t> определяется последовательностью материнской цепи согласно правилу: А=Т и Г≡Ц.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738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43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Информационная связь между нуклеиновыми кислотами (ДНК и РНК) и белками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914399"/>
            <a:ext cx="10671717" cy="5675971"/>
          </a:xfrm>
        </p:spPr>
      </p:pic>
    </p:spTree>
    <p:extLst>
      <p:ext uri="{BB962C8B-B14F-4D97-AF65-F5344CB8AC3E}">
        <p14:creationId xmlns:p14="http://schemas.microsoft.com/office/powerpoint/2010/main" val="74390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1014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Репликация ДНК (общая схема)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814038"/>
            <a:ext cx="5832087" cy="5932449"/>
          </a:xfrm>
        </p:spPr>
      </p:pic>
      <p:sp>
        <p:nvSpPr>
          <p:cNvPr id="6" name="TextBox 5"/>
          <p:cNvSpPr txBox="1"/>
          <p:nvPr/>
        </p:nvSpPr>
        <p:spPr>
          <a:xfrm>
            <a:off x="6534614" y="1427356"/>
            <a:ext cx="56573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400" b="1" dirty="0" smtClean="0"/>
              <a:t>С помощью набора специальных ферментов (15-20) спираль материнской ДНК расплетается на 2 одинарные цепи.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На каждой их них достраивается дочерняя цепь.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Так образуются 2 дочерние молекулы ДНК, которые затем скручиваются в отдельные спирали.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835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209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Механизм репликации ДНК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780585"/>
            <a:ext cx="11095464" cy="4672361"/>
          </a:xfrm>
        </p:spPr>
      </p:pic>
      <p:sp>
        <p:nvSpPr>
          <p:cNvPr id="6" name="TextBox 5"/>
          <p:cNvSpPr txBox="1"/>
          <p:nvPr/>
        </p:nvSpPr>
        <p:spPr>
          <a:xfrm>
            <a:off x="323385" y="5675971"/>
            <a:ext cx="11868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Репликация начинается с </a:t>
            </a:r>
            <a:r>
              <a:rPr lang="ru-RU" b="1" dirty="0" err="1" smtClean="0"/>
              <a:t>расплетения</a:t>
            </a:r>
            <a:r>
              <a:rPr lang="ru-RU" b="1" dirty="0" smtClean="0"/>
              <a:t> двойной спирали ДНК. Это разделение цепей </a:t>
            </a:r>
            <a:r>
              <a:rPr lang="ru-RU" b="1" dirty="0" err="1" smtClean="0"/>
              <a:t>двухцепочечной</a:t>
            </a:r>
            <a:r>
              <a:rPr lang="ru-RU" b="1" dirty="0" smtClean="0"/>
              <a:t> молекулы ДНК осуществляет специальный фермент – </a:t>
            </a:r>
            <a:r>
              <a:rPr lang="ru-RU" b="1" dirty="0" err="1" smtClean="0">
                <a:solidFill>
                  <a:srgbClr val="FF0000"/>
                </a:solidFill>
              </a:rPr>
              <a:t>хеликаза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Синтез двух дочерних цепей осуществляет другой фермент – </a:t>
            </a:r>
            <a:r>
              <a:rPr lang="ru-RU" b="1" dirty="0" smtClean="0">
                <a:solidFill>
                  <a:srgbClr val="FF0000"/>
                </a:solidFill>
              </a:rPr>
              <a:t>ДНК-полимераза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Вилка, где происходит образование дочерних цепей, движется со скоростью до 100 000 нуклеотидных пар/минута.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277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59"/>
            <a:ext cx="10515600" cy="747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Транскрипция ДНК – передача генетической информации от ДНК на РНК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5472"/>
            <a:ext cx="10515600" cy="4661916"/>
          </a:xfrm>
        </p:spPr>
      </p:pic>
      <p:sp>
        <p:nvSpPr>
          <p:cNvPr id="5" name="TextBox 4"/>
          <p:cNvSpPr txBox="1"/>
          <p:nvPr/>
        </p:nvSpPr>
        <p:spPr>
          <a:xfrm>
            <a:off x="234176" y="5241073"/>
            <a:ext cx="1176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Транскрипция – процесс синтеза РНК при использовании ДНК в качестве матрицы.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Этот процесс катализируется специальным ферментом: ДНК-зависимой РНК-полимеразой.</a:t>
            </a:r>
          </a:p>
          <a:p>
            <a:r>
              <a:rPr lang="ru-RU" sz="2000" b="1" dirty="0" smtClean="0"/>
              <a:t>     Последовательность РНК, полученная в результате транскрипции, будет идентична кодирующей цепочке ДНК (с заменой </a:t>
            </a:r>
            <a:r>
              <a:rPr lang="ru-RU" sz="2000" b="1" dirty="0" err="1" smtClean="0"/>
              <a:t>тимина</a:t>
            </a:r>
            <a:r>
              <a:rPr lang="ru-RU" sz="2000" b="1" dirty="0" smtClean="0"/>
              <a:t> Т в ДНК на </a:t>
            </a:r>
            <a:r>
              <a:rPr lang="ru-RU" sz="2000" b="1" dirty="0" err="1" smtClean="0"/>
              <a:t>урацил</a:t>
            </a:r>
            <a:r>
              <a:rPr lang="ru-RU" sz="2000" b="1" dirty="0" smtClean="0"/>
              <a:t> У в РНК) 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702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167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Обратная транскрипция – синтез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двухцепочечной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ДНК на матрице 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одноцепочечной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РНК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06" y="1178461"/>
            <a:ext cx="4213823" cy="524464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57" y="1401086"/>
            <a:ext cx="5119321" cy="5155039"/>
          </a:xfrm>
        </p:spPr>
      </p:pic>
      <p:sp>
        <p:nvSpPr>
          <p:cNvPr id="7" name="TextBox 6"/>
          <p:cNvSpPr txBox="1"/>
          <p:nvPr/>
        </p:nvSpPr>
        <p:spPr>
          <a:xfrm>
            <a:off x="200722" y="1583473"/>
            <a:ext cx="30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Внедрение вируса в клетку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722" y="2575932"/>
            <a:ext cx="337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Высвобождение вирусной РНК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722" y="3300761"/>
            <a:ext cx="382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Синтез первой цепи ДНК (</a:t>
            </a:r>
            <a:r>
              <a:rPr lang="ru-RU" b="1" dirty="0" err="1" smtClean="0"/>
              <a:t>кДНК</a:t>
            </a:r>
            <a:r>
              <a:rPr lang="ru-RU" b="1" dirty="0" smtClean="0"/>
              <a:t>) на</a:t>
            </a:r>
          </a:p>
          <a:p>
            <a:r>
              <a:rPr lang="ru-RU" b="1" dirty="0"/>
              <a:t>в</a:t>
            </a:r>
            <a:r>
              <a:rPr lang="ru-RU" b="1" dirty="0" smtClean="0"/>
              <a:t>ирусной РНК как на матрице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722" y="4761571"/>
            <a:ext cx="363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Синтез второй цепи ДНК на </a:t>
            </a:r>
            <a:r>
              <a:rPr lang="ru-RU" b="1" dirty="0" err="1" smtClean="0"/>
              <a:t>кДНК</a:t>
            </a:r>
            <a:endParaRPr lang="ru-RU" b="1" dirty="0" smtClean="0"/>
          </a:p>
          <a:p>
            <a:r>
              <a:rPr lang="ru-RU" b="1" dirty="0"/>
              <a:t>к</a:t>
            </a:r>
            <a:r>
              <a:rPr lang="ru-RU" b="1" dirty="0" smtClean="0"/>
              <a:t>ак на матрице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361" y="5846767"/>
            <a:ext cx="3155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Встраивание </a:t>
            </a:r>
            <a:r>
              <a:rPr lang="ru-RU" b="1" dirty="0" err="1" smtClean="0"/>
              <a:t>двухцепочечной</a:t>
            </a:r>
            <a:r>
              <a:rPr lang="ru-RU" b="1" dirty="0" smtClean="0"/>
              <a:t> </a:t>
            </a:r>
            <a:r>
              <a:rPr lang="ru-RU" b="1" dirty="0" err="1" smtClean="0"/>
              <a:t>кДНК</a:t>
            </a:r>
            <a:r>
              <a:rPr lang="ru-RU" b="1" dirty="0" smtClean="0"/>
              <a:t> в клеточную ДНК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39306" y="6423103"/>
            <a:ext cx="411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Говард</a:t>
            </a:r>
            <a:r>
              <a:rPr lang="ru-RU" b="1" dirty="0" smtClean="0"/>
              <a:t> </a:t>
            </a:r>
            <a:r>
              <a:rPr lang="ru-RU" b="1" dirty="0" err="1" smtClean="0"/>
              <a:t>Темин</a:t>
            </a:r>
            <a:r>
              <a:rPr lang="ru-RU" b="1" dirty="0" smtClean="0"/>
              <a:t> – Нобелевский лауреат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886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1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Белки как ферменты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7" y="791737"/>
            <a:ext cx="7504771" cy="5876692"/>
          </a:xfrm>
        </p:spPr>
      </p:pic>
      <p:sp>
        <p:nvSpPr>
          <p:cNvPr id="5" name="TextBox 4"/>
          <p:cNvSpPr txBox="1"/>
          <p:nvPr/>
        </p:nvSpPr>
        <p:spPr>
          <a:xfrm>
            <a:off x="7861609" y="791737"/>
            <a:ext cx="41631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Ферменты (энзимы) – белковые молекулы, функция которых – ускорение химических реакций (превращения субстрата </a:t>
            </a:r>
            <a:r>
              <a:rPr lang="en-US" b="1" dirty="0" smtClean="0"/>
              <a:t>S </a:t>
            </a:r>
            <a:r>
              <a:rPr lang="ru-RU" b="1" dirty="0" smtClean="0"/>
              <a:t>в продукт Р) в живых системах.</a:t>
            </a:r>
          </a:p>
          <a:p>
            <a:endParaRPr lang="ru-RU" b="1" dirty="0" smtClean="0"/>
          </a:p>
          <a:p>
            <a:r>
              <a:rPr lang="ru-RU" b="1" dirty="0" smtClean="0"/>
              <a:t>     Для того, чтобы реакция осуществилась необходимо:</a:t>
            </a:r>
          </a:p>
          <a:p>
            <a:endParaRPr lang="ru-RU" b="1" dirty="0" smtClean="0"/>
          </a:p>
          <a:p>
            <a:r>
              <a:rPr lang="ru-RU" b="1" dirty="0" smtClean="0"/>
              <a:t>     1. Связывание молекулы субстрата </a:t>
            </a:r>
            <a:r>
              <a:rPr lang="en-US" b="1" dirty="0" smtClean="0"/>
              <a:t>S </a:t>
            </a:r>
            <a:r>
              <a:rPr lang="ru-RU" b="1" dirty="0" smtClean="0"/>
              <a:t>с молекулой фермента Р </a:t>
            </a:r>
            <a:r>
              <a:rPr lang="ru-RU" b="1" dirty="0"/>
              <a:t>с</a:t>
            </a:r>
            <a:r>
              <a:rPr lang="en-US" b="1" dirty="0" smtClean="0"/>
              <a:t>  </a:t>
            </a:r>
            <a:r>
              <a:rPr lang="ru-RU" b="1" dirty="0" smtClean="0"/>
              <a:t>образование комплекса </a:t>
            </a:r>
            <a:r>
              <a:rPr lang="en-US" b="1" dirty="0" smtClean="0"/>
              <a:t>ES.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2. Правильная ориентация молекул </a:t>
            </a:r>
            <a:r>
              <a:rPr lang="en-US" b="1" dirty="0" smtClean="0"/>
              <a:t>S </a:t>
            </a:r>
            <a:r>
              <a:rPr lang="ru-RU" b="1" dirty="0" smtClean="0"/>
              <a:t>и Р в их комплексе.</a:t>
            </a:r>
          </a:p>
          <a:p>
            <a:endParaRPr lang="ru-RU" b="1" dirty="0" smtClean="0"/>
          </a:p>
          <a:p>
            <a:r>
              <a:rPr lang="ru-RU" b="1" dirty="0" smtClean="0"/>
              <a:t>     3. Молекулы </a:t>
            </a:r>
            <a:r>
              <a:rPr lang="en-US" b="1" dirty="0" smtClean="0"/>
              <a:t>S </a:t>
            </a:r>
            <a:r>
              <a:rPr lang="ru-RU" b="1" dirty="0" smtClean="0"/>
              <a:t>в составе активного комплекса (т.наз. переходное состояние) должны быть </a:t>
            </a:r>
            <a:r>
              <a:rPr lang="ru-RU" b="1" dirty="0" smtClean="0">
                <a:solidFill>
                  <a:srgbClr val="FF0000"/>
                </a:solidFill>
              </a:rPr>
              <a:t>активированы</a:t>
            </a:r>
            <a:r>
              <a:rPr lang="ru-RU" b="1" dirty="0" smtClean="0"/>
              <a:t>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492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385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Жизненный цикл вируса иммунодефицита человека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(содержит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одноцепочечную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РНК)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35" y="2241395"/>
            <a:ext cx="3902926" cy="321155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8" y="1226635"/>
            <a:ext cx="7928518" cy="5452946"/>
          </a:xfrm>
        </p:spPr>
      </p:pic>
    </p:spTree>
    <p:extLst>
      <p:ext uri="{BB962C8B-B14F-4D97-AF65-F5344CB8AC3E}">
        <p14:creationId xmlns:p14="http://schemas.microsoft.com/office/powerpoint/2010/main" val="259928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25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Трансляция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3" y="702528"/>
            <a:ext cx="9790771" cy="3809148"/>
          </a:xfrm>
        </p:spPr>
      </p:pic>
      <p:sp>
        <p:nvSpPr>
          <p:cNvPr id="5" name="TextBox 4"/>
          <p:cNvSpPr txBox="1"/>
          <p:nvPr/>
        </p:nvSpPr>
        <p:spPr>
          <a:xfrm>
            <a:off x="356839" y="4839629"/>
            <a:ext cx="11374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Трансляция – процесс перевода генетической информации, записанной в ДНК с помощью 4-х типов нуклеотидов, в информацию, записанную в белках с </a:t>
            </a:r>
            <a:r>
              <a:rPr lang="ru-RU" sz="2000" b="1" dirty="0"/>
              <a:t>п</a:t>
            </a:r>
            <a:r>
              <a:rPr lang="ru-RU" sz="2000" b="1" dirty="0" smtClean="0"/>
              <a:t>омощью 20-ти типов аминокислот.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Посредниками в этом процессе выступают 3 вида РНК: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а) информационная или матричная;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б) транспортная;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в) </a:t>
            </a:r>
            <a:r>
              <a:rPr lang="ru-RU" sz="2000" b="1" dirty="0" err="1" smtClean="0"/>
              <a:t>рибосомная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9833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63" y="1"/>
            <a:ext cx="11898352" cy="7904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Виды РНК, участвующие в трансляции: информационная, транспортная и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р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ибосомная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49" y="989283"/>
            <a:ext cx="5395866" cy="556763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3" y="989283"/>
            <a:ext cx="3063914" cy="51011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722" y="6289288"/>
            <a:ext cx="323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Информационная (матричная) РНК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9063" y="6289288"/>
            <a:ext cx="199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Транспортная РНК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87" y="1811861"/>
            <a:ext cx="2766828" cy="34559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54187" y="5267847"/>
            <a:ext cx="276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Рибосомная</a:t>
            </a:r>
            <a:r>
              <a:rPr lang="ru-RU" b="1" dirty="0" smtClean="0"/>
              <a:t> РНК в составе рибосомы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973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1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Схема трансляции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7" y="646771"/>
            <a:ext cx="6534614" cy="5999356"/>
          </a:xfrm>
        </p:spPr>
      </p:pic>
      <p:sp>
        <p:nvSpPr>
          <p:cNvPr id="7" name="TextBox 6"/>
          <p:cNvSpPr txBox="1"/>
          <p:nvPr/>
        </p:nvSpPr>
        <p:spPr>
          <a:xfrm>
            <a:off x="7136780" y="791737"/>
            <a:ext cx="481732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1. На ДНК как на матрице синтезируется комплементарная ей цепь РНК. Эта РНК называется информационной (матричной) - </a:t>
            </a:r>
            <a:r>
              <a:rPr lang="ru-RU" sz="2800" b="1" dirty="0" err="1" smtClean="0"/>
              <a:t>иРНК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    2. </a:t>
            </a:r>
            <a:r>
              <a:rPr lang="ru-RU" sz="2800" b="1" dirty="0" err="1" smtClean="0"/>
              <a:t>иРНК</a:t>
            </a:r>
            <a:r>
              <a:rPr lang="ru-RU" sz="2800" b="1" dirty="0" smtClean="0"/>
              <a:t> связывается с рибосомой – специальным комплексом, состоящим из белков и </a:t>
            </a:r>
            <a:r>
              <a:rPr lang="ru-RU" sz="2800" b="1" dirty="0" err="1" smtClean="0"/>
              <a:t>рибосомной</a:t>
            </a:r>
            <a:r>
              <a:rPr lang="ru-RU" sz="2800" b="1" dirty="0" smtClean="0"/>
              <a:t> РНК.</a:t>
            </a:r>
          </a:p>
          <a:p>
            <a:r>
              <a:rPr lang="ru-RU" sz="2800" b="1" dirty="0" smtClean="0"/>
              <a:t>     3. Транспортировку аминокислот к рибосоме осуществляет транспортная РНК (</a:t>
            </a:r>
            <a:r>
              <a:rPr lang="ru-RU" sz="2800" b="1" dirty="0" err="1" smtClean="0"/>
              <a:t>тРНК</a:t>
            </a:r>
            <a:r>
              <a:rPr lang="ru-RU" sz="2800" b="1" dirty="0" smtClean="0"/>
              <a:t>).</a:t>
            </a:r>
          </a:p>
          <a:p>
            <a:r>
              <a:rPr lang="ru-RU" sz="2800" b="1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4507" y="1583473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77737" y="2497873"/>
            <a:ext cx="64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54351" y="4014439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4252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46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Этапы трансляции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9" y="446049"/>
            <a:ext cx="5270726" cy="6255834"/>
          </a:xfrm>
        </p:spPr>
      </p:pic>
      <p:sp>
        <p:nvSpPr>
          <p:cNvPr id="5" name="TextBox 4"/>
          <p:cNvSpPr txBox="1"/>
          <p:nvPr/>
        </p:nvSpPr>
        <p:spPr>
          <a:xfrm>
            <a:off x="5720576" y="446049"/>
            <a:ext cx="618892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1. Рибосома движется по матричной РНК, задерживаясь на каждом ее участке, который включает 2 тройки нуклеотидов (эти тройки называются </a:t>
            </a:r>
            <a:r>
              <a:rPr lang="ru-RU" sz="2400" b="1" dirty="0" smtClean="0">
                <a:solidFill>
                  <a:srgbClr val="FF0000"/>
                </a:solidFill>
              </a:rPr>
              <a:t>кодонами</a:t>
            </a:r>
            <a:r>
              <a:rPr lang="ru-RU" sz="2400" b="1" dirty="0" smtClean="0"/>
              <a:t>).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2. За время задержки (0,2 сек) к этому участку подходит м-ла </a:t>
            </a:r>
            <a:r>
              <a:rPr lang="ru-RU" sz="2400" b="1" dirty="0" err="1" smtClean="0"/>
              <a:t>рРНК</a:t>
            </a:r>
            <a:r>
              <a:rPr lang="ru-RU" sz="2400" b="1" dirty="0" smtClean="0"/>
              <a:t>. К ней с одной стороны присоединена аминокислота, а с противоположной стороны находится тройка нуклеотидов, специфических только для данной аминокислоты. Эта тройка называется </a:t>
            </a:r>
            <a:r>
              <a:rPr lang="ru-RU" sz="2400" b="1" dirty="0" smtClean="0">
                <a:solidFill>
                  <a:srgbClr val="FF0000"/>
                </a:solidFill>
              </a:rPr>
              <a:t>антикодоном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3. Если антикодон «узнает» комплементарный ему кодон (по правилу А=У и Г≡Ц), то к растущей цепи белка присоединяется еще один аминокислотный остаток.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4. Далее весь цикл повторяется.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3378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959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Френсис Крик: Центральная «догма» молекулярной биологии.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Перенос генетической информации осуществляется от нуклеиновых кислот к белкам, но не в обратном направлении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8" y="1226634"/>
            <a:ext cx="6335305" cy="5363736"/>
          </a:xfrm>
        </p:spPr>
      </p:pic>
      <p:sp>
        <p:nvSpPr>
          <p:cNvPr id="5" name="TextBox 4"/>
          <p:cNvSpPr txBox="1"/>
          <p:nvPr/>
        </p:nvSpPr>
        <p:spPr>
          <a:xfrm>
            <a:off x="6802244" y="1226634"/>
            <a:ext cx="5140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Репликация: ДНК → ДНК.</a:t>
            </a:r>
          </a:p>
          <a:p>
            <a:r>
              <a:rPr lang="ru-RU" b="1" dirty="0" smtClean="0"/>
              <a:t> 2. Репликация: РНК → РНК (размножение вирусов, содержащих одно- или </a:t>
            </a:r>
            <a:r>
              <a:rPr lang="ru-RU" b="1" dirty="0" err="1" smtClean="0"/>
              <a:t>двухцепочечную</a:t>
            </a:r>
            <a:r>
              <a:rPr lang="ru-RU" b="1" dirty="0" smtClean="0"/>
              <a:t> РНК.</a:t>
            </a:r>
          </a:p>
          <a:p>
            <a:r>
              <a:rPr lang="ru-RU" b="1" dirty="0"/>
              <a:t>3</a:t>
            </a:r>
            <a:r>
              <a:rPr lang="ru-RU" b="1" dirty="0" smtClean="0"/>
              <a:t>. Транскрипция: ДНК → РНК.</a:t>
            </a:r>
          </a:p>
          <a:p>
            <a:r>
              <a:rPr lang="ru-RU" b="1" dirty="0" smtClean="0"/>
              <a:t>4. Обратная транскрипция: РНК → ДНК.</a:t>
            </a:r>
          </a:p>
          <a:p>
            <a:r>
              <a:rPr lang="ru-RU" b="1" dirty="0" smtClean="0"/>
              <a:t>5. Трансляция: РНК → Белок.</a:t>
            </a:r>
          </a:p>
          <a:p>
            <a:r>
              <a:rPr lang="ru-RU" b="1" dirty="0" smtClean="0"/>
              <a:t>6. Прямая трансляция: ДНК → Белок (редкие случаи синтеза небольших полипептидов в рибосомах на матрице ДНК).</a:t>
            </a:r>
          </a:p>
          <a:p>
            <a:r>
              <a:rPr lang="ru-RU" b="1" dirty="0" smtClean="0"/>
              <a:t>7. Белок → Белок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прионизация</a:t>
            </a:r>
            <a:r>
              <a:rPr lang="ru-RU" b="1" dirty="0" smtClean="0"/>
              <a:t>).</a:t>
            </a:r>
          </a:p>
          <a:p>
            <a:endParaRPr lang="ru-RU" b="1" dirty="0"/>
          </a:p>
        </p:txBody>
      </p:sp>
      <p:sp>
        <p:nvSpPr>
          <p:cNvPr id="6" name="Выгнутая вверх стрелка 5"/>
          <p:cNvSpPr/>
          <p:nvPr/>
        </p:nvSpPr>
        <p:spPr>
          <a:xfrm rot="5222531">
            <a:off x="6004884" y="4643430"/>
            <a:ext cx="1216152" cy="10502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800000">
            <a:off x="5274526" y="4536274"/>
            <a:ext cx="782620" cy="1161995"/>
          </a:xfrm>
          <a:prstGeom prst="curvedLeftArrow">
            <a:avLst>
              <a:gd name="adj1" fmla="val 25000"/>
              <a:gd name="adj2" fmla="val 476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rot="5400000">
            <a:off x="3647999" y="4776517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0800000">
            <a:off x="3085070" y="446468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59" y="2875085"/>
            <a:ext cx="89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527473" y="4906108"/>
            <a:ext cx="63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81554" y="2637692"/>
            <a:ext cx="81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173457" y="6154615"/>
            <a:ext cx="63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18085" y="2751992"/>
            <a:ext cx="60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5.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47646" y="1705708"/>
            <a:ext cx="74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53454" y="4906108"/>
            <a:ext cx="7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0779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209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Прионизация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" y="1003609"/>
            <a:ext cx="5542157" cy="55867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51" y="706321"/>
            <a:ext cx="4427033" cy="2226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4820" y="3133493"/>
            <a:ext cx="6133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/>
              <a:t>Прионы</a:t>
            </a:r>
            <a:r>
              <a:rPr lang="ru-RU" b="1" dirty="0" smtClean="0"/>
              <a:t> – «инфекционные» белки. Третичная структура  неизмененного белка – преобладают альфа-спирали. При взаимодействии такого белка с «инфекционным» белком, в котором преобладают бета-листы, нормальный белок изменяет свою третичную структуру и сам становится «инфекционным».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Такое размножение </a:t>
            </a:r>
            <a:r>
              <a:rPr lang="ru-RU" b="1" dirty="0" err="1" smtClean="0">
                <a:solidFill>
                  <a:srgbClr val="FF0000"/>
                </a:solidFill>
              </a:rPr>
              <a:t>прионов</a:t>
            </a:r>
            <a:r>
              <a:rPr lang="ru-RU" b="1" dirty="0" smtClean="0">
                <a:solidFill>
                  <a:srgbClr val="FF0000"/>
                </a:solidFill>
              </a:rPr>
              <a:t> происходит без участия нуклеиновых кислот.</a:t>
            </a:r>
          </a:p>
          <a:p>
            <a:r>
              <a:rPr lang="ru-RU" b="1" dirty="0" smtClean="0"/>
              <a:t>   Накопление </a:t>
            </a:r>
            <a:r>
              <a:rPr lang="ru-RU" b="1" dirty="0" err="1" smtClean="0"/>
              <a:t>прионов</a:t>
            </a:r>
            <a:r>
              <a:rPr lang="ru-RU" b="1" dirty="0" smtClean="0"/>
              <a:t> с измененной третичной структурой ведет к поражению тканей организма и в итоге вызывает очень тяжелые заболевания – «куру» у человека (каннибалы Новой Гвинеи), «коровье бешенство и др.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5820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63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Генетический код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0" y="646771"/>
            <a:ext cx="5430644" cy="5898220"/>
          </a:xfrm>
        </p:spPr>
      </p:pic>
      <p:sp>
        <p:nvSpPr>
          <p:cNvPr id="5" name="TextBox 4"/>
          <p:cNvSpPr txBox="1"/>
          <p:nvPr/>
        </p:nvSpPr>
        <p:spPr>
          <a:xfrm>
            <a:off x="6300439" y="1260088"/>
            <a:ext cx="55867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800" b="1" dirty="0" smtClean="0"/>
              <a:t>Генетический код – система перекодировки генетической  информации.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    Код определяет какой аминокислоте в полипептидной цепи белка соответствует  </a:t>
            </a:r>
            <a:r>
              <a:rPr lang="ru-RU" sz="2800" b="1" dirty="0" smtClean="0">
                <a:solidFill>
                  <a:srgbClr val="FF0000"/>
                </a:solidFill>
              </a:rPr>
              <a:t>кодон </a:t>
            </a:r>
            <a:r>
              <a:rPr lang="ru-RU" sz="2800" b="1" dirty="0" smtClean="0"/>
              <a:t>(или </a:t>
            </a:r>
            <a:r>
              <a:rPr lang="ru-RU" sz="2800" b="1" dirty="0" smtClean="0">
                <a:solidFill>
                  <a:srgbClr val="FF0000"/>
                </a:solidFill>
              </a:rPr>
              <a:t>триплет</a:t>
            </a:r>
            <a:r>
              <a:rPr lang="ru-RU" sz="2800" b="1" dirty="0" smtClean="0"/>
              <a:t>) в нуклеотидной последовательности </a:t>
            </a:r>
            <a:r>
              <a:rPr lang="ru-RU" sz="2800" b="1" dirty="0" err="1" smtClean="0"/>
              <a:t>мРНК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46449" y="5843239"/>
            <a:ext cx="8545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Число сочетаний 4 по 2: 4² = 16. Эта величина меньше 20.</a:t>
            </a:r>
          </a:p>
          <a:p>
            <a:r>
              <a:rPr lang="ru-RU" b="1" dirty="0" smtClean="0"/>
              <a:t>Число сочетаний 4 по 3: 4³ = 64. Эта величина больше 20. Значит, код триплетный (</a:t>
            </a:r>
            <a:r>
              <a:rPr lang="ru-RU" b="1" dirty="0" err="1" smtClean="0"/>
              <a:t>Д.Гамов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857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1511"/>
            <a:ext cx="10515600" cy="7917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Стандартная таблица генетического кода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9" y="501805"/>
            <a:ext cx="11474605" cy="6177775"/>
          </a:xfrm>
        </p:spPr>
      </p:pic>
    </p:spTree>
    <p:extLst>
      <p:ext uri="{BB962C8B-B14F-4D97-AF65-F5344CB8AC3E}">
        <p14:creationId xmlns:p14="http://schemas.microsoft.com/office/powerpoint/2010/main" val="3794780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63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Главные свойства генетического кода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" y="1014762"/>
            <a:ext cx="5140712" cy="5330282"/>
          </a:xfrm>
        </p:spPr>
      </p:pic>
      <p:sp>
        <p:nvSpPr>
          <p:cNvPr id="5" name="TextBox 4"/>
          <p:cNvSpPr txBox="1"/>
          <p:nvPr/>
        </p:nvSpPr>
        <p:spPr>
          <a:xfrm>
            <a:off x="5798634" y="635621"/>
            <a:ext cx="61554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2400" b="1" dirty="0" smtClean="0"/>
              <a:t>1. </a:t>
            </a:r>
            <a:r>
              <a:rPr lang="ru-RU" sz="2400" b="1" dirty="0" smtClean="0">
                <a:solidFill>
                  <a:srgbClr val="FF0000"/>
                </a:solidFill>
              </a:rPr>
              <a:t>Код универсален</a:t>
            </a:r>
            <a:r>
              <a:rPr lang="ru-RU" sz="2400" b="1" dirty="0" smtClean="0"/>
              <a:t>. Все живые организмы (от бактерий до человека) используют единый код. Небольшие отличия в кодировке найдены для ДНК клеточных структур – митохондрий.</a:t>
            </a:r>
          </a:p>
          <a:p>
            <a:r>
              <a:rPr lang="ru-RU" sz="2400" b="1" dirty="0" smtClean="0"/>
              <a:t>     2. </a:t>
            </a:r>
            <a:r>
              <a:rPr lang="ru-RU" sz="2400" b="1" dirty="0" smtClean="0">
                <a:solidFill>
                  <a:srgbClr val="FF0000"/>
                </a:solidFill>
              </a:rPr>
              <a:t>Код </a:t>
            </a:r>
            <a:r>
              <a:rPr lang="ru-RU" sz="2400" b="1" dirty="0" err="1" smtClean="0">
                <a:solidFill>
                  <a:srgbClr val="FF0000"/>
                </a:solidFill>
              </a:rPr>
              <a:t>триплетен</a:t>
            </a:r>
            <a:r>
              <a:rPr lang="ru-RU" sz="2400" b="1" dirty="0" smtClean="0"/>
              <a:t>. Одна аминокислота кодируется тройкой нуклеотидов.</a:t>
            </a:r>
          </a:p>
          <a:p>
            <a:r>
              <a:rPr lang="ru-RU" sz="2400" b="1" dirty="0" smtClean="0"/>
              <a:t>     3. </a:t>
            </a:r>
            <a:r>
              <a:rPr lang="ru-RU" sz="2400" b="1" dirty="0" smtClean="0">
                <a:solidFill>
                  <a:srgbClr val="FF0000"/>
                </a:solidFill>
              </a:rPr>
              <a:t>Код однозначен</a:t>
            </a:r>
            <a:r>
              <a:rPr lang="ru-RU" sz="2400" b="1" dirty="0" smtClean="0"/>
              <a:t>. Каждый триплет соответствует только одной аминокислоте.</a:t>
            </a:r>
          </a:p>
          <a:p>
            <a:r>
              <a:rPr lang="ru-RU" sz="2400" b="1" dirty="0" smtClean="0"/>
              <a:t>     4. </a:t>
            </a:r>
            <a:r>
              <a:rPr lang="ru-RU" sz="2400" b="1" dirty="0" smtClean="0">
                <a:solidFill>
                  <a:srgbClr val="FF0000"/>
                </a:solidFill>
              </a:rPr>
              <a:t>Код не перекрывается</a:t>
            </a:r>
            <a:r>
              <a:rPr lang="ru-RU" sz="2400" b="1" dirty="0" smtClean="0"/>
              <a:t>.  Нуклеотиды одного кодона не могут входит в состав соседнего кодона.</a:t>
            </a:r>
          </a:p>
          <a:p>
            <a:r>
              <a:rPr lang="ru-RU" sz="2400" b="1" dirty="0" smtClean="0"/>
              <a:t>     5. </a:t>
            </a:r>
            <a:r>
              <a:rPr lang="ru-RU" sz="2400" b="1" dirty="0" smtClean="0">
                <a:solidFill>
                  <a:srgbClr val="FF0000"/>
                </a:solidFill>
              </a:rPr>
              <a:t>Код вырожден</a:t>
            </a:r>
            <a:r>
              <a:rPr lang="ru-RU" sz="2400" b="1" dirty="0" smtClean="0"/>
              <a:t>. Одна аминокислота может кодироваться разными кодонами.</a:t>
            </a:r>
          </a:p>
          <a:p>
            <a:r>
              <a:rPr lang="ru-RU" sz="2400" b="1" dirty="0" smtClean="0"/>
              <a:t>     6. В состав кода входят </a:t>
            </a:r>
            <a:r>
              <a:rPr lang="ru-RU" sz="2400" b="1" dirty="0" smtClean="0">
                <a:solidFill>
                  <a:srgbClr val="FF0000"/>
                </a:solidFill>
              </a:rPr>
              <a:t>стоп-кодоны</a:t>
            </a:r>
            <a:r>
              <a:rPr lang="ru-RU" sz="2400" b="1" dirty="0" smtClean="0"/>
              <a:t>. Они не кодируют аминокислот, а обозначают начало или конец того или иного гена.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7343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513"/>
            <a:ext cx="10515600" cy="9255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Энергия активации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836341"/>
            <a:ext cx="7627434" cy="5809785"/>
          </a:xfrm>
        </p:spPr>
      </p:pic>
      <p:sp>
        <p:nvSpPr>
          <p:cNvPr id="5" name="TextBox 4"/>
          <p:cNvSpPr txBox="1"/>
          <p:nvPr/>
        </p:nvSpPr>
        <p:spPr>
          <a:xfrm>
            <a:off x="7939668" y="947854"/>
            <a:ext cx="4025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Энергия активации – количество энергии, которое необходимо сообщить молекуле для преодоления энергетического барьера (достижения переходного состояния). Или:</a:t>
            </a:r>
          </a:p>
          <a:p>
            <a:r>
              <a:rPr lang="ru-RU" b="1" dirty="0" smtClean="0"/>
              <a:t>Энергия активации – энергия, требуемая для перевода молекул субстрата в активное состояние (переходное состояние).</a:t>
            </a:r>
          </a:p>
          <a:p>
            <a:r>
              <a:rPr lang="ru-RU" b="1" dirty="0" smtClean="0"/>
              <a:t>     Ферменты ускоряют реакцию путем снижения энергии активации за счет увеличения числа активированных молекул субстрата.</a:t>
            </a:r>
          </a:p>
          <a:p>
            <a:r>
              <a:rPr lang="ru-RU" b="1" dirty="0" smtClean="0"/>
              <a:t>     Эти активированные молекулы становятся реакционно способными на более низком энергетическом уровне.</a:t>
            </a:r>
          </a:p>
          <a:p>
            <a:r>
              <a:rPr lang="ru-RU" b="1" dirty="0" smtClean="0"/>
              <a:t>     Одна молекула фермента способна катализировать 10²-10⁶ молекул субстрата.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234" y="947854"/>
            <a:ext cx="394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Реакция разложения перекиси водорода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69011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6714"/>
            <a:ext cx="10515600" cy="12045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Центральный принцип биологии: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репликация цифровых носителей информации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8" y="1107833"/>
            <a:ext cx="3725242" cy="5539152"/>
          </a:xfrm>
        </p:spPr>
      </p:pic>
      <p:sp>
        <p:nvSpPr>
          <p:cNvPr id="5" name="TextBox 4"/>
          <p:cNvSpPr txBox="1"/>
          <p:nvPr/>
        </p:nvSpPr>
        <p:spPr>
          <a:xfrm>
            <a:off x="4132385" y="993531"/>
            <a:ext cx="7789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1. Генетический материал любого организма состоит из линейной последовательности символов: 4-х оснований нуклеиновых кислот.</a:t>
            </a:r>
          </a:p>
          <a:p>
            <a:r>
              <a:rPr lang="ru-RU" b="1" dirty="0" smtClean="0"/>
              <a:t>     2. Эта последовательность различными путями кодирует всю информацию, необходимую для построения организма.</a:t>
            </a:r>
          </a:p>
          <a:p>
            <a:r>
              <a:rPr lang="ru-RU" b="1" dirty="0" smtClean="0"/>
              <a:t>     3. </a:t>
            </a:r>
            <a:r>
              <a:rPr lang="ru-RU" b="1" dirty="0" smtClean="0">
                <a:solidFill>
                  <a:srgbClr val="FF0000"/>
                </a:solidFill>
              </a:rPr>
              <a:t>Репликация</a:t>
            </a:r>
            <a:r>
              <a:rPr lang="ru-RU" b="1" dirty="0" smtClean="0"/>
              <a:t> генетического материала – механическая основа наследственности. Она осуществляется на основе принципа однозначного  комплементарного соответствия: А(У) = Т и Г ≡ Ц.</a:t>
            </a:r>
          </a:p>
          <a:p>
            <a:r>
              <a:rPr lang="ru-RU" b="1" dirty="0" smtClean="0"/>
              <a:t>     4. Принцип комплементарности используется не только во время репликации (прямой и обратной), но и а) во время </a:t>
            </a:r>
            <a:r>
              <a:rPr lang="ru-RU" b="1" dirty="0" smtClean="0">
                <a:solidFill>
                  <a:srgbClr val="FF0000"/>
                </a:solidFill>
              </a:rPr>
              <a:t>транскрипции</a:t>
            </a:r>
            <a:r>
              <a:rPr lang="ru-RU" b="1" dirty="0" smtClean="0"/>
              <a:t> ДНК во все виды РНК; б) во время </a:t>
            </a:r>
            <a:r>
              <a:rPr lang="ru-RU" b="1" dirty="0" smtClean="0">
                <a:solidFill>
                  <a:srgbClr val="FF0000"/>
                </a:solidFill>
              </a:rPr>
              <a:t>трансляции</a:t>
            </a:r>
            <a:r>
              <a:rPr lang="ru-RU" b="1" dirty="0" smtClean="0"/>
              <a:t> (декодирования) </a:t>
            </a:r>
            <a:r>
              <a:rPr lang="ru-RU" b="1" dirty="0" err="1" smtClean="0"/>
              <a:t>мРНК</a:t>
            </a:r>
            <a:r>
              <a:rPr lang="ru-RU" b="1" dirty="0" smtClean="0"/>
              <a:t> в белок.</a:t>
            </a:r>
          </a:p>
          <a:p>
            <a:r>
              <a:rPr lang="ru-RU" b="1" dirty="0" smtClean="0"/>
              <a:t>     5. Все указанные принципы цифровой репликации и декодирования применимы не только в случае двойной спирали ДНК, но и для генетических систем, в которых исходная информация записана в РНК или в односпиральной ДНК (многие типы вирусов).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6. При изменении третичной структуры одного белка под влиянием другого (</a:t>
            </a:r>
            <a:r>
              <a:rPr lang="ru-RU" b="1" dirty="0" err="1" smtClean="0">
                <a:solidFill>
                  <a:srgbClr val="FF0000"/>
                </a:solidFill>
              </a:rPr>
              <a:t>прионы</a:t>
            </a:r>
            <a:r>
              <a:rPr lang="ru-RU" b="1" dirty="0" smtClean="0"/>
              <a:t>) не происходит передача генетической информации от белков к нуклеиновым кислотам.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9896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6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Лайнус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Полинг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53" y="1597696"/>
            <a:ext cx="2993781" cy="3888704"/>
          </a:xfrm>
        </p:spPr>
      </p:pic>
      <p:sp>
        <p:nvSpPr>
          <p:cNvPr id="5" name="TextBox 4"/>
          <p:cNvSpPr txBox="1"/>
          <p:nvPr/>
        </p:nvSpPr>
        <p:spPr>
          <a:xfrm>
            <a:off x="202223" y="5785338"/>
            <a:ext cx="11790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Удовлетворение собственного любопытства – одно из величайших источников счастья в жизни.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48531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5б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52772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01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Пример действия ферментов.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Расщепление полипептидных цепей протеазами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6" y="970156"/>
            <a:ext cx="10950497" cy="15277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6" y="2609385"/>
            <a:ext cx="11206975" cy="4036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376" y="2832410"/>
            <a:ext cx="496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Ферменты обладают высокой степенью специфичности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9610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3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Обмен этанола в организме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1" y="1074100"/>
            <a:ext cx="11050857" cy="2494291"/>
          </a:xfrm>
        </p:spPr>
      </p:pic>
      <p:sp>
        <p:nvSpPr>
          <p:cNvPr id="5" name="TextBox 4"/>
          <p:cNvSpPr txBox="1"/>
          <p:nvPr/>
        </p:nvSpPr>
        <p:spPr>
          <a:xfrm>
            <a:off x="211873" y="3969834"/>
            <a:ext cx="116864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Поступающий в организм этанол превращается в чрезвычайно токсичное соединение – уксусный альдегид.</a:t>
            </a:r>
          </a:p>
          <a:p>
            <a:r>
              <a:rPr lang="ru-RU" sz="2400" b="1" dirty="0" smtClean="0"/>
              <a:t> Эта реакция (1) катализируется ферментом – </a:t>
            </a:r>
            <a:r>
              <a:rPr lang="ru-RU" sz="2400" b="1" dirty="0" smtClean="0">
                <a:solidFill>
                  <a:srgbClr val="FF0000"/>
                </a:solidFill>
              </a:rPr>
              <a:t>алкоголь-</a:t>
            </a:r>
            <a:r>
              <a:rPr lang="ru-RU" sz="2400" b="1" dirty="0" err="1" smtClean="0">
                <a:solidFill>
                  <a:srgbClr val="FF0000"/>
                </a:solidFill>
              </a:rPr>
              <a:t>дегидрогеназой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400" b="1" dirty="0" smtClean="0"/>
              <a:t>     Далее уксусный альдегид превращается в уксусную кислоту. </a:t>
            </a:r>
          </a:p>
          <a:p>
            <a:r>
              <a:rPr lang="ru-RU" sz="2400" b="1" dirty="0" smtClean="0"/>
              <a:t>Эта реакция (2) катализируется ферментом – </a:t>
            </a:r>
            <a:r>
              <a:rPr lang="ru-RU" sz="2400" b="1" dirty="0" smtClean="0">
                <a:solidFill>
                  <a:srgbClr val="FF0000"/>
                </a:solidFill>
              </a:rPr>
              <a:t>альдегид-</a:t>
            </a:r>
            <a:r>
              <a:rPr lang="ru-RU" sz="2400" b="1" dirty="0" err="1" smtClean="0">
                <a:solidFill>
                  <a:srgbClr val="FF0000"/>
                </a:solidFill>
              </a:rPr>
              <a:t>дегирогеназой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7805" y="2865863"/>
            <a:ext cx="76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3689" y="2865864"/>
            <a:ext cx="88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0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7385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Ацетилхолинэстераза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. Структура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0" y="984739"/>
            <a:ext cx="7921870" cy="5196253"/>
          </a:xfrm>
        </p:spPr>
      </p:pic>
      <p:sp>
        <p:nvSpPr>
          <p:cNvPr id="5" name="TextBox 4"/>
          <p:cNvSpPr txBox="1"/>
          <p:nvPr/>
        </p:nvSpPr>
        <p:spPr>
          <a:xfrm>
            <a:off x="439615" y="5978769"/>
            <a:ext cx="1141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Ацетилхолинэстераза</a:t>
            </a:r>
            <a:r>
              <a:rPr lang="ru-RU" b="1" dirty="0" smtClean="0"/>
              <a:t> – мономер, состоящий из 537 аминокислотных остатков. Полипептидная цепь формирует 12 </a:t>
            </a:r>
            <a:r>
              <a:rPr lang="el-GR" b="1" dirty="0" smtClean="0"/>
              <a:t>β</a:t>
            </a:r>
            <a:r>
              <a:rPr lang="ru-RU" b="1" dirty="0" smtClean="0"/>
              <a:t>-слоев и 14 </a:t>
            </a:r>
            <a:r>
              <a:rPr lang="el-GR" b="1" dirty="0" smtClean="0"/>
              <a:t>α</a:t>
            </a:r>
            <a:r>
              <a:rPr lang="ru-RU" b="1" dirty="0" smtClean="0"/>
              <a:t>-спиралей.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884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89423" cy="6154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Ацетилхолинэстераза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и ее ингибирование фосфорорганическими ядами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9887"/>
            <a:ext cx="5511800" cy="2260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1662"/>
            <a:ext cx="5511800" cy="3499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484" y="2822331"/>
            <a:ext cx="489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Ацетилхолин → Холин + Ацетат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" y="967154"/>
            <a:ext cx="141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Ацетилхолин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2322927" y="671498"/>
            <a:ext cx="115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Холин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37892" y="82647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Ацетат</a:t>
            </a:r>
            <a:endParaRPr lang="ru-RU" b="1" dirty="0"/>
          </a:p>
        </p:txBody>
      </p:sp>
      <p:sp>
        <p:nvSpPr>
          <p:cNvPr id="14" name="Стрелка влево 13"/>
          <p:cNvSpPr/>
          <p:nvPr/>
        </p:nvSpPr>
        <p:spPr>
          <a:xfrm rot="1513391">
            <a:off x="1726803" y="2252851"/>
            <a:ext cx="620224" cy="3351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388874" y="2382715"/>
            <a:ext cx="123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ОН-</a:t>
            </a:r>
            <a:r>
              <a:rPr lang="ru-RU" sz="1600" b="1" dirty="0" err="1" smtClean="0"/>
              <a:t>серина</a:t>
            </a:r>
            <a:endParaRPr lang="ru-RU" sz="16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99" y="2461846"/>
            <a:ext cx="5911361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518746"/>
            <a:ext cx="6520959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2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74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Строение клетки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51" y="914399"/>
            <a:ext cx="5464098" cy="5140713"/>
          </a:xfrm>
        </p:spPr>
      </p:pic>
      <p:sp>
        <p:nvSpPr>
          <p:cNvPr id="5" name="TextBox 4"/>
          <p:cNvSpPr txBox="1"/>
          <p:nvPr/>
        </p:nvSpPr>
        <p:spPr>
          <a:xfrm>
            <a:off x="356839" y="6222380"/>
            <a:ext cx="1163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Все живые организмы (исключая вирусы) состоят из клеток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06937" y="1014761"/>
            <a:ext cx="376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ядре находятся хромосомы, содержащие ДНК</a:t>
            </a:r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24829" y="4047894"/>
            <a:ext cx="35906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5327" y="4532526"/>
            <a:ext cx="3635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Вне ядра в митохондриях находится </a:t>
            </a:r>
            <a:r>
              <a:rPr lang="ru-RU" b="1" dirty="0" err="1" smtClean="0"/>
              <a:t>митохондриальная</a:t>
            </a:r>
            <a:r>
              <a:rPr lang="ru-RU" b="1" dirty="0" smtClean="0"/>
              <a:t> ДНК (кольцевая форма).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20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8251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От хромосом к молекуле ДНК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914400"/>
            <a:ext cx="7237142" cy="5709424"/>
          </a:xfrm>
        </p:spPr>
      </p:pic>
      <p:sp>
        <p:nvSpPr>
          <p:cNvPr id="5" name="TextBox 4"/>
          <p:cNvSpPr txBox="1"/>
          <p:nvPr/>
        </p:nvSpPr>
        <p:spPr>
          <a:xfrm>
            <a:off x="7103327" y="914400"/>
            <a:ext cx="4921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К середине </a:t>
            </a:r>
            <a:r>
              <a:rPr lang="en-US" b="1" dirty="0" smtClean="0"/>
              <a:t>XX </a:t>
            </a:r>
            <a:r>
              <a:rPr lang="ru-RU" b="1" dirty="0" smtClean="0"/>
              <a:t>века было надежно установлено, что главным носителем наследственной информации служит именно ДНК. </a:t>
            </a:r>
          </a:p>
          <a:p>
            <a:r>
              <a:rPr lang="ru-RU" b="1" dirty="0" smtClean="0"/>
              <a:t>   Эта чрезвычайно длинная полимерная молекула находится в скрученной форме в хромосомах (клеточных структурах, расположенных в ядре клетки), а также вне ядра - в митохондриях.</a:t>
            </a:r>
          </a:p>
          <a:p>
            <a:r>
              <a:rPr lang="ru-RU" b="1" dirty="0" smtClean="0"/>
              <a:t>   В  ядре клетки человека (не половой) находится 23 пары хромосом. Каждая хромосома – одна молекула ДНК. </a:t>
            </a:r>
          </a:p>
          <a:p>
            <a:r>
              <a:rPr lang="ru-RU" b="1" dirty="0" smtClean="0"/>
              <a:t>   Суммарная длина всех 46 (23х2) молекул ДНК в одной клетке – около 2 метров. Они содержат 3,2 млрд пар нуклеотидов.</a:t>
            </a:r>
          </a:p>
          <a:p>
            <a:r>
              <a:rPr lang="ru-RU" b="1" dirty="0" smtClean="0"/>
              <a:t>   Общая длина всех молекул ДНК во всех клетках организма человека - 10¹¹ км, что в 1000 раз больше расстояния от Земли до Солнца.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7397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1805</Words>
  <Application>Microsoft Office PowerPoint</Application>
  <PresentationFormat>Широкоэкранный</PresentationFormat>
  <Paragraphs>156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Лекция 5б</vt:lpstr>
      <vt:lpstr>Белки как ферменты</vt:lpstr>
      <vt:lpstr>Энергия активации</vt:lpstr>
      <vt:lpstr>Пример действия ферментов.  Расщепление полипептидных цепей протеазами</vt:lpstr>
      <vt:lpstr>Обмен этанола в организме</vt:lpstr>
      <vt:lpstr>Ацетилхолинэстераза. Структура</vt:lpstr>
      <vt:lpstr>Ацетилхолинэстераза и ее ингибирование фосфорорганическими ядами</vt:lpstr>
      <vt:lpstr>Строение клетки</vt:lpstr>
      <vt:lpstr>От хромосом к молекуле ДНК</vt:lpstr>
      <vt:lpstr>Хромосомный набор человека - кариотип</vt:lpstr>
      <vt:lpstr>Половые клетки человека</vt:lpstr>
      <vt:lpstr>Что такое ген?</vt:lpstr>
      <vt:lpstr>Эгоистичный ген (selfish gene)</vt:lpstr>
      <vt:lpstr>Процесс передачи генетической информации:  первым догадался Фрэнсис Крик</vt:lpstr>
      <vt:lpstr>Информационная связь между нуклеиновыми кислотами (ДНК и РНК) и белками</vt:lpstr>
      <vt:lpstr>Репликация ДНК (общая схема)</vt:lpstr>
      <vt:lpstr>Механизм репликации ДНК</vt:lpstr>
      <vt:lpstr>Транскрипция ДНК – передача генетической информации от ДНК на РНК</vt:lpstr>
      <vt:lpstr>Обратная транскрипция – синтез двухцепочечной ДНК на матрице  одноцепочечной РНК</vt:lpstr>
      <vt:lpstr>Жизненный цикл вируса иммунодефицита человека (содержит одноцепочечную РНК)</vt:lpstr>
      <vt:lpstr>Трансляция </vt:lpstr>
      <vt:lpstr>Виды РНК, участвующие в трансляции: информационная, транспортная и рибосомная</vt:lpstr>
      <vt:lpstr>Схема трансляции</vt:lpstr>
      <vt:lpstr>Этапы трансляции</vt:lpstr>
      <vt:lpstr>Френсис Крик: Центральная «догма» молекулярной биологии. Перенос генетической информации осуществляется от нуклеиновых кислот к белкам, но не в обратном направлении</vt:lpstr>
      <vt:lpstr>Прионизация</vt:lpstr>
      <vt:lpstr>Генетический код</vt:lpstr>
      <vt:lpstr>Стандартная таблица генетического кода</vt:lpstr>
      <vt:lpstr>Главные свойства генетического кода</vt:lpstr>
      <vt:lpstr>Центральный принцип биологии:  репликация цифровых носителей информации</vt:lpstr>
      <vt:lpstr>Лайнус Полинг</vt:lpstr>
      <vt:lpstr>Лекция 5б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5б</dc:title>
  <dc:creator>tempuser</dc:creator>
  <cp:lastModifiedBy>Кирилл</cp:lastModifiedBy>
  <cp:revision>60</cp:revision>
  <dcterms:created xsi:type="dcterms:W3CDTF">2020-07-23T19:52:50Z</dcterms:created>
  <dcterms:modified xsi:type="dcterms:W3CDTF">2020-10-15T16:46:37Z</dcterms:modified>
</cp:coreProperties>
</file>