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58" r:id="rId4"/>
    <p:sldId id="260" r:id="rId5"/>
    <p:sldId id="261" r:id="rId6"/>
    <p:sldId id="262" r:id="rId7"/>
    <p:sldId id="263" r:id="rId8"/>
    <p:sldId id="264" r:id="rId9"/>
    <p:sldId id="265" r:id="rId10"/>
    <p:sldId id="276" r:id="rId11"/>
    <p:sldId id="275" r:id="rId12"/>
    <p:sldId id="274" r:id="rId13"/>
    <p:sldId id="268" r:id="rId14"/>
    <p:sldId id="269" r:id="rId15"/>
    <p:sldId id="267" r:id="rId16"/>
    <p:sldId id="270" r:id="rId17"/>
    <p:sldId id="271" r:id="rId18"/>
    <p:sldId id="272" r:id="rId19"/>
    <p:sldId id="273" r:id="rId20"/>
    <p:sldId id="278" r:id="rId21"/>
    <p:sldId id="279" r:id="rId22"/>
    <p:sldId id="280" r:id="rId23"/>
    <p:sldId id="281" r:id="rId24"/>
    <p:sldId id="257" r:id="rId25"/>
    <p:sldId id="282" r:id="rId26"/>
    <p:sldId id="283"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77DC8-9A3D-4BAF-8ABF-E837D6CEFA67}" type="datetimeFigureOut">
              <a:rPr lang="ru-RU" smtClean="0"/>
              <a:t>22.10.2020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AAE42-4FDB-4268-894D-CDB6D8B5B44F}" type="slidenum">
              <a:rPr lang="ru-RU" smtClean="0"/>
              <a:t>‹#›</a:t>
            </a:fld>
            <a:endParaRPr lang="ru-RU"/>
          </a:p>
        </p:txBody>
      </p:sp>
    </p:spTree>
    <p:extLst>
      <p:ext uri="{BB962C8B-B14F-4D97-AF65-F5344CB8AC3E}">
        <p14:creationId xmlns:p14="http://schemas.microsoft.com/office/powerpoint/2010/main" val="401108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85C50F-71D0-4A15-8976-D5DD311128BF}" type="slidenum">
              <a:rPr lang="ru-RU" smtClean="0"/>
              <a:t>15</a:t>
            </a:fld>
            <a:endParaRPr lang="ru-RU"/>
          </a:p>
        </p:txBody>
      </p:sp>
    </p:spTree>
    <p:extLst>
      <p:ext uri="{BB962C8B-B14F-4D97-AF65-F5344CB8AC3E}">
        <p14:creationId xmlns:p14="http://schemas.microsoft.com/office/powerpoint/2010/main" val="5276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A47880-172C-4191-8E68-C6B4273FEA5E}" type="datetimeFigureOut">
              <a:rPr lang="ru-RU" smtClean="0"/>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265519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A47880-172C-4191-8E68-C6B4273FEA5E}" type="datetimeFigureOut">
              <a:rPr lang="ru-RU" smtClean="0"/>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41992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A47880-172C-4191-8E68-C6B4273FEA5E}" type="datetimeFigureOut">
              <a:rPr lang="ru-RU" smtClean="0"/>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363161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A47880-172C-4191-8E68-C6B4273FEA5E}" type="datetimeFigureOut">
              <a:rPr lang="ru-RU" smtClean="0"/>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373900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A47880-172C-4191-8E68-C6B4273FEA5E}" type="datetimeFigureOut">
              <a:rPr lang="ru-RU" smtClean="0"/>
              <a:t>22.10.2020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251275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A47880-172C-4191-8E68-C6B4273FEA5E}" type="datetimeFigureOut">
              <a:rPr lang="ru-RU" smtClean="0"/>
              <a:t>22.10.2020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167741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A47880-172C-4191-8E68-C6B4273FEA5E}" type="datetimeFigureOut">
              <a:rPr lang="ru-RU" smtClean="0"/>
              <a:t>22.10.2020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233832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A47880-172C-4191-8E68-C6B4273FEA5E}" type="datetimeFigureOut">
              <a:rPr lang="ru-RU" smtClean="0"/>
              <a:t>22.10.2020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141370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A47880-172C-4191-8E68-C6B4273FEA5E}" type="datetimeFigureOut">
              <a:rPr lang="ru-RU" smtClean="0"/>
              <a:t>22.10.2020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81510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A47880-172C-4191-8E68-C6B4273FEA5E}" type="datetimeFigureOut">
              <a:rPr lang="ru-RU" smtClean="0"/>
              <a:t>22.10.2020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35620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A47880-172C-4191-8E68-C6B4273FEA5E}" type="datetimeFigureOut">
              <a:rPr lang="ru-RU" smtClean="0"/>
              <a:t>22.10.2020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17465-5261-4CB1-A9BA-D071C7CFC8BF}" type="slidenum">
              <a:rPr lang="ru-RU" smtClean="0"/>
              <a:t>‹#›</a:t>
            </a:fld>
            <a:endParaRPr lang="ru-RU"/>
          </a:p>
        </p:txBody>
      </p:sp>
    </p:spTree>
    <p:extLst>
      <p:ext uri="{BB962C8B-B14F-4D97-AF65-F5344CB8AC3E}">
        <p14:creationId xmlns:p14="http://schemas.microsoft.com/office/powerpoint/2010/main" val="245472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47880-172C-4191-8E68-C6B4273FEA5E}" type="datetimeFigureOut">
              <a:rPr lang="ru-RU" smtClean="0"/>
              <a:t>22.10.2020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17465-5261-4CB1-A9BA-D071C7CFC8BF}" type="slidenum">
              <a:rPr lang="ru-RU" smtClean="0"/>
              <a:t>‹#›</a:t>
            </a:fld>
            <a:endParaRPr lang="ru-RU"/>
          </a:p>
        </p:txBody>
      </p:sp>
    </p:spTree>
    <p:extLst>
      <p:ext uri="{BB962C8B-B14F-4D97-AF65-F5344CB8AC3E}">
        <p14:creationId xmlns:p14="http://schemas.microsoft.com/office/powerpoint/2010/main" val="606646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0"/>
            <a:ext cx="9144000" cy="606669"/>
          </a:xfrm>
        </p:spPr>
        <p:txBody>
          <a:bodyPr>
            <a:noAutofit/>
          </a:bodyPr>
          <a:lstStyle/>
          <a:p>
            <a:r>
              <a:rPr lang="ru-RU" sz="4000" b="1" dirty="0" smtClean="0">
                <a:solidFill>
                  <a:srgbClr val="FF0000"/>
                </a:solidFill>
                <a:latin typeface="+mn-lt"/>
              </a:rPr>
              <a:t>Лекция 7</a:t>
            </a:r>
            <a:endParaRPr lang="ru-RU" sz="4000" b="1" dirty="0">
              <a:solidFill>
                <a:srgbClr val="FF0000"/>
              </a:solidFill>
              <a:latin typeface="+mn-lt"/>
            </a:endParaRPr>
          </a:p>
        </p:txBody>
      </p:sp>
      <p:sp>
        <p:nvSpPr>
          <p:cNvPr id="3" name="Подзаголовок 2"/>
          <p:cNvSpPr>
            <a:spLocks noGrp="1"/>
          </p:cNvSpPr>
          <p:nvPr>
            <p:ph type="subTitle" idx="1"/>
          </p:nvPr>
        </p:nvSpPr>
        <p:spPr>
          <a:xfrm>
            <a:off x="1524000" y="1705707"/>
            <a:ext cx="9144000" cy="4774223"/>
          </a:xfrm>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026" y="606670"/>
            <a:ext cx="5719948" cy="6145822"/>
          </a:xfrm>
          <a:prstGeom prst="rect">
            <a:avLst/>
          </a:prstGeom>
        </p:spPr>
      </p:pic>
    </p:spTree>
    <p:extLst>
      <p:ext uri="{BB962C8B-B14F-4D97-AF65-F5344CB8AC3E}">
        <p14:creationId xmlns:p14="http://schemas.microsoft.com/office/powerpoint/2010/main" val="1352710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79230"/>
          </a:xfrm>
        </p:spPr>
        <p:txBody>
          <a:bodyPr>
            <a:normAutofit/>
          </a:bodyPr>
          <a:lstStyle/>
          <a:p>
            <a:pPr algn="ctr"/>
            <a:r>
              <a:rPr lang="ru-RU" sz="2800" b="1" dirty="0" smtClean="0">
                <a:solidFill>
                  <a:srgbClr val="FF0000"/>
                </a:solidFill>
                <a:latin typeface="+mn-lt"/>
              </a:rPr>
              <a:t>Хромосомный набор человека</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346" y="562708"/>
            <a:ext cx="10928839" cy="5442438"/>
          </a:xfrm>
        </p:spPr>
      </p:pic>
      <p:sp>
        <p:nvSpPr>
          <p:cNvPr id="5" name="TextBox 4"/>
          <p:cNvSpPr txBox="1"/>
          <p:nvPr/>
        </p:nvSpPr>
        <p:spPr>
          <a:xfrm>
            <a:off x="369277" y="6224954"/>
            <a:ext cx="11306908" cy="646331"/>
          </a:xfrm>
          <a:prstGeom prst="rect">
            <a:avLst/>
          </a:prstGeom>
          <a:noFill/>
        </p:spPr>
        <p:txBody>
          <a:bodyPr wrap="square" rtlCol="0">
            <a:spAutoFit/>
          </a:bodyPr>
          <a:lstStyle/>
          <a:p>
            <a:pPr algn="ctr"/>
            <a:r>
              <a:rPr lang="ru-RU" b="1" dirty="0" smtClean="0"/>
              <a:t>22 пары </a:t>
            </a:r>
            <a:r>
              <a:rPr lang="ru-RU" b="1" dirty="0" smtClean="0">
                <a:solidFill>
                  <a:srgbClr val="FF0000"/>
                </a:solidFill>
              </a:rPr>
              <a:t>неполовых</a:t>
            </a:r>
            <a:r>
              <a:rPr lang="ru-RU" b="1" dirty="0" smtClean="0"/>
              <a:t> (соматических) хромосом и  пара </a:t>
            </a:r>
            <a:r>
              <a:rPr lang="ru-RU" b="1" dirty="0" smtClean="0">
                <a:solidFill>
                  <a:srgbClr val="FF0000"/>
                </a:solidFill>
              </a:rPr>
              <a:t>половых</a:t>
            </a:r>
            <a:r>
              <a:rPr lang="ru-RU" b="1" dirty="0" smtClean="0"/>
              <a:t>:</a:t>
            </a:r>
            <a:r>
              <a:rPr lang="en-US" b="1" dirty="0" smtClean="0"/>
              <a:t> XY – </a:t>
            </a:r>
            <a:r>
              <a:rPr lang="ru-RU" b="1" dirty="0" smtClean="0"/>
              <a:t>мужской пол, </a:t>
            </a:r>
            <a:r>
              <a:rPr lang="en-US" b="1" dirty="0" smtClean="0"/>
              <a:t>XX –</a:t>
            </a:r>
            <a:r>
              <a:rPr lang="ru-RU" b="1" dirty="0" smtClean="0"/>
              <a:t>женский пол. </a:t>
            </a:r>
          </a:p>
          <a:p>
            <a:pPr algn="ctr"/>
            <a:r>
              <a:rPr lang="ru-RU" b="1" dirty="0" smtClean="0"/>
              <a:t>Всего 23 пары (46 хромосом). </a:t>
            </a:r>
            <a:endParaRPr lang="ru-RU" b="1" dirty="0"/>
          </a:p>
        </p:txBody>
      </p:sp>
      <p:sp>
        <p:nvSpPr>
          <p:cNvPr id="3" name="Стрелка вправо 2"/>
          <p:cNvSpPr/>
          <p:nvPr/>
        </p:nvSpPr>
        <p:spPr>
          <a:xfrm rot="18979114">
            <a:off x="325191" y="2547946"/>
            <a:ext cx="255609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10141" y="3807069"/>
            <a:ext cx="2388321" cy="646331"/>
          </a:xfrm>
          <a:prstGeom prst="rect">
            <a:avLst/>
          </a:prstGeom>
          <a:noFill/>
        </p:spPr>
        <p:txBody>
          <a:bodyPr wrap="square" rtlCol="0">
            <a:spAutoFit/>
          </a:bodyPr>
          <a:lstStyle/>
          <a:p>
            <a:pPr algn="ctr"/>
            <a:r>
              <a:rPr lang="ru-RU" b="1" dirty="0" smtClean="0"/>
              <a:t>Пары гомологичных хромосом</a:t>
            </a:r>
            <a:endParaRPr lang="ru-RU" b="1" dirty="0"/>
          </a:p>
        </p:txBody>
      </p:sp>
    </p:spTree>
    <p:extLst>
      <p:ext uri="{BB962C8B-B14F-4D97-AF65-F5344CB8AC3E}">
        <p14:creationId xmlns:p14="http://schemas.microsoft.com/office/powerpoint/2010/main" val="198294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143000"/>
          </a:xfrm>
        </p:spPr>
        <p:txBody>
          <a:bodyPr>
            <a:normAutofit/>
          </a:bodyPr>
          <a:lstStyle/>
          <a:p>
            <a:pPr algn="ctr"/>
            <a:r>
              <a:rPr lang="ru-RU" sz="3600" b="1" dirty="0" smtClean="0">
                <a:solidFill>
                  <a:srgbClr val="FF0000"/>
                </a:solidFill>
                <a:latin typeface="+mn-lt"/>
              </a:rPr>
              <a:t>Аллели генов</a:t>
            </a:r>
            <a:endParaRPr lang="ru-RU" sz="3600" b="1" dirty="0">
              <a:solidFill>
                <a:srgbClr val="FF0000"/>
              </a:solidFill>
              <a:latin typeface="+mn-lt"/>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638" y="893617"/>
            <a:ext cx="5329428" cy="5753367"/>
          </a:xfrm>
        </p:spPr>
      </p:pic>
      <p:sp>
        <p:nvSpPr>
          <p:cNvPr id="5" name="TextBox 4"/>
          <p:cNvSpPr txBox="1"/>
          <p:nvPr/>
        </p:nvSpPr>
        <p:spPr>
          <a:xfrm>
            <a:off x="5758962" y="993531"/>
            <a:ext cx="6248400" cy="5078313"/>
          </a:xfrm>
          <a:prstGeom prst="rect">
            <a:avLst/>
          </a:prstGeom>
          <a:noFill/>
        </p:spPr>
        <p:txBody>
          <a:bodyPr wrap="square" rtlCol="0">
            <a:spAutoFit/>
          </a:bodyPr>
          <a:lstStyle/>
          <a:p>
            <a:r>
              <a:rPr lang="ru-RU" b="1" dirty="0" smtClean="0"/>
              <a:t>     </a:t>
            </a:r>
            <a:r>
              <a:rPr lang="ru-RU" sz="2400" b="1" dirty="0" smtClean="0"/>
              <a:t>Аллели генов – различные формы одного и того же гена, расположенные в идентичных участках гомологичных хромосом.</a:t>
            </a:r>
          </a:p>
          <a:p>
            <a:r>
              <a:rPr lang="ru-RU" sz="2400" b="1" dirty="0" smtClean="0"/>
              <a:t>     1. Если в организме присутствуют два </a:t>
            </a:r>
            <a:r>
              <a:rPr lang="ru-RU" sz="2400" b="1" i="1" dirty="0" smtClean="0"/>
              <a:t>различных</a:t>
            </a:r>
            <a:r>
              <a:rPr lang="ru-RU" sz="2400" b="1" dirty="0" smtClean="0"/>
              <a:t> </a:t>
            </a:r>
            <a:r>
              <a:rPr lang="ru-RU" sz="2400" b="1" dirty="0" err="1" smtClean="0"/>
              <a:t>аллеля</a:t>
            </a:r>
            <a:r>
              <a:rPr lang="ru-RU" sz="2400" b="1" dirty="0" smtClean="0"/>
              <a:t> одного и того же гена ( А и а) , то такой организм называется </a:t>
            </a:r>
            <a:r>
              <a:rPr lang="ru-RU" sz="2400" b="1" dirty="0" smtClean="0">
                <a:solidFill>
                  <a:srgbClr val="FF0000"/>
                </a:solidFill>
              </a:rPr>
              <a:t>гетерозиготным</a:t>
            </a:r>
            <a:r>
              <a:rPr lang="ru-RU" sz="2400" b="1" dirty="0" smtClean="0"/>
              <a:t> по данному гену.</a:t>
            </a:r>
          </a:p>
          <a:p>
            <a:r>
              <a:rPr lang="ru-RU" sz="2400" b="1" dirty="0" smtClean="0"/>
              <a:t>     2. Если в организме присутствуют два </a:t>
            </a:r>
            <a:r>
              <a:rPr lang="ru-RU" sz="2400" b="1" i="1" dirty="0" smtClean="0"/>
              <a:t>одинаковых</a:t>
            </a:r>
            <a:r>
              <a:rPr lang="ru-RU" sz="2400" b="1" dirty="0" smtClean="0"/>
              <a:t> </a:t>
            </a:r>
            <a:r>
              <a:rPr lang="ru-RU" sz="2400" b="1" dirty="0" err="1" smtClean="0"/>
              <a:t>аллеля</a:t>
            </a:r>
            <a:r>
              <a:rPr lang="ru-RU" sz="2400" b="1" dirty="0" smtClean="0"/>
              <a:t> одного и того же гена (В и В), то такой организм называется </a:t>
            </a:r>
            <a:r>
              <a:rPr lang="ru-RU" sz="2400" b="1" dirty="0" smtClean="0">
                <a:solidFill>
                  <a:srgbClr val="FF0000"/>
                </a:solidFill>
              </a:rPr>
              <a:t>гомозиготным</a:t>
            </a:r>
            <a:r>
              <a:rPr lang="ru-RU" sz="2400" b="1" dirty="0" smtClean="0"/>
              <a:t> по данному гену.</a:t>
            </a:r>
          </a:p>
          <a:p>
            <a:endParaRPr lang="ru-RU" b="1" dirty="0" smtClean="0"/>
          </a:p>
          <a:p>
            <a:endParaRPr lang="ru-RU" b="1" dirty="0"/>
          </a:p>
        </p:txBody>
      </p:sp>
    </p:spTree>
    <p:extLst>
      <p:ext uri="{BB962C8B-B14F-4D97-AF65-F5344CB8AC3E}">
        <p14:creationId xmlns:p14="http://schemas.microsoft.com/office/powerpoint/2010/main" val="4235820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597876"/>
          </a:xfrm>
        </p:spPr>
        <p:txBody>
          <a:bodyPr>
            <a:normAutofit/>
          </a:bodyPr>
          <a:lstStyle/>
          <a:p>
            <a:pPr algn="ctr"/>
            <a:r>
              <a:rPr lang="ru-RU" sz="2800" b="1" dirty="0" smtClean="0">
                <a:solidFill>
                  <a:srgbClr val="FF0000"/>
                </a:solidFill>
                <a:latin typeface="+mn-lt"/>
              </a:rPr>
              <a:t> Гомологичные хромосомы</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804" y="780317"/>
            <a:ext cx="10248900" cy="5029200"/>
          </a:xfrm>
        </p:spPr>
      </p:pic>
      <p:sp>
        <p:nvSpPr>
          <p:cNvPr id="5" name="TextBox 4"/>
          <p:cNvSpPr txBox="1"/>
          <p:nvPr/>
        </p:nvSpPr>
        <p:spPr>
          <a:xfrm>
            <a:off x="61546" y="5809517"/>
            <a:ext cx="12130453" cy="923330"/>
          </a:xfrm>
          <a:prstGeom prst="rect">
            <a:avLst/>
          </a:prstGeom>
          <a:noFill/>
        </p:spPr>
        <p:txBody>
          <a:bodyPr wrap="square" rtlCol="0">
            <a:spAutoFit/>
          </a:bodyPr>
          <a:lstStyle/>
          <a:p>
            <a:r>
              <a:rPr lang="ru-RU" b="1" dirty="0" smtClean="0"/>
              <a:t>Гомологичные хромосомы – пара хромосом с одинаковым набором генов. Одна из них получена при оплодотворении   от отца, другая от </a:t>
            </a:r>
            <a:r>
              <a:rPr lang="ru-RU" b="1" dirty="0" smtClean="0"/>
              <a:t>матери. </a:t>
            </a:r>
            <a:r>
              <a:rPr lang="ru-RU" b="1" dirty="0" smtClean="0"/>
              <a:t>Гомологичные хромосомы не идентичны друг другу: гены в них могут иметь как </a:t>
            </a:r>
            <a:r>
              <a:rPr lang="ru-RU" b="1" dirty="0" smtClean="0"/>
              <a:t>одинаковые, </a:t>
            </a:r>
            <a:r>
              <a:rPr lang="ru-RU" b="1" dirty="0" smtClean="0"/>
              <a:t>так и различные формы – </a:t>
            </a:r>
            <a:r>
              <a:rPr lang="ru-RU" b="1" dirty="0" smtClean="0">
                <a:solidFill>
                  <a:srgbClr val="FF0000"/>
                </a:solidFill>
              </a:rPr>
              <a:t>аллели</a:t>
            </a:r>
            <a:r>
              <a:rPr lang="ru-RU" b="1" dirty="0" smtClean="0"/>
              <a:t>.</a:t>
            </a:r>
            <a:endParaRPr lang="ru-RU" b="1" dirty="0"/>
          </a:p>
        </p:txBody>
      </p:sp>
      <p:sp>
        <p:nvSpPr>
          <p:cNvPr id="6" name="TextBox 5"/>
          <p:cNvSpPr txBox="1"/>
          <p:nvPr/>
        </p:nvSpPr>
        <p:spPr>
          <a:xfrm>
            <a:off x="254977" y="1345223"/>
            <a:ext cx="2268415" cy="2585323"/>
          </a:xfrm>
          <a:prstGeom prst="rect">
            <a:avLst/>
          </a:prstGeom>
          <a:noFill/>
        </p:spPr>
        <p:txBody>
          <a:bodyPr wrap="square" rtlCol="0">
            <a:spAutoFit/>
          </a:bodyPr>
          <a:lstStyle/>
          <a:p>
            <a:r>
              <a:rPr lang="ru-RU" b="1" dirty="0" smtClean="0">
                <a:solidFill>
                  <a:schemeClr val="accent5"/>
                </a:solidFill>
              </a:rPr>
              <a:t>Половые клетки </a:t>
            </a:r>
            <a:r>
              <a:rPr lang="ru-RU" b="1" dirty="0" smtClean="0"/>
              <a:t>– содержат одинарный (гаплоидный) набор хромосом. Следовательно, они содержат лишь по одному </a:t>
            </a:r>
            <a:r>
              <a:rPr lang="ru-RU" b="1" dirty="0" smtClean="0">
                <a:solidFill>
                  <a:srgbClr val="FF0000"/>
                </a:solidFill>
              </a:rPr>
              <a:t>аллею</a:t>
            </a:r>
            <a:r>
              <a:rPr lang="ru-RU" b="1" dirty="0" smtClean="0"/>
              <a:t> каждого гена. </a:t>
            </a:r>
            <a:endParaRPr lang="ru-RU" b="1" dirty="0"/>
          </a:p>
        </p:txBody>
      </p:sp>
      <p:sp>
        <p:nvSpPr>
          <p:cNvPr id="7" name="TextBox 6"/>
          <p:cNvSpPr txBox="1"/>
          <p:nvPr/>
        </p:nvSpPr>
        <p:spPr>
          <a:xfrm>
            <a:off x="9566031" y="4079631"/>
            <a:ext cx="2625967" cy="1815882"/>
          </a:xfrm>
          <a:prstGeom prst="rect">
            <a:avLst/>
          </a:prstGeom>
          <a:noFill/>
        </p:spPr>
        <p:txBody>
          <a:bodyPr wrap="square" rtlCol="0">
            <a:spAutoFit/>
          </a:bodyPr>
          <a:lstStyle/>
          <a:p>
            <a:r>
              <a:rPr lang="ru-RU" sz="1600" b="1" dirty="0" smtClean="0">
                <a:solidFill>
                  <a:schemeClr val="accent5"/>
                </a:solidFill>
              </a:rPr>
              <a:t>Оплодотворенная клетка (зигота)</a:t>
            </a:r>
            <a:r>
              <a:rPr lang="ru-RU" sz="1600" b="1" dirty="0" smtClean="0"/>
              <a:t> содержит двойной набор хромосом. Следовательно, она содержит два </a:t>
            </a:r>
            <a:r>
              <a:rPr lang="ru-RU" sz="1600" b="1" dirty="0" err="1" smtClean="0"/>
              <a:t>аллеля</a:t>
            </a:r>
            <a:r>
              <a:rPr lang="ru-RU" sz="1600" b="1" dirty="0" smtClean="0"/>
              <a:t> одного и того же гена (по числу хромосом).</a:t>
            </a:r>
            <a:endParaRPr lang="ru-RU" sz="1600" b="1" dirty="0"/>
          </a:p>
        </p:txBody>
      </p:sp>
    </p:spTree>
    <p:extLst>
      <p:ext uri="{BB962C8B-B14F-4D97-AF65-F5344CB8AC3E}">
        <p14:creationId xmlns:p14="http://schemas.microsoft.com/office/powerpoint/2010/main" val="371495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
            <a:ext cx="10515600" cy="500184"/>
          </a:xfrm>
        </p:spPr>
        <p:txBody>
          <a:bodyPr>
            <a:normAutofit/>
          </a:bodyPr>
          <a:lstStyle/>
          <a:p>
            <a:pPr algn="ctr"/>
            <a:r>
              <a:rPr lang="ru-RU" sz="2800" b="1" dirty="0" smtClean="0">
                <a:solidFill>
                  <a:srgbClr val="FF0000"/>
                </a:solidFill>
                <a:latin typeface="+mn-lt"/>
              </a:rPr>
              <a:t>Судьба нейтральных мутаций</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398585"/>
            <a:ext cx="11285416" cy="3094892"/>
          </a:xfrm>
        </p:spPr>
      </p:pic>
      <p:sp>
        <p:nvSpPr>
          <p:cNvPr id="5" name="TextBox 4"/>
          <p:cNvSpPr txBox="1"/>
          <p:nvPr/>
        </p:nvSpPr>
        <p:spPr>
          <a:xfrm>
            <a:off x="117230" y="3493478"/>
            <a:ext cx="11809047" cy="3416320"/>
          </a:xfrm>
          <a:prstGeom prst="rect">
            <a:avLst/>
          </a:prstGeom>
          <a:noFill/>
        </p:spPr>
        <p:txBody>
          <a:bodyPr wrap="square" rtlCol="0">
            <a:spAutoFit/>
          </a:bodyPr>
          <a:lstStyle/>
          <a:p>
            <a:r>
              <a:rPr lang="ru-RU" b="1" dirty="0" smtClean="0"/>
              <a:t>     В популяции животных имеется  ген А в двух вариантах (аллелях):  А₁ и А₂. У половины животных  имеется аллель А₁ (частота этого </a:t>
            </a:r>
            <a:r>
              <a:rPr lang="ru-RU" b="1" dirty="0" err="1" smtClean="0"/>
              <a:t>аллеля</a:t>
            </a:r>
            <a:r>
              <a:rPr lang="ru-RU" b="1" dirty="0" smtClean="0"/>
              <a:t> </a:t>
            </a:r>
            <a:r>
              <a:rPr lang="en-US" b="1" dirty="0" smtClean="0"/>
              <a:t>q =</a:t>
            </a:r>
            <a:r>
              <a:rPr lang="ru-RU" b="1" dirty="0" smtClean="0"/>
              <a:t> 0,5), у второй половины  - аллель А₂ (его частота </a:t>
            </a:r>
            <a:r>
              <a:rPr lang="en-US" b="1" dirty="0" smtClean="0"/>
              <a:t>q </a:t>
            </a:r>
            <a:r>
              <a:rPr lang="ru-RU" b="1" dirty="0" smtClean="0"/>
              <a:t>также  </a:t>
            </a:r>
            <a:r>
              <a:rPr lang="en-US" b="1" dirty="0" smtClean="0"/>
              <a:t>= </a:t>
            </a:r>
            <a:r>
              <a:rPr lang="ru-RU" b="1" dirty="0" smtClean="0"/>
              <a:t>0,5). </a:t>
            </a:r>
          </a:p>
          <a:p>
            <a:r>
              <a:rPr lang="ru-RU" b="1" dirty="0" smtClean="0"/>
              <a:t>     Как будет меняться частота </a:t>
            </a:r>
            <a:r>
              <a:rPr lang="ru-RU" b="1" dirty="0" err="1" smtClean="0"/>
              <a:t>аллеля</a:t>
            </a:r>
            <a:r>
              <a:rPr lang="ru-RU" b="1" dirty="0" smtClean="0"/>
              <a:t> А₂, если мутация, которая привела к его возникновению, была нейтральной (не сказывается на плодовитости)? Эффективность размножения для носителей этих аллелей одинакова.</a:t>
            </a:r>
          </a:p>
          <a:p>
            <a:r>
              <a:rPr lang="ru-RU" b="1" dirty="0" smtClean="0"/>
              <a:t>     Ответ: частота останется прежней (0,5) – </a:t>
            </a:r>
            <a:r>
              <a:rPr lang="ru-RU" b="1" dirty="0" smtClean="0">
                <a:solidFill>
                  <a:srgbClr val="FF0000"/>
                </a:solidFill>
              </a:rPr>
              <a:t>ошибочен</a:t>
            </a:r>
            <a:r>
              <a:rPr lang="ru-RU" b="1" dirty="0" smtClean="0"/>
              <a:t>!</a:t>
            </a:r>
          </a:p>
          <a:p>
            <a:r>
              <a:rPr lang="ru-RU" b="1" dirty="0" smtClean="0"/>
              <a:t>     Видно, что частота </a:t>
            </a:r>
            <a:r>
              <a:rPr lang="ru-RU" b="1" dirty="0" err="1" smtClean="0"/>
              <a:t>аллеля</a:t>
            </a:r>
            <a:r>
              <a:rPr lang="ru-RU" b="1" dirty="0" smtClean="0"/>
              <a:t> А₂ от поколения к поколению хаотически колебалась («случайные блуждания»). Эти блуждания будут продолжаться до тех пор, пока частота либо не достигнет 1 (аллель </a:t>
            </a:r>
            <a:r>
              <a:rPr lang="ru-RU" b="1" dirty="0" smtClean="0">
                <a:solidFill>
                  <a:srgbClr val="FF0000"/>
                </a:solidFill>
              </a:rPr>
              <a:t>зафиксировался</a:t>
            </a:r>
            <a:r>
              <a:rPr lang="ru-RU" b="1" dirty="0" smtClean="0"/>
              <a:t> в геноме всех животных популяции (частота – 100%), либо упадет до 0 (аллель </a:t>
            </a:r>
            <a:r>
              <a:rPr lang="ru-RU" b="1" dirty="0" smtClean="0">
                <a:solidFill>
                  <a:srgbClr val="FF0000"/>
                </a:solidFill>
              </a:rPr>
              <a:t>элиминировался</a:t>
            </a:r>
            <a:r>
              <a:rPr lang="ru-RU" b="1" dirty="0" smtClean="0"/>
              <a:t> из генофонда популяции – его частота – 0%). Вероятность фиксации или элиминации: </a:t>
            </a:r>
            <a:r>
              <a:rPr lang="ru-RU" sz="2000" b="1" dirty="0" smtClean="0">
                <a:solidFill>
                  <a:srgbClr val="00B050"/>
                </a:solidFill>
              </a:rPr>
              <a:t>Р = </a:t>
            </a:r>
            <a:r>
              <a:rPr lang="en-US" sz="2000" b="1" dirty="0" smtClean="0">
                <a:solidFill>
                  <a:srgbClr val="00B050"/>
                </a:solidFill>
              </a:rPr>
              <a:t>q</a:t>
            </a:r>
            <a:r>
              <a:rPr lang="ru-RU" sz="2000" b="1" dirty="0" smtClean="0">
                <a:solidFill>
                  <a:srgbClr val="00B050"/>
                </a:solidFill>
              </a:rPr>
              <a:t>.</a:t>
            </a:r>
          </a:p>
          <a:p>
            <a:r>
              <a:rPr lang="en-US" b="1" dirty="0" smtClean="0"/>
              <a:t>   </a:t>
            </a:r>
            <a:r>
              <a:rPr lang="ru-RU" b="1" dirty="0" smtClean="0"/>
              <a:t>Так будет всегда: нейтральный аллель будет случайно блуждать между 0 и 1, пока с равной вероятностью не упрется либо в верхний, либо в нижний предел. Это и есть «</a:t>
            </a:r>
            <a:r>
              <a:rPr lang="ru-RU" b="1" dirty="0" smtClean="0">
                <a:solidFill>
                  <a:srgbClr val="FF0000"/>
                </a:solidFill>
              </a:rPr>
              <a:t>генетический дрейф</a:t>
            </a:r>
            <a:r>
              <a:rPr lang="ru-RU" b="1" dirty="0" smtClean="0"/>
              <a:t>» – случайные изменения частот аллелей, не зависящие от приспособленности.</a:t>
            </a:r>
            <a:endParaRPr lang="ru-RU" b="1" dirty="0"/>
          </a:p>
        </p:txBody>
      </p:sp>
    </p:spTree>
    <p:extLst>
      <p:ext uri="{BB962C8B-B14F-4D97-AF65-F5344CB8AC3E}">
        <p14:creationId xmlns:p14="http://schemas.microsoft.com/office/powerpoint/2010/main" val="190020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24467"/>
          </a:xfrm>
        </p:spPr>
        <p:txBody>
          <a:bodyPr>
            <a:normAutofit fontScale="90000"/>
          </a:bodyPr>
          <a:lstStyle/>
          <a:p>
            <a:pPr algn="ctr"/>
            <a:r>
              <a:rPr lang="ru-RU" sz="2800" b="1" dirty="0" smtClean="0">
                <a:solidFill>
                  <a:srgbClr val="FF0000"/>
                </a:solidFill>
                <a:latin typeface="+mn-lt"/>
              </a:rPr>
              <a:t>Генетический дрейф – случайное изменение частот аллелей.</a:t>
            </a:r>
            <a:br>
              <a:rPr lang="ru-RU" sz="2800" b="1" dirty="0" smtClean="0">
                <a:solidFill>
                  <a:srgbClr val="FF0000"/>
                </a:solidFill>
                <a:latin typeface="+mn-lt"/>
              </a:rPr>
            </a:br>
            <a:r>
              <a:rPr lang="ru-RU" sz="2200" b="1" dirty="0" smtClean="0">
                <a:solidFill>
                  <a:srgbClr val="FF0000"/>
                </a:solidFill>
                <a:latin typeface="+mn-lt"/>
              </a:rPr>
              <a:t>Наиболее выражен для малых популяций.</a:t>
            </a:r>
            <a:endParaRPr lang="ru-RU" sz="2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26273"/>
            <a:ext cx="10515600" cy="3411190"/>
          </a:xfrm>
        </p:spPr>
      </p:pic>
      <p:sp>
        <p:nvSpPr>
          <p:cNvPr id="5" name="TextBox 4"/>
          <p:cNvSpPr txBox="1"/>
          <p:nvPr/>
        </p:nvSpPr>
        <p:spPr>
          <a:xfrm>
            <a:off x="289932" y="4650059"/>
            <a:ext cx="5787483" cy="1323439"/>
          </a:xfrm>
          <a:prstGeom prst="rect">
            <a:avLst/>
          </a:prstGeom>
          <a:noFill/>
        </p:spPr>
        <p:txBody>
          <a:bodyPr wrap="square" rtlCol="0">
            <a:spAutoFit/>
          </a:bodyPr>
          <a:lstStyle/>
          <a:p>
            <a:r>
              <a:rPr lang="ru-RU" sz="2000" b="1" dirty="0" smtClean="0"/>
              <a:t>«</a:t>
            </a:r>
            <a:r>
              <a:rPr lang="ru-RU" sz="2000" b="1" dirty="0" smtClean="0">
                <a:solidFill>
                  <a:srgbClr val="FF0000"/>
                </a:solidFill>
              </a:rPr>
              <a:t>Эффект бутылочного горлышка</a:t>
            </a:r>
            <a:r>
              <a:rPr lang="ru-RU" sz="2000" b="1" dirty="0" smtClean="0"/>
              <a:t>» – популяция проходит через период очень малой численности. В результате частота аллелей может очень сильно измениться.</a:t>
            </a:r>
            <a:endParaRPr lang="ru-RU" sz="2000" b="1" dirty="0"/>
          </a:p>
        </p:txBody>
      </p:sp>
      <p:sp>
        <p:nvSpPr>
          <p:cNvPr id="6" name="TextBox 5"/>
          <p:cNvSpPr txBox="1"/>
          <p:nvPr/>
        </p:nvSpPr>
        <p:spPr>
          <a:xfrm>
            <a:off x="6322741" y="4650059"/>
            <a:ext cx="5531005" cy="2246769"/>
          </a:xfrm>
          <a:prstGeom prst="rect">
            <a:avLst/>
          </a:prstGeom>
          <a:noFill/>
        </p:spPr>
        <p:txBody>
          <a:bodyPr wrap="square" rtlCol="0">
            <a:spAutoFit/>
          </a:bodyPr>
          <a:lstStyle/>
          <a:p>
            <a:r>
              <a:rPr lang="ru-RU" sz="2000" b="1" dirty="0" smtClean="0"/>
              <a:t>«</a:t>
            </a:r>
            <a:r>
              <a:rPr lang="ru-RU" sz="2000" b="1" dirty="0" smtClean="0">
                <a:solidFill>
                  <a:srgbClr val="FF0000"/>
                </a:solidFill>
              </a:rPr>
              <a:t>Эффект основателя</a:t>
            </a:r>
            <a:r>
              <a:rPr lang="ru-RU" sz="2000" b="1" dirty="0" smtClean="0"/>
              <a:t>» – заселение новой географической территории малой группой представителей данного вида, у которых частоты аллелей случайно отклоняются от характерных для вида в целом. </a:t>
            </a:r>
          </a:p>
          <a:p>
            <a:r>
              <a:rPr lang="ru-RU" sz="2000" b="1" dirty="0" smtClean="0"/>
              <a:t>Пример: секта меннонитов в США (8 000 человек).</a:t>
            </a:r>
            <a:endParaRPr lang="ru-RU" sz="2000" b="1" dirty="0"/>
          </a:p>
        </p:txBody>
      </p:sp>
    </p:spTree>
    <p:extLst>
      <p:ext uri="{BB962C8B-B14F-4D97-AF65-F5344CB8AC3E}">
        <p14:creationId xmlns:p14="http://schemas.microsoft.com/office/powerpoint/2010/main" val="1685357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26830"/>
          </a:xfrm>
        </p:spPr>
        <p:txBody>
          <a:bodyPr>
            <a:normAutofit fontScale="90000"/>
          </a:bodyPr>
          <a:lstStyle/>
          <a:p>
            <a:pPr algn="ctr"/>
            <a:r>
              <a:rPr lang="ru-RU" sz="2800" b="1" dirty="0" smtClean="0">
                <a:solidFill>
                  <a:srgbClr val="FF0000"/>
                </a:solidFill>
                <a:latin typeface="+mn-lt"/>
              </a:rPr>
              <a:t>Две главные движущие силы эволюции, естественный отбор и дрейф, –    кто и когда сильнее?</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222" y="629383"/>
            <a:ext cx="4751754" cy="6228617"/>
          </a:xfrm>
        </p:spPr>
      </p:pic>
      <p:sp>
        <p:nvSpPr>
          <p:cNvPr id="6" name="TextBox 5"/>
          <p:cNvSpPr txBox="1"/>
          <p:nvPr/>
        </p:nvSpPr>
        <p:spPr>
          <a:xfrm>
            <a:off x="5165968" y="867508"/>
            <a:ext cx="6971323" cy="6740307"/>
          </a:xfrm>
          <a:prstGeom prst="rect">
            <a:avLst/>
          </a:prstGeom>
          <a:noFill/>
        </p:spPr>
        <p:txBody>
          <a:bodyPr wrap="square" rtlCol="0">
            <a:spAutoFit/>
          </a:bodyPr>
          <a:lstStyle/>
          <a:p>
            <a:r>
              <a:rPr lang="ru-RU" b="1" dirty="0" smtClean="0"/>
              <a:t>     В маленьких популяциях отбор и дрейф начинают конкурировать за </a:t>
            </a:r>
            <a:r>
              <a:rPr lang="ru-RU" b="1" dirty="0" err="1" smtClean="0"/>
              <a:t>слабовредными</a:t>
            </a:r>
            <a:r>
              <a:rPr lang="ru-RU" b="1" dirty="0" smtClean="0"/>
              <a:t> и </a:t>
            </a:r>
            <a:r>
              <a:rPr lang="ru-RU" b="1" dirty="0" err="1" smtClean="0"/>
              <a:t>слабополезными</a:t>
            </a:r>
            <a:r>
              <a:rPr lang="ru-RU" b="1" dirty="0" smtClean="0"/>
              <a:t> мутациями.</a:t>
            </a:r>
          </a:p>
          <a:p>
            <a:r>
              <a:rPr lang="ru-RU" b="1" dirty="0" smtClean="0"/>
              <a:t>     Пусть мутация А₂ стала не нейтральной, а повысила плодовитость животных-носителей А₂ на 5%. Начальные частоты аллелей А₁ и А₂  равны = 0,5. Тогда:</a:t>
            </a:r>
          </a:p>
          <a:p>
            <a:r>
              <a:rPr lang="ru-RU" b="1" dirty="0" smtClean="0"/>
              <a:t>      1. В большой популяции (</a:t>
            </a:r>
            <a:r>
              <a:rPr lang="en-US" b="1" dirty="0" smtClean="0"/>
              <a:t>N = 5000 </a:t>
            </a:r>
            <a:r>
              <a:rPr lang="ru-RU" b="1" dirty="0" smtClean="0"/>
              <a:t>животных) частота А₂ неуклонно растет, приближаясь к 1. Естественный отбор приводит к фиксации даже  </a:t>
            </a:r>
            <a:r>
              <a:rPr lang="ru-RU" b="1" dirty="0" err="1" smtClean="0"/>
              <a:t>слабополезной</a:t>
            </a:r>
            <a:r>
              <a:rPr lang="ru-RU" b="1" dirty="0" smtClean="0"/>
              <a:t> мутации. Влияние дрейфа – ничтожно. При </a:t>
            </a:r>
            <a:r>
              <a:rPr lang="en-US" b="1" dirty="0" smtClean="0"/>
              <a:t>N = 1 </a:t>
            </a:r>
            <a:r>
              <a:rPr lang="ru-RU" b="1" dirty="0" smtClean="0"/>
              <a:t>млн для фиксации требуется 560 поколений, если плодовитость повысилась только на 1%, то требуется уже 2800 поколений. </a:t>
            </a:r>
          </a:p>
          <a:p>
            <a:r>
              <a:rPr lang="ru-RU" b="1" dirty="0" smtClean="0"/>
              <a:t>     2. При </a:t>
            </a:r>
            <a:r>
              <a:rPr lang="en-US" b="1" dirty="0" smtClean="0"/>
              <a:t>N = 200 </a:t>
            </a:r>
            <a:r>
              <a:rPr lang="ru-RU" b="1" dirty="0" smtClean="0"/>
              <a:t> </a:t>
            </a:r>
            <a:r>
              <a:rPr lang="ru-RU" b="1" dirty="0" err="1" smtClean="0"/>
              <a:t>слабополезный</a:t>
            </a:r>
            <a:r>
              <a:rPr lang="ru-RU" b="1" dirty="0" smtClean="0"/>
              <a:t>  </a:t>
            </a:r>
            <a:r>
              <a:rPr lang="ru-RU" b="1" dirty="0" err="1" smtClean="0"/>
              <a:t>аллелль</a:t>
            </a:r>
            <a:r>
              <a:rPr lang="ru-RU" b="1" dirty="0" smtClean="0"/>
              <a:t> также в итоге зафиксировался, но путь был труден и извилист, могло и не повезти.</a:t>
            </a:r>
          </a:p>
          <a:p>
            <a:r>
              <a:rPr lang="ru-RU" b="1" dirty="0"/>
              <a:t> </a:t>
            </a:r>
            <a:r>
              <a:rPr lang="ru-RU" b="1" dirty="0" smtClean="0"/>
              <a:t>    3. При </a:t>
            </a:r>
            <a:r>
              <a:rPr lang="en-US" b="1" dirty="0" smtClean="0"/>
              <a:t>N = 30 (</a:t>
            </a:r>
            <a:r>
              <a:rPr lang="ru-RU" b="1" dirty="0" smtClean="0"/>
              <a:t>крошечная популяция) власть отбора слабее, дрейф становится могущественным. В таких популяциях </a:t>
            </a:r>
            <a:r>
              <a:rPr lang="ru-RU" b="1" dirty="0" err="1" smtClean="0"/>
              <a:t>слабополезные</a:t>
            </a:r>
            <a:r>
              <a:rPr lang="ru-RU" b="1" dirty="0" smtClean="0"/>
              <a:t> и </a:t>
            </a:r>
            <a:r>
              <a:rPr lang="ru-RU" b="1" dirty="0" err="1" smtClean="0"/>
              <a:t>слабовредные</a:t>
            </a:r>
            <a:r>
              <a:rPr lang="ru-RU" b="1" dirty="0" smtClean="0"/>
              <a:t> мутации </a:t>
            </a:r>
            <a:r>
              <a:rPr lang="ru-RU" b="1" dirty="0" smtClean="0"/>
              <a:t>начинают </a:t>
            </a:r>
            <a:r>
              <a:rPr lang="ru-RU" b="1" dirty="0" smtClean="0"/>
              <a:t>вести себя как нейтральные. Их частоты «случайно блуждают», пока не наткнутся на верхний или нижний порог. Они становятся «невидимыми» для отбора. Поэтому </a:t>
            </a:r>
            <a:r>
              <a:rPr lang="ru-RU" b="1" dirty="0" err="1" smtClean="0"/>
              <a:t>слабовредная</a:t>
            </a:r>
            <a:r>
              <a:rPr lang="ru-RU" b="1" dirty="0" smtClean="0"/>
              <a:t> мутация может зафиксироваться, а </a:t>
            </a:r>
            <a:r>
              <a:rPr lang="ru-RU" b="1" dirty="0" err="1" smtClean="0"/>
              <a:t>слабополезная</a:t>
            </a:r>
            <a:r>
              <a:rPr lang="ru-RU" b="1" dirty="0" smtClean="0"/>
              <a:t> – элиминироваться.</a:t>
            </a:r>
          </a:p>
          <a:p>
            <a:r>
              <a:rPr lang="ru-RU" b="1" dirty="0"/>
              <a:t> </a:t>
            </a:r>
            <a:r>
              <a:rPr lang="ru-RU" b="1" dirty="0" smtClean="0"/>
              <a:t>    </a:t>
            </a:r>
          </a:p>
          <a:p>
            <a:endParaRPr lang="ru-RU" b="1" dirty="0" smtClean="0"/>
          </a:p>
          <a:p>
            <a:endParaRPr lang="ru-RU" b="1" dirty="0"/>
          </a:p>
        </p:txBody>
      </p:sp>
      <p:sp>
        <p:nvSpPr>
          <p:cNvPr id="7" name="TextBox 6"/>
          <p:cNvSpPr txBox="1"/>
          <p:nvPr/>
        </p:nvSpPr>
        <p:spPr>
          <a:xfrm>
            <a:off x="93785" y="547320"/>
            <a:ext cx="320430" cy="369332"/>
          </a:xfrm>
          <a:prstGeom prst="rect">
            <a:avLst/>
          </a:prstGeom>
          <a:noFill/>
        </p:spPr>
        <p:txBody>
          <a:bodyPr wrap="square" rtlCol="0">
            <a:spAutoFit/>
          </a:bodyPr>
          <a:lstStyle/>
          <a:p>
            <a:r>
              <a:rPr lang="ru-RU" b="1" dirty="0" smtClean="0"/>
              <a:t>1</a:t>
            </a:r>
            <a:endParaRPr lang="ru-RU" b="1" dirty="0"/>
          </a:p>
        </p:txBody>
      </p:sp>
      <p:sp>
        <p:nvSpPr>
          <p:cNvPr id="8" name="TextBox 7"/>
          <p:cNvSpPr txBox="1"/>
          <p:nvPr/>
        </p:nvSpPr>
        <p:spPr>
          <a:xfrm>
            <a:off x="93785" y="2414954"/>
            <a:ext cx="500184" cy="369332"/>
          </a:xfrm>
          <a:prstGeom prst="rect">
            <a:avLst/>
          </a:prstGeom>
          <a:noFill/>
        </p:spPr>
        <p:txBody>
          <a:bodyPr wrap="square" rtlCol="0">
            <a:spAutoFit/>
          </a:bodyPr>
          <a:lstStyle/>
          <a:p>
            <a:r>
              <a:rPr lang="ru-RU" b="1" dirty="0" smtClean="0"/>
              <a:t>2</a:t>
            </a:r>
            <a:endParaRPr lang="ru-RU" b="1" dirty="0"/>
          </a:p>
        </p:txBody>
      </p:sp>
      <p:sp>
        <p:nvSpPr>
          <p:cNvPr id="9" name="TextBox 8"/>
          <p:cNvSpPr txBox="1"/>
          <p:nvPr/>
        </p:nvSpPr>
        <p:spPr>
          <a:xfrm>
            <a:off x="93785" y="4611077"/>
            <a:ext cx="320430" cy="369332"/>
          </a:xfrm>
          <a:prstGeom prst="rect">
            <a:avLst/>
          </a:prstGeom>
          <a:noFill/>
        </p:spPr>
        <p:txBody>
          <a:bodyPr wrap="square" rtlCol="0">
            <a:spAutoFit/>
          </a:bodyPr>
          <a:lstStyle/>
          <a:p>
            <a:r>
              <a:rPr lang="ru-RU" b="1" dirty="0" smtClean="0"/>
              <a:t>3</a:t>
            </a:r>
            <a:endParaRPr lang="ru-RU" b="1" dirty="0"/>
          </a:p>
        </p:txBody>
      </p:sp>
    </p:spTree>
    <p:extLst>
      <p:ext uri="{BB962C8B-B14F-4D97-AF65-F5344CB8AC3E}">
        <p14:creationId xmlns:p14="http://schemas.microsoft.com/office/powerpoint/2010/main" val="393427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103970"/>
          </a:xfrm>
        </p:spPr>
        <p:txBody>
          <a:bodyPr>
            <a:normAutofit/>
          </a:bodyPr>
          <a:lstStyle/>
          <a:p>
            <a:pPr algn="ctr"/>
            <a:r>
              <a:rPr lang="ru-RU" sz="2800" b="1" dirty="0" smtClean="0">
                <a:solidFill>
                  <a:srgbClr val="FF0000"/>
                </a:solidFill>
                <a:latin typeface="+mn-lt"/>
              </a:rPr>
              <a:t>Дополнительная сила эволюции: дупликация генов  </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 y="1258157"/>
            <a:ext cx="45719" cy="540055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8" y="961172"/>
            <a:ext cx="45719" cy="3939074"/>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7" y="961172"/>
            <a:ext cx="10658710" cy="3755794"/>
          </a:xfrm>
          <a:prstGeom prst="rect">
            <a:avLst/>
          </a:prstGeom>
        </p:spPr>
      </p:pic>
      <p:sp>
        <p:nvSpPr>
          <p:cNvPr id="7" name="TextBox 6"/>
          <p:cNvSpPr txBox="1"/>
          <p:nvPr/>
        </p:nvSpPr>
        <p:spPr>
          <a:xfrm>
            <a:off x="0" y="5006898"/>
            <a:ext cx="12191998" cy="1754326"/>
          </a:xfrm>
          <a:prstGeom prst="rect">
            <a:avLst/>
          </a:prstGeom>
          <a:noFill/>
        </p:spPr>
        <p:txBody>
          <a:bodyPr wrap="square" rtlCol="0">
            <a:spAutoFit/>
          </a:bodyPr>
          <a:lstStyle/>
          <a:p>
            <a:r>
              <a:rPr lang="ru-RU" b="1" dirty="0" smtClean="0"/>
              <a:t>     Дупликация – процесс удвоения гена в результате мутации. Возникшие в результате дупликации исходного гена А две его копии – А1 и А2 будут далее мутировать независимо друг от друга.  Первая копия, А1, сохранит свою функцию, так как все вредные для ней мутации будут отсеиваться естественным отбором. Вторая копия, А2, может свободно накапливать мутации. В результате (чаще всего) она полностью потеряет исходную функцию и превратиться в неработающий ген (</a:t>
            </a:r>
            <a:r>
              <a:rPr lang="ru-RU" b="1" dirty="0" err="1" smtClean="0"/>
              <a:t>псевдоген</a:t>
            </a:r>
            <a:r>
              <a:rPr lang="ru-RU" b="1" dirty="0" smtClean="0"/>
              <a:t>). Но в редких случаях она может приобрести новую функцию.</a:t>
            </a:r>
          </a:p>
          <a:p>
            <a:r>
              <a:rPr lang="ru-RU" b="1" dirty="0" smtClean="0"/>
              <a:t>     Дупликация служит важнейшим источником эволюционных новшеств.</a:t>
            </a:r>
            <a:endParaRPr lang="ru-RU" b="1" dirty="0"/>
          </a:p>
        </p:txBody>
      </p:sp>
    </p:spTree>
    <p:extLst>
      <p:ext uri="{BB962C8B-B14F-4D97-AF65-F5344CB8AC3E}">
        <p14:creationId xmlns:p14="http://schemas.microsoft.com/office/powerpoint/2010/main" val="365895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444" y="1"/>
            <a:ext cx="11485756" cy="858643"/>
          </a:xfrm>
        </p:spPr>
        <p:txBody>
          <a:bodyPr>
            <a:normAutofit/>
          </a:bodyPr>
          <a:lstStyle/>
          <a:p>
            <a:pPr algn="ctr"/>
            <a:r>
              <a:rPr lang="ru-RU" sz="3200" b="1" dirty="0" smtClean="0">
                <a:solidFill>
                  <a:srgbClr val="FF0000"/>
                </a:solidFill>
                <a:latin typeface="+mn-lt"/>
              </a:rPr>
              <a:t>Пример дупликации генов – «</a:t>
            </a:r>
            <a:r>
              <a:rPr lang="ru-RU" sz="3200" b="1" dirty="0" err="1" smtClean="0">
                <a:solidFill>
                  <a:srgbClr val="FF0000"/>
                </a:solidFill>
                <a:latin typeface="+mn-lt"/>
              </a:rPr>
              <a:t>незамерзайка</a:t>
            </a:r>
            <a:r>
              <a:rPr lang="ru-RU" sz="3200" b="1" dirty="0" smtClean="0">
                <a:solidFill>
                  <a:srgbClr val="FF0000"/>
                </a:solidFill>
                <a:latin typeface="+mn-lt"/>
              </a:rPr>
              <a:t>» арктических рыб</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150" y="695287"/>
            <a:ext cx="10462050" cy="3114675"/>
          </a:xfrm>
        </p:spPr>
      </p:pic>
      <p:sp>
        <p:nvSpPr>
          <p:cNvPr id="5" name="TextBox 4"/>
          <p:cNvSpPr txBox="1"/>
          <p:nvPr/>
        </p:nvSpPr>
        <p:spPr>
          <a:xfrm>
            <a:off x="1" y="858644"/>
            <a:ext cx="1672682" cy="646331"/>
          </a:xfrm>
          <a:prstGeom prst="rect">
            <a:avLst/>
          </a:prstGeom>
          <a:noFill/>
        </p:spPr>
        <p:txBody>
          <a:bodyPr wrap="square" rtlCol="0">
            <a:spAutoFit/>
          </a:bodyPr>
          <a:lstStyle/>
          <a:p>
            <a:r>
              <a:rPr lang="ru-RU" b="1" dirty="0" smtClean="0"/>
              <a:t>Ген трипсиногена</a:t>
            </a:r>
            <a:endParaRPr lang="ru-RU" b="1" dirty="0"/>
          </a:p>
        </p:txBody>
      </p:sp>
      <p:sp>
        <p:nvSpPr>
          <p:cNvPr id="6" name="TextBox 5"/>
          <p:cNvSpPr txBox="1"/>
          <p:nvPr/>
        </p:nvSpPr>
        <p:spPr>
          <a:xfrm>
            <a:off x="0" y="2843562"/>
            <a:ext cx="1672683" cy="1200329"/>
          </a:xfrm>
          <a:prstGeom prst="rect">
            <a:avLst/>
          </a:prstGeom>
          <a:noFill/>
        </p:spPr>
        <p:txBody>
          <a:bodyPr wrap="square" rtlCol="0">
            <a:spAutoFit/>
          </a:bodyPr>
          <a:lstStyle/>
          <a:p>
            <a:r>
              <a:rPr lang="ru-RU" b="1" dirty="0" smtClean="0"/>
              <a:t>Ген </a:t>
            </a:r>
            <a:r>
              <a:rPr lang="ru-RU" b="1" dirty="0" err="1" smtClean="0"/>
              <a:t>антифризного</a:t>
            </a:r>
            <a:r>
              <a:rPr lang="ru-RU" b="1" dirty="0" smtClean="0"/>
              <a:t> белка нототении</a:t>
            </a:r>
            <a:endParaRPr lang="ru-RU" b="1" dirty="0"/>
          </a:p>
        </p:txBody>
      </p:sp>
      <p:sp>
        <p:nvSpPr>
          <p:cNvPr id="7" name="TextBox 6"/>
          <p:cNvSpPr txBox="1"/>
          <p:nvPr/>
        </p:nvSpPr>
        <p:spPr>
          <a:xfrm>
            <a:off x="200722" y="4248615"/>
            <a:ext cx="11853746" cy="2585323"/>
          </a:xfrm>
          <a:prstGeom prst="rect">
            <a:avLst/>
          </a:prstGeom>
          <a:noFill/>
        </p:spPr>
        <p:txBody>
          <a:bodyPr wrap="square" rtlCol="0">
            <a:spAutoFit/>
          </a:bodyPr>
          <a:lstStyle/>
          <a:p>
            <a:r>
              <a:rPr lang="ru-RU" b="1" dirty="0" smtClean="0"/>
              <a:t>     В крови арктических рыб (например, нототении) имеются т.наз. «</a:t>
            </a:r>
            <a:r>
              <a:rPr lang="ru-RU" b="1" dirty="0" err="1" smtClean="0"/>
              <a:t>антифризные</a:t>
            </a:r>
            <a:r>
              <a:rPr lang="en-US" b="1" dirty="0" smtClean="0"/>
              <a:t> </a:t>
            </a:r>
            <a:r>
              <a:rPr lang="ru-RU" b="1" dirty="0" smtClean="0"/>
              <a:t>белки». Они связываются с кристалликами льда, тормозя их дальнейший рост и снижая точку замерзания крови от -0,4 град до -2 град.</a:t>
            </a:r>
          </a:p>
          <a:p>
            <a:r>
              <a:rPr lang="ru-RU" b="1" dirty="0" smtClean="0"/>
              <a:t>Гены этих белков возникли из гена трипсиногена (предшественник фермента трипсина, расщепляющего многие белки). </a:t>
            </a:r>
          </a:p>
          <a:p>
            <a:r>
              <a:rPr lang="ru-RU" b="1" dirty="0" smtClean="0"/>
              <a:t>     Начало и конец генов антифризов такие же, как у гена трипсиногена, а в середине – многократно повторяющийся фрагмент из средней части гена трипсиногена. Этот фрагмент кодирует сегмент из 3-х остатков: (</a:t>
            </a:r>
            <a:r>
              <a:rPr lang="ru-RU" b="1" dirty="0" err="1" smtClean="0"/>
              <a:t>аланин-аланин-треонин</a:t>
            </a:r>
            <a:r>
              <a:rPr lang="ru-RU" b="1" dirty="0" smtClean="0"/>
              <a:t>).  Сегмент повторяется от 4 до 50 раз.</a:t>
            </a:r>
          </a:p>
          <a:p>
            <a:r>
              <a:rPr lang="ru-RU" b="1" dirty="0" smtClean="0"/>
              <a:t>     Дупликация гена трипсиногена – 5-14 млн. лет тому назад, что близко ко времени начала замерзания вод в Арктике.</a:t>
            </a:r>
            <a:endParaRPr lang="ru-RU" b="1" dirty="0"/>
          </a:p>
        </p:txBody>
      </p:sp>
    </p:spTree>
    <p:extLst>
      <p:ext uri="{BB962C8B-B14F-4D97-AF65-F5344CB8AC3E}">
        <p14:creationId xmlns:p14="http://schemas.microsoft.com/office/powerpoint/2010/main" val="240013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09296"/>
          </a:xfrm>
        </p:spPr>
        <p:txBody>
          <a:bodyPr>
            <a:normAutofit/>
          </a:bodyPr>
          <a:lstStyle/>
          <a:p>
            <a:pPr algn="ctr"/>
            <a:r>
              <a:rPr lang="ru-RU" sz="3200" b="1" dirty="0" smtClean="0">
                <a:solidFill>
                  <a:srgbClr val="FF0000"/>
                </a:solidFill>
                <a:latin typeface="+mn-lt"/>
              </a:rPr>
              <a:t>Вертикальный перенос генов</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51642"/>
            <a:ext cx="4519448" cy="468761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382" y="536028"/>
            <a:ext cx="6172200" cy="4419600"/>
          </a:xfrm>
          <a:prstGeom prst="rect">
            <a:avLst/>
          </a:prstGeom>
        </p:spPr>
      </p:pic>
      <p:sp>
        <p:nvSpPr>
          <p:cNvPr id="6" name="TextBox 5"/>
          <p:cNvSpPr txBox="1"/>
          <p:nvPr/>
        </p:nvSpPr>
        <p:spPr>
          <a:xfrm>
            <a:off x="325821" y="5339255"/>
            <a:ext cx="11687503" cy="1200329"/>
          </a:xfrm>
          <a:prstGeom prst="rect">
            <a:avLst/>
          </a:prstGeom>
          <a:noFill/>
        </p:spPr>
        <p:txBody>
          <a:bodyPr wrap="square" rtlCol="0">
            <a:spAutoFit/>
          </a:bodyPr>
          <a:lstStyle/>
          <a:p>
            <a:r>
              <a:rPr lang="ru-RU" sz="2400" b="1" dirty="0" smtClean="0"/>
              <a:t>   Вертикальный перенос генов – перенос генетической информации от предка к его потомству при помощи обычного механизма репликации ДНК. </a:t>
            </a:r>
          </a:p>
          <a:p>
            <a:r>
              <a:rPr lang="ru-RU" sz="2400" b="1" dirty="0" smtClean="0"/>
              <a:t>   Ветви филогенетического древа расходятся и никогда больше не соединятся.</a:t>
            </a:r>
            <a:endParaRPr lang="ru-RU" sz="2400" b="1" dirty="0"/>
          </a:p>
        </p:txBody>
      </p:sp>
    </p:spTree>
    <p:extLst>
      <p:ext uri="{BB962C8B-B14F-4D97-AF65-F5344CB8AC3E}">
        <p14:creationId xmlns:p14="http://schemas.microsoft.com/office/powerpoint/2010/main" val="408123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103970"/>
          </a:xfrm>
        </p:spPr>
        <p:txBody>
          <a:bodyPr>
            <a:normAutofit/>
          </a:bodyPr>
          <a:lstStyle/>
          <a:p>
            <a:pPr algn="ctr"/>
            <a:r>
              <a:rPr lang="ru-RU" sz="3200" b="1" dirty="0" smtClean="0">
                <a:solidFill>
                  <a:srgbClr val="FF0000"/>
                </a:solidFill>
                <a:latin typeface="+mn-lt"/>
              </a:rPr>
              <a:t>Дополнительная сила эволюции: горизонтальный перенос генов</a:t>
            </a:r>
            <a:endParaRPr lang="ru-RU" sz="32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44" y="736109"/>
            <a:ext cx="4426063" cy="5565775"/>
          </a:xfrm>
        </p:spPr>
      </p:pic>
      <p:sp>
        <p:nvSpPr>
          <p:cNvPr id="5" name="TextBox 4"/>
          <p:cNvSpPr txBox="1"/>
          <p:nvPr/>
        </p:nvSpPr>
        <p:spPr>
          <a:xfrm>
            <a:off x="4553607" y="935421"/>
            <a:ext cx="7510849" cy="1323439"/>
          </a:xfrm>
          <a:prstGeom prst="rect">
            <a:avLst/>
          </a:prstGeom>
          <a:noFill/>
        </p:spPr>
        <p:txBody>
          <a:bodyPr wrap="square" rtlCol="0">
            <a:spAutoFit/>
          </a:bodyPr>
          <a:lstStyle/>
          <a:p>
            <a:r>
              <a:rPr lang="ru-RU" sz="2000" b="1" dirty="0" smtClean="0"/>
              <a:t>Горизонтальный перенос генов (ГПГ) – передача генетической информации организму, который не является потомком данного. ГПГ может происходить между одновременно живущими организмами даже не одного и того же вида. </a:t>
            </a:r>
            <a:endParaRPr lang="ru-RU" sz="2000" b="1" dirty="0"/>
          </a:p>
        </p:txBody>
      </p:sp>
      <p:sp>
        <p:nvSpPr>
          <p:cNvPr id="7" name="TextBox 6"/>
          <p:cNvSpPr txBox="1"/>
          <p:nvPr/>
        </p:nvSpPr>
        <p:spPr>
          <a:xfrm>
            <a:off x="9122979" y="2469931"/>
            <a:ext cx="2795752" cy="4401205"/>
          </a:xfrm>
          <a:prstGeom prst="rect">
            <a:avLst/>
          </a:prstGeom>
          <a:noFill/>
        </p:spPr>
        <p:txBody>
          <a:bodyPr wrap="square" rtlCol="0">
            <a:spAutoFit/>
          </a:bodyPr>
          <a:lstStyle/>
          <a:p>
            <a:r>
              <a:rPr lang="ru-RU" sz="2000" b="1" dirty="0" smtClean="0"/>
              <a:t>С помощью ГПГ бактерии обмениваются генами: бактериальный вирус (бактериофаг) может заражать несколько видов бактерий и переносить захваченный бактериальный ген от одного вида бактерий к другому, например, ген лекарственной устойчивости.</a:t>
            </a:r>
            <a:endParaRPr lang="ru-RU" sz="2000" b="1"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738" y="2458171"/>
            <a:ext cx="4569372" cy="4259151"/>
          </a:xfrm>
          <a:prstGeom prst="rect">
            <a:avLst/>
          </a:prstGeom>
        </p:spPr>
      </p:pic>
    </p:spTree>
    <p:extLst>
      <p:ext uri="{BB962C8B-B14F-4D97-AF65-F5344CB8AC3E}">
        <p14:creationId xmlns:p14="http://schemas.microsoft.com/office/powerpoint/2010/main" val="145359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63868"/>
          </a:xfrm>
        </p:spPr>
        <p:txBody>
          <a:bodyPr>
            <a:normAutofit/>
          </a:bodyPr>
          <a:lstStyle/>
          <a:p>
            <a:pPr algn="ctr"/>
            <a:r>
              <a:rPr lang="ru-RU" sz="2800" b="1" dirty="0" smtClean="0">
                <a:solidFill>
                  <a:srgbClr val="FF0000"/>
                </a:solidFill>
                <a:latin typeface="+mn-lt"/>
              </a:rPr>
              <a:t>Как возникла жизнь: биологическая эволюция или креационизм</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485" y="817685"/>
            <a:ext cx="5811715" cy="391257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646" y="940777"/>
            <a:ext cx="4876800" cy="3789485"/>
          </a:xfrm>
          <a:prstGeom prst="rect">
            <a:avLst/>
          </a:prstGeom>
        </p:spPr>
      </p:pic>
      <p:sp>
        <p:nvSpPr>
          <p:cNvPr id="7" name="TextBox 6"/>
          <p:cNvSpPr txBox="1"/>
          <p:nvPr/>
        </p:nvSpPr>
        <p:spPr>
          <a:xfrm>
            <a:off x="6515100" y="4826977"/>
            <a:ext cx="5257800" cy="1477328"/>
          </a:xfrm>
          <a:prstGeom prst="rect">
            <a:avLst/>
          </a:prstGeom>
          <a:noFill/>
        </p:spPr>
        <p:txBody>
          <a:bodyPr wrap="square" rtlCol="0">
            <a:spAutoFit/>
          </a:bodyPr>
          <a:lstStyle/>
          <a:p>
            <a:r>
              <a:rPr lang="ru-RU" b="1" dirty="0" smtClean="0">
                <a:solidFill>
                  <a:srgbClr val="0070C0"/>
                </a:solidFill>
              </a:rPr>
              <a:t>Креационизм</a:t>
            </a:r>
            <a:r>
              <a:rPr lang="ru-RU" b="1" dirty="0" smtClean="0"/>
              <a:t> – религиозный взгляд на происхождение жизни: весь мир в целом имеет не материальное, а божественное происхождение.</a:t>
            </a:r>
          </a:p>
          <a:p>
            <a:r>
              <a:rPr lang="ru-RU" b="1" dirty="0" smtClean="0"/>
              <a:t>Научных доказательств эта гипотеза не имеет.</a:t>
            </a:r>
            <a:endParaRPr lang="ru-RU" b="1" dirty="0"/>
          </a:p>
        </p:txBody>
      </p:sp>
      <p:sp>
        <p:nvSpPr>
          <p:cNvPr id="8" name="TextBox 7"/>
          <p:cNvSpPr txBox="1"/>
          <p:nvPr/>
        </p:nvSpPr>
        <p:spPr>
          <a:xfrm>
            <a:off x="272562" y="4923692"/>
            <a:ext cx="6040315" cy="369332"/>
          </a:xfrm>
          <a:prstGeom prst="rect">
            <a:avLst/>
          </a:prstGeom>
          <a:noFill/>
        </p:spPr>
        <p:txBody>
          <a:bodyPr wrap="square" rtlCol="0">
            <a:spAutoFit/>
          </a:bodyPr>
          <a:lstStyle/>
          <a:p>
            <a:endParaRPr lang="ru-RU" dirty="0"/>
          </a:p>
        </p:txBody>
      </p:sp>
      <p:sp>
        <p:nvSpPr>
          <p:cNvPr id="9" name="TextBox 8"/>
          <p:cNvSpPr txBox="1"/>
          <p:nvPr/>
        </p:nvSpPr>
        <p:spPr>
          <a:xfrm flipH="1">
            <a:off x="202223" y="4826978"/>
            <a:ext cx="5969977" cy="2031325"/>
          </a:xfrm>
          <a:prstGeom prst="rect">
            <a:avLst/>
          </a:prstGeom>
          <a:noFill/>
        </p:spPr>
        <p:txBody>
          <a:bodyPr wrap="square" rtlCol="0">
            <a:spAutoFit/>
          </a:bodyPr>
          <a:lstStyle/>
          <a:p>
            <a:r>
              <a:rPr lang="ru-RU" b="1" dirty="0" smtClean="0">
                <a:solidFill>
                  <a:srgbClr val="FF0000"/>
                </a:solidFill>
              </a:rPr>
              <a:t>Биологическая эволюция </a:t>
            </a:r>
            <a:r>
              <a:rPr lang="ru-RU" b="1" dirty="0" smtClean="0"/>
              <a:t>– естественный процесс возникновения и развития живой природы. Он основан на твердо установленных и многократно проверенных научных фактах. Главные закономерности этого процесса были впервые сформулированы Чарльзом </a:t>
            </a:r>
            <a:r>
              <a:rPr lang="ru-RU" b="1" dirty="0" err="1" smtClean="0"/>
              <a:t>Дарвиным</a:t>
            </a:r>
            <a:r>
              <a:rPr lang="ru-RU" b="1" dirty="0" smtClean="0"/>
              <a:t> в книге «Происхождение видов путем естественного отбора».</a:t>
            </a:r>
            <a:endParaRPr lang="ru-RU" b="1" dirty="0"/>
          </a:p>
        </p:txBody>
      </p:sp>
    </p:spTree>
    <p:extLst>
      <p:ext uri="{BB962C8B-B14F-4D97-AF65-F5344CB8AC3E}">
        <p14:creationId xmlns:p14="http://schemas.microsoft.com/office/powerpoint/2010/main" val="3490320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44061"/>
          </a:xfrm>
        </p:spPr>
        <p:txBody>
          <a:bodyPr>
            <a:normAutofit/>
          </a:bodyPr>
          <a:lstStyle/>
          <a:p>
            <a:pPr algn="ctr"/>
            <a:r>
              <a:rPr lang="ru-RU" sz="2800" b="1" dirty="0" smtClean="0">
                <a:solidFill>
                  <a:srgbClr val="FF0000"/>
                </a:solidFill>
                <a:latin typeface="+mn-lt"/>
              </a:rPr>
              <a:t>Эволюция и  «центральная догма молекулярной биологии»</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615" y="789354"/>
            <a:ext cx="4505570" cy="5884984"/>
          </a:xfrm>
        </p:spPr>
      </p:pic>
      <p:sp>
        <p:nvSpPr>
          <p:cNvPr id="5" name="TextBox 4"/>
          <p:cNvSpPr txBox="1"/>
          <p:nvPr/>
        </p:nvSpPr>
        <p:spPr>
          <a:xfrm>
            <a:off x="4994031" y="672123"/>
            <a:ext cx="7143261" cy="6771084"/>
          </a:xfrm>
          <a:prstGeom prst="rect">
            <a:avLst/>
          </a:prstGeom>
          <a:noFill/>
        </p:spPr>
        <p:txBody>
          <a:bodyPr wrap="square" rtlCol="0">
            <a:spAutoFit/>
          </a:bodyPr>
          <a:lstStyle/>
          <a:p>
            <a:r>
              <a:rPr lang="ru-RU" b="1" dirty="0" smtClean="0"/>
              <a:t>     </a:t>
            </a:r>
            <a:r>
              <a:rPr lang="ru-RU" sz="2000" b="1" dirty="0" smtClean="0"/>
              <a:t>«Центральная догма» (Френсис Крик): информация передается от ДНК к белку посредством РНК (транскрипция и трансляция) или от РНК к ДНК (обратная транскрипция), </a:t>
            </a:r>
            <a:r>
              <a:rPr lang="ru-RU" sz="2000" b="1" i="1" dirty="0" smtClean="0">
                <a:solidFill>
                  <a:srgbClr val="FF0000"/>
                </a:solidFill>
              </a:rPr>
              <a:t>но не от белка к нуклеиновым кислотам.</a:t>
            </a:r>
          </a:p>
          <a:p>
            <a:r>
              <a:rPr lang="ru-RU" sz="2000" b="1" dirty="0" smtClean="0"/>
              <a:t>     Что появилось в ходе эволюции первым – ДНК или белок (ген или его продукт)?</a:t>
            </a:r>
          </a:p>
          <a:p>
            <a:r>
              <a:rPr lang="ru-RU" sz="2000" b="1" dirty="0" smtClean="0"/>
              <a:t>     Парадокс: </a:t>
            </a:r>
          </a:p>
          <a:p>
            <a:r>
              <a:rPr lang="ru-RU" sz="2000" b="1" dirty="0" smtClean="0"/>
              <a:t>    а) </a:t>
            </a:r>
            <a:r>
              <a:rPr lang="ru-RU" sz="2000" b="1" i="1" dirty="0" smtClean="0"/>
              <a:t>с одной стороны</a:t>
            </a:r>
            <a:r>
              <a:rPr lang="ru-RU" sz="2000" b="1" dirty="0" smtClean="0"/>
              <a:t>, чтобы работали  механизмы транскрипции нужно большое количество функционально сложных белков;</a:t>
            </a:r>
          </a:p>
          <a:p>
            <a:r>
              <a:rPr lang="ru-RU" sz="2000" b="1" dirty="0" smtClean="0"/>
              <a:t>    б) </a:t>
            </a:r>
            <a:r>
              <a:rPr lang="ru-RU" sz="2000" b="1" i="1" dirty="0" smtClean="0"/>
              <a:t>с другой стороны</a:t>
            </a:r>
            <a:r>
              <a:rPr lang="ru-RU" sz="2000" b="1" dirty="0" smtClean="0"/>
              <a:t>, для синтеза этих белков нужны точные и сложные механизмы репликации, транскрипции и трансляции.          Например, трансляционная система содержит около 60 белок-кодирующих генов и 40 генов структурной РНК.</a:t>
            </a:r>
          </a:p>
          <a:p>
            <a:r>
              <a:rPr lang="ru-RU" sz="2000" b="1" dirty="0" smtClean="0"/>
              <a:t>     Единственное разрешение этого парадокса: предковая трансляционная система работала в отсутствие значительного разнообразия белков и, возможно, </a:t>
            </a:r>
            <a:r>
              <a:rPr lang="ru-RU" sz="2000" b="1" i="1" dirty="0" smtClean="0">
                <a:solidFill>
                  <a:srgbClr val="FF0000"/>
                </a:solidFill>
              </a:rPr>
              <a:t>вообще без белков</a:t>
            </a:r>
            <a:r>
              <a:rPr lang="ru-RU" sz="2000" b="1" dirty="0" smtClean="0">
                <a:solidFill>
                  <a:srgbClr val="FF0000"/>
                </a:solidFill>
              </a:rPr>
              <a:t>.</a:t>
            </a:r>
          </a:p>
          <a:p>
            <a:r>
              <a:rPr lang="ru-RU" sz="2000" b="1" dirty="0"/>
              <a:t> </a:t>
            </a:r>
            <a:r>
              <a:rPr lang="ru-RU" sz="2000" b="1" dirty="0" smtClean="0"/>
              <a:t>    Как могла возникнуть такая система?</a:t>
            </a:r>
          </a:p>
          <a:p>
            <a:endParaRPr lang="ru-RU" b="1" dirty="0" smtClean="0"/>
          </a:p>
          <a:p>
            <a:endParaRPr lang="ru-RU" b="1" dirty="0" smtClean="0"/>
          </a:p>
          <a:p>
            <a:endParaRPr lang="ru-RU" b="1" i="1" dirty="0"/>
          </a:p>
        </p:txBody>
      </p:sp>
    </p:spTree>
    <p:extLst>
      <p:ext uri="{BB962C8B-B14F-4D97-AF65-F5344CB8AC3E}">
        <p14:creationId xmlns:p14="http://schemas.microsoft.com/office/powerpoint/2010/main" val="66568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44061"/>
          </a:xfrm>
        </p:spPr>
        <p:txBody>
          <a:bodyPr>
            <a:normAutofit/>
          </a:bodyPr>
          <a:lstStyle/>
          <a:p>
            <a:pPr algn="ctr"/>
            <a:r>
              <a:rPr lang="ru-RU" sz="3600" b="1" dirty="0" smtClean="0">
                <a:solidFill>
                  <a:srgbClr val="FF0000"/>
                </a:solidFill>
                <a:latin typeface="+mn-lt"/>
              </a:rPr>
              <a:t>Гипотеза  (логически неизбежного) «мира РНК»</a:t>
            </a:r>
            <a:endParaRPr lang="ru-RU" sz="36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41" y="554892"/>
            <a:ext cx="6416744" cy="6127418"/>
          </a:xfrm>
        </p:spPr>
      </p:pic>
      <p:sp>
        <p:nvSpPr>
          <p:cNvPr id="5" name="TextBox 4"/>
          <p:cNvSpPr txBox="1"/>
          <p:nvPr/>
        </p:nvSpPr>
        <p:spPr>
          <a:xfrm>
            <a:off x="7010400" y="844062"/>
            <a:ext cx="5002159" cy="5293757"/>
          </a:xfrm>
          <a:prstGeom prst="rect">
            <a:avLst/>
          </a:prstGeom>
          <a:noFill/>
        </p:spPr>
        <p:txBody>
          <a:bodyPr wrap="square" rtlCol="0">
            <a:spAutoFit/>
          </a:bodyPr>
          <a:lstStyle/>
          <a:p>
            <a:r>
              <a:rPr lang="ru-RU" b="1" dirty="0" smtClean="0"/>
              <a:t>     </a:t>
            </a:r>
            <a:r>
              <a:rPr lang="ru-RU" sz="2000" b="1" dirty="0" smtClean="0"/>
              <a:t>Только РНК способна сочетать в себе функции ДНК и белков:</a:t>
            </a:r>
          </a:p>
          <a:p>
            <a:r>
              <a:rPr lang="ru-RU" sz="2000" b="1" dirty="0"/>
              <a:t>а</a:t>
            </a:r>
            <a:r>
              <a:rPr lang="ru-RU" sz="2000" b="1" dirty="0" smtClean="0"/>
              <a:t>) передача генетической информации:</a:t>
            </a:r>
          </a:p>
          <a:p>
            <a:r>
              <a:rPr lang="ru-RU" sz="2000" b="1" dirty="0"/>
              <a:t>б</a:t>
            </a:r>
            <a:r>
              <a:rPr lang="ru-RU" sz="2000" b="1" dirty="0" smtClean="0"/>
              <a:t>) каталитические функции.</a:t>
            </a:r>
          </a:p>
          <a:p>
            <a:endParaRPr lang="ru-RU" sz="2000" b="1" dirty="0" smtClean="0"/>
          </a:p>
          <a:p>
            <a:r>
              <a:rPr lang="ru-RU" sz="2000" b="1" dirty="0" smtClean="0"/>
              <a:t>     Первые </a:t>
            </a:r>
            <a:r>
              <a:rPr lang="ru-RU" sz="2000" b="1" dirty="0" err="1" smtClean="0"/>
              <a:t>репликативные</a:t>
            </a:r>
            <a:r>
              <a:rPr lang="ru-RU" sz="2000" b="1" dirty="0" smtClean="0"/>
              <a:t> системы (первые формы жизни) состояли только из молекул РНК, которые функционировали и как носители информации (гены), и как катализаторы различных </a:t>
            </a:r>
            <a:r>
              <a:rPr lang="ru-RU" sz="2000" b="1" dirty="0" smtClean="0"/>
              <a:t>реакций (ферменты), </a:t>
            </a:r>
            <a:r>
              <a:rPr lang="ru-RU" sz="2000" b="1" dirty="0" smtClean="0"/>
              <a:t>в том числе  </a:t>
            </a:r>
            <a:r>
              <a:rPr lang="ru-RU" sz="2000" b="1" dirty="0" smtClean="0"/>
              <a:t>синтеза </a:t>
            </a:r>
            <a:r>
              <a:rPr lang="ru-RU" sz="2000" b="1" dirty="0" smtClean="0"/>
              <a:t>их самих и их предшественников.</a:t>
            </a:r>
          </a:p>
          <a:p>
            <a:endParaRPr lang="ru-RU" sz="2000" b="1" dirty="0" smtClean="0"/>
          </a:p>
          <a:p>
            <a:r>
              <a:rPr lang="ru-RU" sz="2000" b="1" dirty="0" smtClean="0"/>
              <a:t>     Возникло понятие </a:t>
            </a:r>
            <a:r>
              <a:rPr lang="ru-RU" sz="2000" b="1" dirty="0" smtClean="0">
                <a:solidFill>
                  <a:srgbClr val="FF0000"/>
                </a:solidFill>
              </a:rPr>
              <a:t>рибозимов </a:t>
            </a:r>
            <a:r>
              <a:rPr lang="ru-RU" sz="2000" b="1" dirty="0" smtClean="0"/>
              <a:t>– молекул РНК, обладающих ферментативной активностью (РНК-ферментов).</a:t>
            </a:r>
          </a:p>
          <a:p>
            <a:endParaRPr lang="ru-RU" b="1" dirty="0"/>
          </a:p>
        </p:txBody>
      </p:sp>
    </p:spTree>
    <p:extLst>
      <p:ext uri="{BB962C8B-B14F-4D97-AF65-F5344CB8AC3E}">
        <p14:creationId xmlns:p14="http://schemas.microsoft.com/office/powerpoint/2010/main" val="379003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906584"/>
          </a:xfrm>
        </p:spPr>
        <p:txBody>
          <a:bodyPr>
            <a:normAutofit/>
          </a:bodyPr>
          <a:lstStyle/>
          <a:p>
            <a:pPr algn="ctr"/>
            <a:r>
              <a:rPr lang="ru-RU" sz="4000" b="1" dirty="0" smtClean="0">
                <a:solidFill>
                  <a:srgbClr val="FF0000"/>
                </a:solidFill>
                <a:latin typeface="+mn-lt"/>
              </a:rPr>
              <a:t>Рибозимы</a:t>
            </a:r>
            <a:endParaRPr lang="ru-RU" sz="4000" b="1" dirty="0">
              <a:solidFill>
                <a:srgbClr val="FF0000"/>
              </a:solidFill>
              <a:latin typeface="+mn-lt"/>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5169" y="781538"/>
            <a:ext cx="8424985" cy="5111262"/>
          </a:xfrm>
        </p:spPr>
      </p:pic>
      <p:sp>
        <p:nvSpPr>
          <p:cNvPr id="5" name="TextBox 4"/>
          <p:cNvSpPr txBox="1"/>
          <p:nvPr/>
        </p:nvSpPr>
        <p:spPr>
          <a:xfrm>
            <a:off x="360485" y="5811715"/>
            <a:ext cx="11597053" cy="923330"/>
          </a:xfrm>
          <a:prstGeom prst="rect">
            <a:avLst/>
          </a:prstGeom>
          <a:noFill/>
        </p:spPr>
        <p:txBody>
          <a:bodyPr wrap="square" rtlCol="0">
            <a:spAutoFit/>
          </a:bodyPr>
          <a:lstStyle/>
          <a:p>
            <a:r>
              <a:rPr lang="ru-RU" b="1" dirty="0" smtClean="0"/>
              <a:t>Пример </a:t>
            </a:r>
            <a:r>
              <a:rPr lang="ru-RU" b="1" dirty="0" err="1" smtClean="0"/>
              <a:t>рибозима</a:t>
            </a:r>
            <a:r>
              <a:rPr lang="ru-RU" b="1" dirty="0" smtClean="0"/>
              <a:t>: </a:t>
            </a:r>
            <a:r>
              <a:rPr lang="ru-RU" b="1" dirty="0" err="1" smtClean="0"/>
              <a:t>рибозимом</a:t>
            </a:r>
            <a:r>
              <a:rPr lang="ru-RU" b="1" dirty="0" smtClean="0"/>
              <a:t> является сама рибосома, в которой ключевая  реакция присоединения аминокислоты к растущей полипептидной цепи катализируется </a:t>
            </a:r>
            <a:r>
              <a:rPr lang="ru-RU" b="1" dirty="0" err="1" smtClean="0"/>
              <a:t>рибосомальной</a:t>
            </a:r>
            <a:r>
              <a:rPr lang="ru-RU" b="1" dirty="0" smtClean="0"/>
              <a:t> РНК  большой субъединицы </a:t>
            </a:r>
            <a:r>
              <a:rPr lang="ru-RU" b="1" dirty="0" smtClean="0">
                <a:solidFill>
                  <a:srgbClr val="FF0000"/>
                </a:solidFill>
              </a:rPr>
              <a:t>без непосредственного участия белков.</a:t>
            </a:r>
            <a:endParaRPr lang="ru-RU" b="1" dirty="0">
              <a:solidFill>
                <a:srgbClr val="FF0000"/>
              </a:solidFill>
            </a:endParaRPr>
          </a:p>
        </p:txBody>
      </p:sp>
    </p:spTree>
    <p:extLst>
      <p:ext uri="{BB962C8B-B14F-4D97-AF65-F5344CB8AC3E}">
        <p14:creationId xmlns:p14="http://schemas.microsoft.com/office/powerpoint/2010/main" val="2799123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2523"/>
            <a:ext cx="10515600" cy="679939"/>
          </a:xfrm>
        </p:spPr>
        <p:txBody>
          <a:bodyPr>
            <a:normAutofit/>
          </a:bodyPr>
          <a:lstStyle/>
          <a:p>
            <a:pPr algn="ctr"/>
            <a:r>
              <a:rPr lang="ru-RU" sz="3600" b="1" dirty="0" smtClean="0">
                <a:solidFill>
                  <a:srgbClr val="FF0000"/>
                </a:solidFill>
                <a:latin typeface="+mn-lt"/>
              </a:rPr>
              <a:t>Потенциал эволюции «мира РНК»</a:t>
            </a:r>
            <a:endParaRPr lang="ru-RU" sz="36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791" y="883871"/>
            <a:ext cx="5416695" cy="5657850"/>
          </a:xfrm>
        </p:spPr>
      </p:pic>
      <p:sp>
        <p:nvSpPr>
          <p:cNvPr id="3" name="TextBox 2"/>
          <p:cNvSpPr txBox="1"/>
          <p:nvPr/>
        </p:nvSpPr>
        <p:spPr>
          <a:xfrm>
            <a:off x="6041292" y="1094154"/>
            <a:ext cx="6010031" cy="5632311"/>
          </a:xfrm>
          <a:prstGeom prst="rect">
            <a:avLst/>
          </a:prstGeom>
          <a:noFill/>
        </p:spPr>
        <p:txBody>
          <a:bodyPr wrap="square" rtlCol="0">
            <a:spAutoFit/>
          </a:bodyPr>
          <a:lstStyle/>
          <a:p>
            <a:r>
              <a:rPr lang="ru-RU" sz="2000" b="1" dirty="0" smtClean="0"/>
              <a:t>     «Мир РНК» не обладает потенциалом эволюции дальше чрезвычайно простых «организмов»:</a:t>
            </a:r>
          </a:p>
          <a:p>
            <a:endParaRPr lang="ru-RU" sz="2000" b="1" dirty="0" smtClean="0"/>
          </a:p>
          <a:p>
            <a:r>
              <a:rPr lang="ru-RU" sz="2000" b="1" dirty="0" smtClean="0"/>
              <a:t>     1. Рибозимы менее универсальны, чем белковые ферменты, уступая им и в разнообразии катализируемых реакций, и в скорости этих реакций. Рибозимы не способны катализировать синтез нуклеотидов и сахаров, входящих в их состав.</a:t>
            </a:r>
          </a:p>
          <a:p>
            <a:endParaRPr lang="ru-RU" sz="2000" b="1" dirty="0" smtClean="0"/>
          </a:p>
          <a:p>
            <a:r>
              <a:rPr lang="ru-RU" sz="2000" b="1" dirty="0" smtClean="0"/>
              <a:t>     2. Точность  рибозимов-</a:t>
            </a:r>
            <a:r>
              <a:rPr lang="ru-RU" sz="2000" b="1" dirty="0" err="1" smtClean="0"/>
              <a:t>репликаз</a:t>
            </a:r>
            <a:r>
              <a:rPr lang="ru-RU" sz="2000" b="1" dirty="0" smtClean="0"/>
              <a:t> в реакциях копирования генетического материала примерно в 10 раз ниже, чем у соответствующих белковых </a:t>
            </a:r>
            <a:r>
              <a:rPr lang="ru-RU" sz="2000" b="1" dirty="0" err="1" smtClean="0"/>
              <a:t>репликаз</a:t>
            </a:r>
            <a:r>
              <a:rPr lang="ru-RU" sz="2000" b="1" dirty="0" smtClean="0"/>
              <a:t>.</a:t>
            </a:r>
          </a:p>
          <a:p>
            <a:endParaRPr lang="ru-RU" sz="2000" b="1" dirty="0" smtClean="0"/>
          </a:p>
          <a:p>
            <a:r>
              <a:rPr lang="ru-RU" sz="2000" b="1" dirty="0" smtClean="0"/>
              <a:t>     3. Пока совершенно не ясно, как в ходе эволюции из мира РНК возникла современная сложная система трансляции (РНК → белок).</a:t>
            </a:r>
            <a:endParaRPr lang="ru-RU" sz="2000" b="1" dirty="0"/>
          </a:p>
        </p:txBody>
      </p:sp>
    </p:spTree>
    <p:extLst>
      <p:ext uri="{BB962C8B-B14F-4D97-AF65-F5344CB8AC3E}">
        <p14:creationId xmlns:p14="http://schemas.microsoft.com/office/powerpoint/2010/main" val="227053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137423"/>
          </a:xfrm>
        </p:spPr>
        <p:txBody>
          <a:bodyPr>
            <a:normAutofit/>
          </a:bodyPr>
          <a:lstStyle/>
          <a:p>
            <a:pPr algn="ctr"/>
            <a:r>
              <a:rPr lang="ru-RU" sz="2800" b="1" dirty="0" smtClean="0">
                <a:solidFill>
                  <a:srgbClr val="FF0000"/>
                </a:solidFill>
                <a:latin typeface="+mn-lt"/>
              </a:rPr>
              <a:t>Национальное управление по аэронавтике и исследованию космического пространства (</a:t>
            </a:r>
            <a:r>
              <a:rPr lang="en-US" sz="2800" b="1" dirty="0" smtClean="0">
                <a:solidFill>
                  <a:srgbClr val="FF0000"/>
                </a:solidFill>
                <a:latin typeface="+mn-lt"/>
              </a:rPr>
              <a:t>NASA)</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956" y="1137424"/>
            <a:ext cx="4828478" cy="389177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4681" y="1137424"/>
            <a:ext cx="4862527" cy="3891776"/>
          </a:xfrm>
          <a:prstGeom prst="rect">
            <a:avLst/>
          </a:prstGeom>
        </p:spPr>
      </p:pic>
      <p:sp>
        <p:nvSpPr>
          <p:cNvPr id="6" name="TextBox 5"/>
          <p:cNvSpPr txBox="1"/>
          <p:nvPr/>
        </p:nvSpPr>
        <p:spPr>
          <a:xfrm>
            <a:off x="289932" y="5352585"/>
            <a:ext cx="11374244" cy="1292662"/>
          </a:xfrm>
          <a:prstGeom prst="rect">
            <a:avLst/>
          </a:prstGeom>
          <a:noFill/>
        </p:spPr>
        <p:txBody>
          <a:bodyPr wrap="square" rtlCol="0">
            <a:spAutoFit/>
          </a:bodyPr>
          <a:lstStyle/>
          <a:p>
            <a:r>
              <a:rPr lang="ru-RU" b="1" dirty="0" smtClean="0"/>
              <a:t>В рамках «экзобиологической программы» </a:t>
            </a:r>
            <a:r>
              <a:rPr lang="en-US" b="1" dirty="0" smtClean="0"/>
              <a:t>NASA</a:t>
            </a:r>
            <a:r>
              <a:rPr lang="ru-RU" b="1" dirty="0" smtClean="0"/>
              <a:t>  путем опроса большого числа биологов и биофизиков было принято следующее определение, что считать ЖИЗНЬЮ:</a:t>
            </a:r>
          </a:p>
          <a:p>
            <a:endParaRPr lang="ru-RU" b="1" dirty="0" smtClean="0"/>
          </a:p>
          <a:p>
            <a:pPr algn="ctr"/>
            <a:r>
              <a:rPr lang="ru-RU" sz="2400" b="1" dirty="0" smtClean="0">
                <a:solidFill>
                  <a:srgbClr val="FF0000"/>
                </a:solidFill>
              </a:rPr>
              <a:t>«ЖИЗНЬ – это химическая система, способная к эволюции по Дарвину» </a:t>
            </a:r>
            <a:endParaRPr lang="ru-RU" sz="2400" b="1" dirty="0">
              <a:solidFill>
                <a:srgbClr val="FF0000"/>
              </a:solidFill>
            </a:endParaRPr>
          </a:p>
        </p:txBody>
      </p:sp>
    </p:spTree>
    <p:extLst>
      <p:ext uri="{BB962C8B-B14F-4D97-AF65-F5344CB8AC3E}">
        <p14:creationId xmlns:p14="http://schemas.microsoft.com/office/powerpoint/2010/main" val="3814005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12176"/>
          </a:xfrm>
        </p:spPr>
        <p:txBody>
          <a:bodyPr>
            <a:normAutofit/>
          </a:bodyPr>
          <a:lstStyle/>
          <a:p>
            <a:pPr algn="ctr"/>
            <a:r>
              <a:rPr lang="ru-RU" sz="2800" b="1" dirty="0" smtClean="0">
                <a:solidFill>
                  <a:srgbClr val="FF0000"/>
                </a:solidFill>
                <a:latin typeface="+mn-lt"/>
              </a:rPr>
              <a:t>Доклады в Институте физических проблем</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6373" y="584950"/>
            <a:ext cx="6339254" cy="4976445"/>
          </a:xfrm>
        </p:spPr>
      </p:pic>
      <p:sp>
        <p:nvSpPr>
          <p:cNvPr id="6" name="TextBox 5"/>
          <p:cNvSpPr txBox="1"/>
          <p:nvPr/>
        </p:nvSpPr>
        <p:spPr>
          <a:xfrm>
            <a:off x="422031" y="5649318"/>
            <a:ext cx="11597053" cy="1200329"/>
          </a:xfrm>
          <a:prstGeom prst="rect">
            <a:avLst/>
          </a:prstGeom>
          <a:noFill/>
        </p:spPr>
        <p:txBody>
          <a:bodyPr wrap="square" rtlCol="0">
            <a:spAutoFit/>
          </a:bodyPr>
          <a:lstStyle/>
          <a:p>
            <a:r>
              <a:rPr lang="ru-RU" b="1" dirty="0" smtClean="0"/>
              <a:t>     Выступать с докладом в Институте физических проблем перед собранием ведущих физиков страны всегда считалось «смертельным номером».</a:t>
            </a:r>
          </a:p>
          <a:p>
            <a:r>
              <a:rPr lang="ru-RU" b="1" dirty="0" smtClean="0"/>
              <a:t>     Коллеги были воспитаны </a:t>
            </a:r>
            <a:r>
              <a:rPr lang="ru-RU" b="1" smtClean="0"/>
              <a:t>на  </a:t>
            </a:r>
            <a:r>
              <a:rPr lang="ru-RU" b="1" dirty="0" smtClean="0"/>
              <a:t>крови </a:t>
            </a:r>
            <a:r>
              <a:rPr lang="ru-RU" b="1" smtClean="0"/>
              <a:t>и свежем мясе </a:t>
            </a:r>
            <a:r>
              <a:rPr lang="ru-RU" b="1" dirty="0" smtClean="0"/>
              <a:t>– могли запросто загрызть, растерзать, сживать и выплюнуть любые прежние заслуги и регалии.</a:t>
            </a:r>
            <a:endParaRPr lang="ru-RU" b="1" dirty="0"/>
          </a:p>
        </p:txBody>
      </p:sp>
    </p:spTree>
    <p:extLst>
      <p:ext uri="{BB962C8B-B14F-4D97-AF65-F5344CB8AC3E}">
        <p14:creationId xmlns:p14="http://schemas.microsoft.com/office/powerpoint/2010/main" val="3713096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rgbClr val="FF0000"/>
                </a:solidFill>
                <a:latin typeface="+mn-lt"/>
              </a:rPr>
              <a:t>Лекция 7</a:t>
            </a:r>
            <a:endParaRPr lang="ru-RU" sz="2800" b="1" dirty="0">
              <a:solidFill>
                <a:srgbClr val="FF0000"/>
              </a:solidFill>
              <a:latin typeface="+mn-lt"/>
            </a:endParaRPr>
          </a:p>
        </p:txBody>
      </p:sp>
      <p:sp>
        <p:nvSpPr>
          <p:cNvPr id="3" name="Объект 2"/>
          <p:cNvSpPr>
            <a:spLocks noGrp="1"/>
          </p:cNvSpPr>
          <p:nvPr>
            <p:ph idx="1"/>
          </p:nvPr>
        </p:nvSpPr>
        <p:spPr/>
        <p:txBody>
          <a:bodyPr>
            <a:normAutofit/>
          </a:bodyPr>
          <a:lstStyle/>
          <a:p>
            <a:pPr marL="0" indent="0" algn="ctr">
              <a:buNone/>
            </a:pPr>
            <a:r>
              <a:rPr lang="en-US" sz="9600" b="1" dirty="0" smtClean="0"/>
              <a:t>The End</a:t>
            </a:r>
            <a:endParaRPr lang="ru-RU" sz="9600" b="1" dirty="0"/>
          </a:p>
        </p:txBody>
      </p:sp>
    </p:spTree>
    <p:extLst>
      <p:ext uri="{BB962C8B-B14F-4D97-AF65-F5344CB8AC3E}">
        <p14:creationId xmlns:p14="http://schemas.microsoft.com/office/powerpoint/2010/main" val="299285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975945"/>
          </a:xfrm>
        </p:spPr>
        <p:txBody>
          <a:bodyPr>
            <a:normAutofit/>
          </a:bodyPr>
          <a:lstStyle/>
          <a:p>
            <a:pPr algn="ctr"/>
            <a:r>
              <a:rPr lang="ru-RU" sz="2800" b="1" dirty="0" smtClean="0">
                <a:solidFill>
                  <a:srgbClr val="FF0000"/>
                </a:solidFill>
                <a:latin typeface="+mn-lt"/>
              </a:rPr>
              <a:t>Чарльз Дарвин – «великий физик» (</a:t>
            </a:r>
            <a:r>
              <a:rPr lang="ru-RU" sz="2800" b="1" dirty="0" err="1" smtClean="0">
                <a:solidFill>
                  <a:srgbClr val="FF0000"/>
                </a:solidFill>
                <a:latin typeface="+mn-lt"/>
              </a:rPr>
              <a:t>Л.Больтцман</a:t>
            </a:r>
            <a:r>
              <a:rPr lang="ru-RU" sz="2800" b="1" dirty="0" smtClean="0">
                <a:solidFill>
                  <a:srgbClr val="FF0000"/>
                </a:solidFill>
                <a:latin typeface="+mn-lt"/>
              </a:rPr>
              <a:t>, основоположник термодинамики)</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302" y="975946"/>
            <a:ext cx="4954410" cy="5573712"/>
          </a:xfrm>
        </p:spPr>
      </p:pic>
      <p:sp>
        <p:nvSpPr>
          <p:cNvPr id="5" name="TextBox 4"/>
          <p:cNvSpPr txBox="1"/>
          <p:nvPr/>
        </p:nvSpPr>
        <p:spPr>
          <a:xfrm>
            <a:off x="5591908" y="1099038"/>
            <a:ext cx="6304084" cy="5570756"/>
          </a:xfrm>
          <a:prstGeom prst="rect">
            <a:avLst/>
          </a:prstGeom>
          <a:noFill/>
        </p:spPr>
        <p:txBody>
          <a:bodyPr wrap="square" rtlCol="0">
            <a:spAutoFit/>
          </a:bodyPr>
          <a:lstStyle/>
          <a:p>
            <a:r>
              <a:rPr lang="ru-RU" b="1" dirty="0" smtClean="0"/>
              <a:t>     </a:t>
            </a:r>
            <a:r>
              <a:rPr lang="ru-RU" sz="2000" b="1" dirty="0" smtClean="0"/>
              <a:t>1. Заложил основы современной биологии и навсегда изменил научные представления о живой природе, ее возникновении  и развитии (эволюции).</a:t>
            </a:r>
          </a:p>
          <a:p>
            <a:r>
              <a:rPr lang="ru-RU" sz="2000" b="1" dirty="0" smtClean="0"/>
              <a:t>     2. «Дарвиновская идея естественного  отбора – величайшая идея в истории человечества».</a:t>
            </a:r>
          </a:p>
          <a:p>
            <a:r>
              <a:rPr lang="ru-RU" sz="2000" b="1" dirty="0" smtClean="0"/>
              <a:t>     3. Обосновал взгляд на эволюцию с материалистических позиций, не привлекая к ее объяснению какие-либо загадочные божественные силы.</a:t>
            </a:r>
          </a:p>
          <a:p>
            <a:r>
              <a:rPr lang="ru-RU" sz="2000" b="1" dirty="0" smtClean="0"/>
              <a:t>     4. Предложил конкретный и прямой механизм эволюции: взаимодействие между </a:t>
            </a:r>
            <a:r>
              <a:rPr lang="ru-RU" sz="2000" b="1" dirty="0" smtClean="0">
                <a:solidFill>
                  <a:srgbClr val="FF0000"/>
                </a:solidFill>
              </a:rPr>
              <a:t>наследственной изменчивостью и естественным отбором</a:t>
            </a:r>
            <a:r>
              <a:rPr lang="ru-RU" sz="2000" b="1" dirty="0" smtClean="0"/>
              <a:t> (кратко: </a:t>
            </a:r>
            <a:r>
              <a:rPr lang="ru-RU" sz="2000" b="1" dirty="0" smtClean="0"/>
              <a:t>преимущество в размножении</a:t>
            </a:r>
            <a:r>
              <a:rPr lang="ru-RU" sz="2000" b="1" dirty="0" smtClean="0"/>
              <a:t> </a:t>
            </a:r>
            <a:r>
              <a:rPr lang="ru-RU" sz="2000" b="1" dirty="0" smtClean="0"/>
              <a:t>организмов, наиболее приспособленных к данным условиям среды). </a:t>
            </a:r>
            <a:endParaRPr lang="ru-RU" sz="2000" b="1" dirty="0"/>
          </a:p>
          <a:p>
            <a:r>
              <a:rPr lang="ru-RU" sz="2000" b="1" dirty="0" smtClean="0"/>
              <a:t>     5. Утверждал, что все существующие формы жизни произошли от единого общего предка. </a:t>
            </a:r>
          </a:p>
          <a:p>
            <a:endParaRPr lang="ru-RU" b="1" dirty="0" smtClean="0"/>
          </a:p>
          <a:p>
            <a:endParaRPr lang="ru-RU" b="1" dirty="0"/>
          </a:p>
        </p:txBody>
      </p:sp>
    </p:spTree>
    <p:extLst>
      <p:ext uri="{BB962C8B-B14F-4D97-AF65-F5344CB8AC3E}">
        <p14:creationId xmlns:p14="http://schemas.microsoft.com/office/powerpoint/2010/main" val="268496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
            <a:ext cx="10515600" cy="492368"/>
          </a:xfrm>
        </p:spPr>
        <p:txBody>
          <a:bodyPr>
            <a:normAutofit/>
          </a:bodyPr>
          <a:lstStyle/>
          <a:p>
            <a:pPr algn="ctr"/>
            <a:r>
              <a:rPr lang="ru-RU" sz="2800" b="1" dirty="0" smtClean="0">
                <a:solidFill>
                  <a:srgbClr val="FF0000"/>
                </a:solidFill>
                <a:latin typeface="+mn-lt"/>
              </a:rPr>
              <a:t>Важнейшие факторы эволюции</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197" y="580292"/>
            <a:ext cx="5819775" cy="5952393"/>
          </a:xfrm>
        </p:spPr>
      </p:pic>
      <p:sp>
        <p:nvSpPr>
          <p:cNvPr id="5" name="TextBox 4"/>
          <p:cNvSpPr txBox="1"/>
          <p:nvPr/>
        </p:nvSpPr>
        <p:spPr>
          <a:xfrm>
            <a:off x="6374423" y="597877"/>
            <a:ext cx="5591908" cy="6217087"/>
          </a:xfrm>
          <a:prstGeom prst="rect">
            <a:avLst/>
          </a:prstGeom>
          <a:noFill/>
        </p:spPr>
        <p:txBody>
          <a:bodyPr wrap="square" rtlCol="0">
            <a:spAutoFit/>
          </a:bodyPr>
          <a:lstStyle/>
          <a:p>
            <a:r>
              <a:rPr lang="ru-RU" sz="2000" b="1" dirty="0" smtClean="0"/>
              <a:t>     В результате действия </a:t>
            </a:r>
            <a:r>
              <a:rPr lang="ru-RU" sz="2000" b="1" dirty="0" smtClean="0">
                <a:solidFill>
                  <a:srgbClr val="FF0000"/>
                </a:solidFill>
              </a:rPr>
              <a:t>естественного отбора </a:t>
            </a:r>
            <a:r>
              <a:rPr lang="ru-RU" sz="2000" b="1" dirty="0" smtClean="0"/>
              <a:t>увеличивается число организмов, более приспособленных к данным условиям окружающей среды, а число менее приспособленных организмов соответственно уменьшается. </a:t>
            </a:r>
          </a:p>
          <a:p>
            <a:r>
              <a:rPr lang="ru-RU" sz="2000" b="1" dirty="0"/>
              <a:t> </a:t>
            </a:r>
            <a:r>
              <a:rPr lang="ru-RU" sz="2000" b="1" dirty="0" smtClean="0"/>
              <a:t>    Механизм отбора основан на следующих фактах:</a:t>
            </a:r>
          </a:p>
          <a:p>
            <a:r>
              <a:rPr lang="ru-RU" sz="2000" b="1" dirty="0" smtClean="0"/>
              <a:t>     1. В результате мутаций организмы отличаются друг от друга (</a:t>
            </a:r>
            <a:r>
              <a:rPr lang="ru-RU" sz="2000" b="1" dirty="0" smtClean="0">
                <a:solidFill>
                  <a:srgbClr val="FF0000"/>
                </a:solidFill>
              </a:rPr>
              <a:t>изменчивость</a:t>
            </a:r>
            <a:r>
              <a:rPr lang="ru-RU" sz="2000" b="1" dirty="0" smtClean="0"/>
              <a:t>).</a:t>
            </a:r>
          </a:p>
          <a:p>
            <a:r>
              <a:rPr lang="ru-RU" sz="2000" b="1" dirty="0" smtClean="0"/>
              <a:t>     2. Эти мутации наследуются из поколения в поколение (</a:t>
            </a:r>
            <a:r>
              <a:rPr lang="ru-RU" sz="2000" b="1" dirty="0" smtClean="0">
                <a:solidFill>
                  <a:srgbClr val="FF0000"/>
                </a:solidFill>
              </a:rPr>
              <a:t>наследственная изменчивость</a:t>
            </a:r>
            <a:r>
              <a:rPr lang="ru-RU" sz="2000" b="1" dirty="0" smtClean="0"/>
              <a:t>).</a:t>
            </a:r>
          </a:p>
          <a:p>
            <a:r>
              <a:rPr lang="ru-RU" sz="2000" b="1" dirty="0" smtClean="0"/>
              <a:t>     3. В разных условиях окружающей среды преимущество в выживаемости и способности к размножению получают те организмы, которые более приспособлены к этим условиям, а доля менее приспособленных к этим условиям организмов – уменьшается (</a:t>
            </a:r>
            <a:r>
              <a:rPr lang="ru-RU" sz="2000" b="1" dirty="0" smtClean="0">
                <a:solidFill>
                  <a:srgbClr val="FF0000"/>
                </a:solidFill>
              </a:rPr>
              <a:t>естественный отбор</a:t>
            </a:r>
            <a:r>
              <a:rPr lang="ru-RU" sz="2000" b="1" dirty="0" smtClean="0"/>
              <a:t>). </a:t>
            </a:r>
          </a:p>
          <a:p>
            <a:endParaRPr lang="ru-RU" b="1" dirty="0"/>
          </a:p>
        </p:txBody>
      </p:sp>
    </p:spTree>
    <p:extLst>
      <p:ext uri="{BB962C8B-B14F-4D97-AF65-F5344CB8AC3E}">
        <p14:creationId xmlns:p14="http://schemas.microsoft.com/office/powerpoint/2010/main" val="214982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518746"/>
          </a:xfrm>
        </p:spPr>
        <p:txBody>
          <a:bodyPr>
            <a:normAutofit/>
          </a:bodyPr>
          <a:lstStyle/>
          <a:p>
            <a:pPr algn="ctr"/>
            <a:r>
              <a:rPr lang="ru-RU" sz="2800" b="1" dirty="0" smtClean="0">
                <a:solidFill>
                  <a:srgbClr val="FF0000"/>
                </a:solidFill>
                <a:latin typeface="+mn-lt"/>
              </a:rPr>
              <a:t>Эволюция по Дарвину</a:t>
            </a:r>
            <a:endParaRPr lang="ru-RU" sz="2800" b="1" dirty="0">
              <a:solidFill>
                <a:srgbClr val="FF0000"/>
              </a:solidFill>
              <a:latin typeface="+mn-lt"/>
            </a:endParaRPr>
          </a:p>
        </p:txBody>
      </p:sp>
      <p:sp>
        <p:nvSpPr>
          <p:cNvPr id="3" name="Объект 2"/>
          <p:cNvSpPr>
            <a:spLocks noGrp="1"/>
          </p:cNvSpPr>
          <p:nvPr>
            <p:ph idx="1"/>
          </p:nvPr>
        </p:nvSpPr>
        <p:spPr>
          <a:xfrm>
            <a:off x="228601" y="2356339"/>
            <a:ext cx="11781692" cy="4352192"/>
          </a:xfrm>
        </p:spPr>
        <p:txBody>
          <a:bodyPr>
            <a:normAutofit fontScale="62500" lnSpcReduction="20000"/>
          </a:bodyPr>
          <a:lstStyle/>
          <a:p>
            <a:r>
              <a:rPr lang="ru-RU" sz="3800" b="1" dirty="0" smtClean="0"/>
              <a:t>Для эволюции по Дарвину (путем случайных мутаций и естественного отбора) необходимы и достаточны 4 условия:</a:t>
            </a:r>
          </a:p>
          <a:p>
            <a:r>
              <a:rPr lang="ru-RU" sz="3300" b="1" dirty="0" smtClean="0"/>
              <a:t>1</a:t>
            </a:r>
            <a:r>
              <a:rPr lang="ru-RU" sz="3300" b="1" dirty="0" smtClean="0"/>
              <a:t>. Организмы должны порождать собственные копии (</a:t>
            </a:r>
            <a:r>
              <a:rPr lang="ru-RU" sz="3300" b="1" dirty="0" smtClean="0">
                <a:solidFill>
                  <a:srgbClr val="FF0000"/>
                </a:solidFill>
              </a:rPr>
              <a:t>размножение</a:t>
            </a:r>
            <a:r>
              <a:rPr lang="ru-RU" sz="3300" b="1" dirty="0" smtClean="0"/>
              <a:t>).</a:t>
            </a:r>
          </a:p>
          <a:p>
            <a:r>
              <a:rPr lang="ru-RU" sz="3300" b="1" dirty="0" smtClean="0"/>
              <a:t>2. Это копирование должно быть не совсем точным ( </a:t>
            </a:r>
            <a:r>
              <a:rPr lang="ru-RU" sz="3300" b="1" dirty="0" smtClean="0">
                <a:solidFill>
                  <a:srgbClr val="FF0000"/>
                </a:solidFill>
              </a:rPr>
              <a:t>мутационное разнообразие</a:t>
            </a:r>
            <a:r>
              <a:rPr lang="ru-RU" sz="3300" b="1" dirty="0" smtClean="0"/>
              <a:t>).</a:t>
            </a:r>
          </a:p>
          <a:p>
            <a:r>
              <a:rPr lang="ru-RU" sz="3300" b="1" dirty="0" smtClean="0"/>
              <a:t>3. Ошибки копирования (мутации) должны передаваться следующим поколениям (</a:t>
            </a:r>
            <a:r>
              <a:rPr lang="ru-RU" sz="3300" b="1" dirty="0" smtClean="0">
                <a:solidFill>
                  <a:srgbClr val="FF0000"/>
                </a:solidFill>
              </a:rPr>
              <a:t>наследственная изменчивость</a:t>
            </a:r>
            <a:r>
              <a:rPr lang="ru-RU" sz="3300" b="1" dirty="0" smtClean="0"/>
              <a:t>).</a:t>
            </a:r>
          </a:p>
          <a:p>
            <a:r>
              <a:rPr lang="ru-RU" sz="3300" b="1" dirty="0" smtClean="0"/>
              <a:t>4. Ошибки копирования должны определять судьбу дальнейшего копирования данного организма – выживают и размножаются более приспособленные к данной среде организмы, а менее приспособленные – вымирают (</a:t>
            </a:r>
            <a:r>
              <a:rPr lang="ru-RU" sz="3300" b="1" dirty="0" smtClean="0">
                <a:solidFill>
                  <a:srgbClr val="FF0000"/>
                </a:solidFill>
              </a:rPr>
              <a:t>естественный отбор</a:t>
            </a:r>
            <a:r>
              <a:rPr lang="ru-RU" sz="3300" b="1" dirty="0" smtClean="0"/>
              <a:t>).</a:t>
            </a:r>
          </a:p>
          <a:p>
            <a:endParaRPr lang="ru-RU" sz="3300" b="1" dirty="0"/>
          </a:p>
          <a:p>
            <a:r>
              <a:rPr lang="ru-RU" sz="3300" b="1" dirty="0" smtClean="0"/>
              <a:t>     Итог: вся дарвиновская схема эволюции – прямое следствие  молекулярного механизма репликации ДНК. </a:t>
            </a:r>
            <a:r>
              <a:rPr lang="ru-RU" sz="3300" b="1" i="1" dirty="0" smtClean="0"/>
              <a:t>Любой стабильный во времени репликатор является формой жизни</a:t>
            </a:r>
            <a:r>
              <a:rPr lang="ru-RU" sz="3300" b="1" dirty="0" smtClean="0"/>
              <a:t>. </a:t>
            </a:r>
            <a:endParaRPr lang="ru-RU" sz="3300" b="1" dirty="0" smtClean="0"/>
          </a:p>
          <a:p>
            <a:r>
              <a:rPr lang="ru-RU" sz="3300" b="1" dirty="0" smtClean="0"/>
              <a:t>Любая </a:t>
            </a:r>
            <a:r>
              <a:rPr lang="ru-RU" sz="3300" b="1" dirty="0" err="1" smtClean="0"/>
              <a:t>репликаторная</a:t>
            </a:r>
            <a:r>
              <a:rPr lang="ru-RU" sz="3300" b="1" dirty="0" smtClean="0"/>
              <a:t> система может – и непременно будет - эволюционировать благодаря сочетанию наследственной изменчивости и естественного отбора.</a:t>
            </a:r>
          </a:p>
          <a:p>
            <a:endParaRPr lang="ru-RU" sz="2100" b="1" dirty="0"/>
          </a:p>
          <a:p>
            <a:endParaRPr lang="ru-RU" sz="1800" b="1" dirty="0" smtClean="0"/>
          </a:p>
          <a:p>
            <a:endParaRPr lang="ru-RU" sz="18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919" y="448409"/>
            <a:ext cx="9307224" cy="1776046"/>
          </a:xfrm>
          <a:prstGeom prst="rect">
            <a:avLst/>
          </a:prstGeom>
        </p:spPr>
      </p:pic>
    </p:spTree>
    <p:extLst>
      <p:ext uri="{BB962C8B-B14F-4D97-AF65-F5344CB8AC3E}">
        <p14:creationId xmlns:p14="http://schemas.microsoft.com/office/powerpoint/2010/main" val="336956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58282"/>
          </a:xfrm>
        </p:spPr>
        <p:txBody>
          <a:bodyPr>
            <a:normAutofit/>
          </a:bodyPr>
          <a:lstStyle/>
          <a:p>
            <a:pPr algn="ctr"/>
            <a:r>
              <a:rPr lang="ru-RU" sz="2800" b="1" dirty="0" smtClean="0">
                <a:solidFill>
                  <a:srgbClr val="FF0000"/>
                </a:solidFill>
                <a:latin typeface="+mn-lt"/>
              </a:rPr>
              <a:t>Трудности теории Дарвина-1</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327" y="913006"/>
            <a:ext cx="3836019" cy="369244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429" y="913006"/>
            <a:ext cx="4137104" cy="369244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346" y="913007"/>
            <a:ext cx="3401122" cy="3692448"/>
          </a:xfrm>
          <a:prstGeom prst="rect">
            <a:avLst/>
          </a:prstGeom>
        </p:spPr>
      </p:pic>
      <p:sp>
        <p:nvSpPr>
          <p:cNvPr id="7" name="TextBox 6"/>
          <p:cNvSpPr txBox="1"/>
          <p:nvPr/>
        </p:nvSpPr>
        <p:spPr>
          <a:xfrm>
            <a:off x="379141" y="4951141"/>
            <a:ext cx="11363093" cy="1631216"/>
          </a:xfrm>
          <a:prstGeom prst="rect">
            <a:avLst/>
          </a:prstGeom>
          <a:noFill/>
        </p:spPr>
        <p:txBody>
          <a:bodyPr wrap="square" rtlCol="0">
            <a:spAutoFit/>
          </a:bodyPr>
          <a:lstStyle/>
          <a:p>
            <a:pPr marL="342900" indent="-342900">
              <a:buAutoNum type="arabicPeriod"/>
            </a:pPr>
            <a:r>
              <a:rPr lang="ru-RU" sz="2000" b="1" dirty="0" smtClean="0"/>
              <a:t>Мутации возникают совершенно случайно, следовательно биологическая эволюция не может являться направленным процессом (у него нет цели!). Как тогда  цепочка случайных событий могла привести к созданию таких высокоспециализированных органов, как например, глаз?</a:t>
            </a:r>
          </a:p>
          <a:p>
            <a:pPr marL="342900" indent="-342900">
              <a:buAutoNum type="arabicPeriod"/>
            </a:pPr>
            <a:r>
              <a:rPr lang="ru-RU" sz="2000" b="1" dirty="0" smtClean="0"/>
              <a:t>Теория Дарвина совершенно не рассматривает центральную проблему биологии – возникновение жизни, а также мир микроорганизмов. </a:t>
            </a:r>
            <a:endParaRPr lang="ru-RU" sz="2000" b="1" dirty="0"/>
          </a:p>
        </p:txBody>
      </p:sp>
    </p:spTree>
    <p:extLst>
      <p:ext uri="{BB962C8B-B14F-4D97-AF65-F5344CB8AC3E}">
        <p14:creationId xmlns:p14="http://schemas.microsoft.com/office/powerpoint/2010/main" val="2147067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914399"/>
          </a:xfrm>
        </p:spPr>
        <p:txBody>
          <a:bodyPr>
            <a:normAutofit/>
          </a:bodyPr>
          <a:lstStyle/>
          <a:p>
            <a:pPr algn="ctr"/>
            <a:r>
              <a:rPr lang="ru-RU" sz="2800" b="1" dirty="0" smtClean="0">
                <a:solidFill>
                  <a:srgbClr val="FF0000"/>
                </a:solidFill>
                <a:latin typeface="+mn-lt"/>
              </a:rPr>
              <a:t>Трудности теории Дарвина-2</a:t>
            </a:r>
            <a:br>
              <a:rPr lang="ru-RU" sz="2800" b="1" dirty="0" smtClean="0">
                <a:solidFill>
                  <a:srgbClr val="FF0000"/>
                </a:solidFill>
                <a:latin typeface="+mn-lt"/>
              </a:rPr>
            </a:br>
            <a:r>
              <a:rPr lang="ru-RU" sz="2800" b="1" dirty="0" smtClean="0">
                <a:solidFill>
                  <a:srgbClr val="FF0000"/>
                </a:solidFill>
                <a:latin typeface="+mn-lt"/>
              </a:rPr>
              <a:t>«Кошмар </a:t>
            </a:r>
            <a:r>
              <a:rPr lang="ru-RU" sz="2800" b="1" dirty="0" err="1" smtClean="0">
                <a:solidFill>
                  <a:srgbClr val="FF0000"/>
                </a:solidFill>
                <a:latin typeface="+mn-lt"/>
              </a:rPr>
              <a:t>Дженкина</a:t>
            </a:r>
            <a:r>
              <a:rPr lang="ru-RU" sz="2800" b="1" dirty="0" smtClean="0">
                <a:solidFill>
                  <a:srgbClr val="FF0000"/>
                </a:solidFill>
                <a:latin typeface="+mn-lt"/>
              </a:rPr>
              <a:t>»</a:t>
            </a:r>
            <a:endParaRPr lang="ru-RU" sz="2800" b="1"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629" y="1384118"/>
            <a:ext cx="5174166" cy="5273160"/>
          </a:xfrm>
        </p:spPr>
      </p:pic>
      <p:sp>
        <p:nvSpPr>
          <p:cNvPr id="5" name="TextBox 4"/>
          <p:cNvSpPr txBox="1"/>
          <p:nvPr/>
        </p:nvSpPr>
        <p:spPr>
          <a:xfrm>
            <a:off x="5553307" y="905486"/>
            <a:ext cx="6367348" cy="5878532"/>
          </a:xfrm>
          <a:prstGeom prst="rect">
            <a:avLst/>
          </a:prstGeom>
          <a:noFill/>
        </p:spPr>
        <p:txBody>
          <a:bodyPr wrap="square" rtlCol="0">
            <a:spAutoFit/>
          </a:bodyPr>
          <a:lstStyle/>
          <a:p>
            <a:r>
              <a:rPr lang="ru-RU" b="1" dirty="0" smtClean="0"/>
              <a:t>     </a:t>
            </a:r>
            <a:r>
              <a:rPr lang="ru-RU" sz="2400" b="1" dirty="0" smtClean="0"/>
              <a:t>Английский инженер Флеминг </a:t>
            </a:r>
            <a:r>
              <a:rPr lang="ru-RU" sz="2400" b="1" dirty="0" err="1" smtClean="0"/>
              <a:t>Дженкин</a:t>
            </a:r>
            <a:r>
              <a:rPr lang="ru-RU" sz="2400" b="1" dirty="0" smtClean="0"/>
              <a:t> пытался опровергнуть теорию Дарвина о постепенном образовании новых видов путем естественного отбора.</a:t>
            </a:r>
          </a:p>
          <a:p>
            <a:r>
              <a:rPr lang="ru-RU" sz="2400" b="1" dirty="0" smtClean="0"/>
              <a:t>     Аргумент </a:t>
            </a:r>
            <a:r>
              <a:rPr lang="ru-RU" sz="2400" b="1" dirty="0" err="1" smtClean="0"/>
              <a:t>Дженкина</a:t>
            </a:r>
            <a:r>
              <a:rPr lang="ru-RU" sz="2400" b="1" dirty="0" smtClean="0"/>
              <a:t>:</a:t>
            </a:r>
          </a:p>
          <a:p>
            <a:r>
              <a:rPr lang="ru-RU" sz="2400" b="1" dirty="0" smtClean="0"/>
              <a:t>     Случайно появившийся новый «полезный» признак у отдельной особи в группе организмов (популяции) постепенно исчезнет в результате скрещивания в ряду поколений с «обычными» особями без этого признака.</a:t>
            </a:r>
          </a:p>
          <a:p>
            <a:r>
              <a:rPr lang="ru-RU" sz="2400" b="1" dirty="0" smtClean="0"/>
              <a:t>     Случайно появившийся «полезный признак» будет постепенно разбавляться от поколения к поколению.</a:t>
            </a:r>
          </a:p>
          <a:p>
            <a:r>
              <a:rPr lang="ru-RU" sz="2000" b="1" dirty="0" smtClean="0"/>
              <a:t>     </a:t>
            </a:r>
            <a:r>
              <a:rPr lang="ru-RU" sz="3200" b="1" dirty="0" smtClean="0">
                <a:solidFill>
                  <a:srgbClr val="FF0000"/>
                </a:solidFill>
              </a:rPr>
              <a:t>Как опровергнуть аргумент </a:t>
            </a:r>
            <a:r>
              <a:rPr lang="ru-RU" sz="3200" b="1" dirty="0" err="1" smtClean="0">
                <a:solidFill>
                  <a:srgbClr val="FF0000"/>
                </a:solidFill>
              </a:rPr>
              <a:t>Дженкина</a:t>
            </a:r>
            <a:r>
              <a:rPr lang="ru-RU" sz="3200" b="1" dirty="0" smtClean="0">
                <a:solidFill>
                  <a:srgbClr val="FF0000"/>
                </a:solidFill>
              </a:rPr>
              <a:t>?</a:t>
            </a:r>
            <a:endParaRPr lang="ru-RU" sz="3200" b="1" dirty="0">
              <a:solidFill>
                <a:srgbClr val="FF0000"/>
              </a:solidFill>
            </a:endParaRPr>
          </a:p>
        </p:txBody>
      </p:sp>
      <p:sp>
        <p:nvSpPr>
          <p:cNvPr id="6" name="Стрелка вниз 5"/>
          <p:cNvSpPr/>
          <p:nvPr/>
        </p:nvSpPr>
        <p:spPr>
          <a:xfrm>
            <a:off x="838200" y="1013874"/>
            <a:ext cx="484632" cy="624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56118" y="597709"/>
            <a:ext cx="1929160" cy="307777"/>
          </a:xfrm>
          <a:prstGeom prst="rect">
            <a:avLst/>
          </a:prstGeom>
          <a:noFill/>
        </p:spPr>
        <p:txBody>
          <a:bodyPr wrap="square" rtlCol="0">
            <a:spAutoFit/>
          </a:bodyPr>
          <a:lstStyle/>
          <a:p>
            <a:pPr algn="ctr"/>
            <a:r>
              <a:rPr lang="ru-RU" sz="1400" b="1" dirty="0" smtClean="0"/>
              <a:t>«Полезный» признак</a:t>
            </a:r>
            <a:endParaRPr lang="ru-RU" sz="1400" b="1" dirty="0"/>
          </a:p>
        </p:txBody>
      </p:sp>
      <p:sp>
        <p:nvSpPr>
          <p:cNvPr id="8" name="Стрелка вниз 7"/>
          <p:cNvSpPr/>
          <p:nvPr/>
        </p:nvSpPr>
        <p:spPr>
          <a:xfrm>
            <a:off x="2612396" y="1013874"/>
            <a:ext cx="484632" cy="650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085278" y="602166"/>
            <a:ext cx="1851102" cy="307777"/>
          </a:xfrm>
          <a:prstGeom prst="rect">
            <a:avLst/>
          </a:prstGeom>
          <a:noFill/>
        </p:spPr>
        <p:txBody>
          <a:bodyPr wrap="square" rtlCol="0">
            <a:spAutoFit/>
          </a:bodyPr>
          <a:lstStyle/>
          <a:p>
            <a:r>
              <a:rPr lang="ru-RU" sz="1400" b="1" dirty="0" smtClean="0"/>
              <a:t>«Обычный» признак</a:t>
            </a:r>
            <a:endParaRPr lang="ru-RU" sz="1400" b="1" dirty="0"/>
          </a:p>
        </p:txBody>
      </p:sp>
      <p:sp>
        <p:nvSpPr>
          <p:cNvPr id="10" name="Стрелка вниз 9"/>
          <p:cNvSpPr/>
          <p:nvPr/>
        </p:nvSpPr>
        <p:spPr>
          <a:xfrm rot="20142511">
            <a:off x="1186271" y="2987224"/>
            <a:ext cx="484632" cy="3501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56118" y="5597912"/>
            <a:ext cx="1639228" cy="369332"/>
          </a:xfrm>
          <a:prstGeom prst="rect">
            <a:avLst/>
          </a:prstGeom>
          <a:noFill/>
        </p:spPr>
        <p:txBody>
          <a:bodyPr wrap="square" rtlCol="0">
            <a:spAutoFit/>
          </a:bodyPr>
          <a:lstStyle/>
          <a:p>
            <a:r>
              <a:rPr lang="ru-RU" b="1" dirty="0" smtClean="0"/>
              <a:t>   Поколения</a:t>
            </a:r>
            <a:endParaRPr lang="ru-RU" b="1" dirty="0"/>
          </a:p>
        </p:txBody>
      </p:sp>
    </p:spTree>
    <p:extLst>
      <p:ext uri="{BB962C8B-B14F-4D97-AF65-F5344CB8AC3E}">
        <p14:creationId xmlns:p14="http://schemas.microsoft.com/office/powerpoint/2010/main" val="654319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13678"/>
          </a:xfrm>
        </p:spPr>
        <p:txBody>
          <a:bodyPr>
            <a:normAutofit/>
          </a:bodyPr>
          <a:lstStyle/>
          <a:p>
            <a:pPr algn="ctr"/>
            <a:r>
              <a:rPr lang="ru-RU" sz="3200" b="1" dirty="0" smtClean="0">
                <a:solidFill>
                  <a:srgbClr val="FF0000"/>
                </a:solidFill>
                <a:latin typeface="+mn-lt"/>
              </a:rPr>
              <a:t>Теория (почти) нейтральной эволюции</a:t>
            </a:r>
            <a:endParaRPr lang="ru-RU" sz="3200" b="1" dirty="0">
              <a:solidFill>
                <a:srgbClr val="FF0000"/>
              </a:solidFill>
              <a:latin typeface="+mn-lt"/>
            </a:endParaRPr>
          </a:p>
        </p:txBody>
      </p:sp>
      <p:graphicFrame>
        <p:nvGraphicFramePr>
          <p:cNvPr id="4" name="Объект 3"/>
          <p:cNvGraphicFramePr>
            <a:graphicFrameLocks noGrp="1" noChangeAspect="1"/>
          </p:cNvGraphicFramePr>
          <p:nvPr>
            <p:ph idx="1"/>
            <p:extLst/>
          </p:nvPr>
        </p:nvGraphicFramePr>
        <p:xfrm>
          <a:off x="165373" y="502231"/>
          <a:ext cx="6491906" cy="6199652"/>
        </p:xfrm>
        <a:graphic>
          <a:graphicData uri="http://schemas.openxmlformats.org/presentationml/2006/ole">
            <mc:AlternateContent xmlns:mc="http://schemas.openxmlformats.org/markup-compatibility/2006">
              <mc:Choice xmlns:v="urn:schemas-microsoft-com:vml" Requires="v">
                <p:oleObj spid="_x0000_s1038" name="Документ" r:id="rId3" imgW="5936788" imgH="3676408" progId="Word.Document.12">
                  <p:embed/>
                </p:oleObj>
              </mc:Choice>
              <mc:Fallback>
                <p:oleObj name="Документ" r:id="rId3" imgW="5936788" imgH="3676408" progId="Word.Document.12">
                  <p:embed/>
                  <p:pic>
                    <p:nvPicPr>
                      <p:cNvPr id="4" name="Объект 3"/>
                      <p:cNvPicPr/>
                      <p:nvPr/>
                    </p:nvPicPr>
                    <p:blipFill>
                      <a:blip r:embed="rId4"/>
                      <a:stretch>
                        <a:fillRect/>
                      </a:stretch>
                    </p:blipFill>
                    <p:spPr>
                      <a:xfrm>
                        <a:off x="165373" y="502231"/>
                        <a:ext cx="6491906" cy="6199652"/>
                      </a:xfrm>
                      <a:prstGeom prst="rect">
                        <a:avLst/>
                      </a:prstGeom>
                    </p:spPr>
                  </p:pic>
                </p:oleObj>
              </mc:Fallback>
            </mc:AlternateContent>
          </a:graphicData>
        </a:graphic>
      </p:graphicFrame>
      <p:sp>
        <p:nvSpPr>
          <p:cNvPr id="5" name="TextBox 4"/>
          <p:cNvSpPr txBox="1"/>
          <p:nvPr/>
        </p:nvSpPr>
        <p:spPr>
          <a:xfrm>
            <a:off x="4873083" y="3334215"/>
            <a:ext cx="423746" cy="369332"/>
          </a:xfrm>
          <a:prstGeom prst="rect">
            <a:avLst/>
          </a:prstGeom>
          <a:noFill/>
        </p:spPr>
        <p:txBody>
          <a:bodyPr wrap="square" rtlCol="0">
            <a:spAutoFit/>
          </a:bodyPr>
          <a:lstStyle/>
          <a:p>
            <a:r>
              <a:rPr lang="en-US" b="1" dirty="0">
                <a:solidFill>
                  <a:srgbClr val="FF0000"/>
                </a:solidFill>
              </a:rPr>
              <a:t>H</a:t>
            </a:r>
            <a:endParaRPr lang="ru-RU" b="1" dirty="0">
              <a:solidFill>
                <a:srgbClr val="FF0000"/>
              </a:solidFill>
            </a:endParaRPr>
          </a:p>
        </p:txBody>
      </p:sp>
      <p:sp>
        <p:nvSpPr>
          <p:cNvPr id="6" name="TextBox 5"/>
          <p:cNvSpPr txBox="1"/>
          <p:nvPr/>
        </p:nvSpPr>
        <p:spPr>
          <a:xfrm>
            <a:off x="2085278" y="6367346"/>
            <a:ext cx="1929161" cy="369332"/>
          </a:xfrm>
          <a:prstGeom prst="rect">
            <a:avLst/>
          </a:prstGeom>
          <a:noFill/>
        </p:spPr>
        <p:txBody>
          <a:bodyPr wrap="square" rtlCol="0">
            <a:spAutoFit/>
          </a:bodyPr>
          <a:lstStyle/>
          <a:p>
            <a:r>
              <a:rPr lang="en-US" b="1" dirty="0" smtClean="0">
                <a:solidFill>
                  <a:srgbClr val="FF0000"/>
                </a:solidFill>
              </a:rPr>
              <a:t>     C     H    M</a:t>
            </a:r>
            <a:endParaRPr lang="ru-RU" b="1" dirty="0">
              <a:solidFill>
                <a:srgbClr val="FF0000"/>
              </a:solidFill>
            </a:endParaRPr>
          </a:p>
        </p:txBody>
      </p:sp>
      <p:sp>
        <p:nvSpPr>
          <p:cNvPr id="7" name="TextBox 6"/>
          <p:cNvSpPr txBox="1"/>
          <p:nvPr/>
        </p:nvSpPr>
        <p:spPr>
          <a:xfrm>
            <a:off x="6423103" y="502231"/>
            <a:ext cx="5430644" cy="4247317"/>
          </a:xfrm>
          <a:prstGeom prst="rect">
            <a:avLst/>
          </a:prstGeom>
          <a:noFill/>
        </p:spPr>
        <p:txBody>
          <a:bodyPr wrap="square" rtlCol="0">
            <a:spAutoFit/>
          </a:bodyPr>
          <a:lstStyle/>
          <a:p>
            <a:r>
              <a:rPr lang="ru-RU" b="1" dirty="0" smtClean="0"/>
              <a:t>   1. Основной вклад в генное разнообразие вносят нейтральные мутации. Они не полезны и не вредны. Поэтому они не контролируются отбором.</a:t>
            </a:r>
          </a:p>
          <a:p>
            <a:r>
              <a:rPr lang="ru-RU" b="1" dirty="0" smtClean="0"/>
              <a:t>   2. Скорость эволюции белка (число мутантных замен остатков  на 1 позицию в год) остается почти постоянной пока трехмерная структура белка и его функция серьезно не изменены. </a:t>
            </a:r>
          </a:p>
          <a:p>
            <a:r>
              <a:rPr lang="ru-RU" b="1" dirty="0" smtClean="0"/>
              <a:t>   3. Более функционально значимые части белка (консервативные области активных центров) меняются значительно медленнее, чем мало значимые.</a:t>
            </a:r>
          </a:p>
          <a:p>
            <a:r>
              <a:rPr lang="ru-RU" b="1" dirty="0" smtClean="0"/>
              <a:t>   4. Замены, слабо влияющие на третичную структуру и функцию белка, фиксируются в ходе эволюции значительно чаще.</a:t>
            </a:r>
          </a:p>
          <a:p>
            <a:endParaRPr lang="ru-RU" b="1" dirty="0"/>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3103" y="4505092"/>
            <a:ext cx="2308304" cy="2352908"/>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5221" y="4348975"/>
            <a:ext cx="3122340" cy="2352908"/>
          </a:xfrm>
          <a:prstGeom prst="rect">
            <a:avLst/>
          </a:prstGeom>
        </p:spPr>
      </p:pic>
    </p:spTree>
    <p:extLst>
      <p:ext uri="{BB962C8B-B14F-4D97-AF65-F5344CB8AC3E}">
        <p14:creationId xmlns:p14="http://schemas.microsoft.com/office/powerpoint/2010/main" val="396603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65907"/>
          </a:xfrm>
        </p:spPr>
        <p:txBody>
          <a:bodyPr>
            <a:normAutofit fontScale="90000"/>
          </a:bodyPr>
          <a:lstStyle/>
          <a:p>
            <a:pPr algn="ctr"/>
            <a:r>
              <a:rPr lang="ru-RU" sz="2800" b="1" dirty="0" smtClean="0">
                <a:solidFill>
                  <a:srgbClr val="FF0000"/>
                </a:solidFill>
                <a:latin typeface="+mn-lt"/>
              </a:rPr>
              <a:t>Синтетическая теория </a:t>
            </a:r>
            <a:r>
              <a:rPr lang="ru-RU" sz="2800" b="1" dirty="0" smtClean="0">
                <a:solidFill>
                  <a:srgbClr val="FF0000"/>
                </a:solidFill>
                <a:latin typeface="+mn-lt"/>
              </a:rPr>
              <a:t>эволюции (СТЭ) </a:t>
            </a:r>
            <a:r>
              <a:rPr lang="ru-RU" sz="2800" b="1" dirty="0" smtClean="0">
                <a:solidFill>
                  <a:srgbClr val="FF0000"/>
                </a:solidFill>
                <a:latin typeface="+mn-lt"/>
              </a:rPr>
              <a:t>– синтез дарвинизма и генетики</a:t>
            </a:r>
            <a:endParaRPr lang="ru-RU" sz="2800" b="1" dirty="0">
              <a:solidFill>
                <a:srgbClr val="FF0000"/>
              </a:solidFill>
              <a:latin typeface="+mn-lt"/>
            </a:endParaRPr>
          </a:p>
        </p:txBody>
      </p:sp>
      <p:sp>
        <p:nvSpPr>
          <p:cNvPr id="3" name="Объект 2"/>
          <p:cNvSpPr>
            <a:spLocks noGrp="1"/>
          </p:cNvSpPr>
          <p:nvPr>
            <p:ph idx="1"/>
          </p:nvPr>
        </p:nvSpPr>
        <p:spPr>
          <a:xfrm>
            <a:off x="838200" y="672122"/>
            <a:ext cx="10515600" cy="5986585"/>
          </a:xfrm>
        </p:spPr>
        <p:txBody>
          <a:bodyPr/>
          <a:lstStyle/>
          <a:p>
            <a:pPr lvl="4"/>
            <a:r>
              <a:rPr lang="ru-RU" dirty="0" smtClean="0"/>
              <a:t>                </a:t>
            </a:r>
            <a:endParaRPr lang="ru-RU" dirty="0"/>
          </a:p>
        </p:txBody>
      </p:sp>
      <p:sp>
        <p:nvSpPr>
          <p:cNvPr id="4" name="Прямоугольник 3"/>
          <p:cNvSpPr/>
          <p:nvPr/>
        </p:nvSpPr>
        <p:spPr>
          <a:xfrm>
            <a:off x="3837878" y="672122"/>
            <a:ext cx="29086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rPr>
              <a:t>МУТАЦИИ</a:t>
            </a:r>
            <a:endParaRPr lang="ru-RU" sz="3200" dirty="0">
              <a:solidFill>
                <a:schemeClr val="tx1"/>
              </a:solidFill>
            </a:endParaRPr>
          </a:p>
        </p:txBody>
      </p:sp>
      <p:sp>
        <p:nvSpPr>
          <p:cNvPr id="5" name="Прямоугольник 4"/>
          <p:cNvSpPr/>
          <p:nvPr/>
        </p:nvSpPr>
        <p:spPr>
          <a:xfrm>
            <a:off x="838200" y="3044283"/>
            <a:ext cx="266328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295078" y="3044283"/>
            <a:ext cx="284356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073483" y="3044283"/>
            <a:ext cx="31446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Снижение эффективности размножения</a:t>
            </a:r>
            <a:endParaRPr lang="ru-RU" sz="2000" b="1" dirty="0">
              <a:solidFill>
                <a:schemeClr val="tx1"/>
              </a:solidFill>
            </a:endParaRPr>
          </a:p>
        </p:txBody>
      </p:sp>
      <p:sp>
        <p:nvSpPr>
          <p:cNvPr id="8" name="Стрелка вниз 7"/>
          <p:cNvSpPr/>
          <p:nvPr/>
        </p:nvSpPr>
        <p:spPr>
          <a:xfrm>
            <a:off x="5254792" y="2253818"/>
            <a:ext cx="484632" cy="78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rot="2877275">
            <a:off x="3010838" y="1443448"/>
            <a:ext cx="484632" cy="16998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rot="17681987">
            <a:off x="7648315" y="1022769"/>
            <a:ext cx="484632" cy="2547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838200" y="3044284"/>
            <a:ext cx="2522034" cy="923330"/>
          </a:xfrm>
          <a:prstGeom prst="rect">
            <a:avLst/>
          </a:prstGeom>
          <a:noFill/>
        </p:spPr>
        <p:txBody>
          <a:bodyPr wrap="square" rtlCol="0">
            <a:spAutoFit/>
          </a:bodyPr>
          <a:lstStyle/>
          <a:p>
            <a:pPr algn="ctr"/>
            <a:r>
              <a:rPr lang="ru-RU" b="1" dirty="0" smtClean="0"/>
              <a:t>Увеличение эффективности размножения</a:t>
            </a:r>
            <a:endParaRPr lang="ru-RU" b="1" dirty="0"/>
          </a:p>
        </p:txBody>
      </p:sp>
      <p:sp>
        <p:nvSpPr>
          <p:cNvPr id="13" name="TextBox 12"/>
          <p:cNvSpPr txBox="1"/>
          <p:nvPr/>
        </p:nvSpPr>
        <p:spPr>
          <a:xfrm>
            <a:off x="4295079" y="3086596"/>
            <a:ext cx="2522033" cy="923330"/>
          </a:xfrm>
          <a:prstGeom prst="rect">
            <a:avLst/>
          </a:prstGeom>
          <a:noFill/>
        </p:spPr>
        <p:txBody>
          <a:bodyPr wrap="square" rtlCol="0">
            <a:spAutoFit/>
          </a:bodyPr>
          <a:lstStyle/>
          <a:p>
            <a:pPr algn="ctr"/>
            <a:r>
              <a:rPr lang="ru-RU" b="1" dirty="0" smtClean="0"/>
              <a:t>Эффективность размножения не изменяется</a:t>
            </a:r>
            <a:endParaRPr lang="ru-RU" b="1" dirty="0"/>
          </a:p>
        </p:txBody>
      </p:sp>
      <p:sp>
        <p:nvSpPr>
          <p:cNvPr id="15" name="Прямоугольник 14"/>
          <p:cNvSpPr/>
          <p:nvPr/>
        </p:nvSpPr>
        <p:spPr>
          <a:xfrm rot="10800000" flipV="1">
            <a:off x="-45718" y="5107258"/>
            <a:ext cx="45719" cy="981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p:cNvSpPr/>
          <p:nvPr/>
        </p:nvSpPr>
        <p:spPr>
          <a:xfrm flipH="1">
            <a:off x="2078891" y="4077025"/>
            <a:ext cx="515816" cy="9769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верх 13"/>
          <p:cNvSpPr/>
          <p:nvPr/>
        </p:nvSpPr>
        <p:spPr>
          <a:xfrm>
            <a:off x="5232226" y="4077026"/>
            <a:ext cx="484632" cy="6050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верх 15"/>
          <p:cNvSpPr/>
          <p:nvPr/>
        </p:nvSpPr>
        <p:spPr>
          <a:xfrm flipH="1">
            <a:off x="9269045" y="4077025"/>
            <a:ext cx="477117" cy="9769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38200" y="5212862"/>
            <a:ext cx="2663283" cy="1200329"/>
          </a:xfrm>
          <a:prstGeom prst="rect">
            <a:avLst/>
          </a:prstGeom>
          <a:noFill/>
        </p:spPr>
        <p:txBody>
          <a:bodyPr wrap="square" rtlCol="0">
            <a:spAutoFit/>
          </a:bodyPr>
          <a:lstStyle/>
          <a:p>
            <a:pPr algn="ctr"/>
            <a:r>
              <a:rPr lang="ru-RU" b="1" dirty="0" smtClean="0"/>
              <a:t>Положительный естественный отбор.</a:t>
            </a:r>
          </a:p>
          <a:p>
            <a:pPr algn="ctr"/>
            <a:r>
              <a:rPr lang="ru-RU" b="1" dirty="0" smtClean="0"/>
              <a:t>Вероятно закрепление мутаций</a:t>
            </a:r>
            <a:endParaRPr lang="ru-RU" b="1" dirty="0"/>
          </a:p>
        </p:txBody>
      </p:sp>
      <p:sp>
        <p:nvSpPr>
          <p:cNvPr id="18" name="TextBox 17"/>
          <p:cNvSpPr txBox="1"/>
          <p:nvPr/>
        </p:nvSpPr>
        <p:spPr>
          <a:xfrm>
            <a:off x="4046593" y="4749148"/>
            <a:ext cx="3274471" cy="1754326"/>
          </a:xfrm>
          <a:prstGeom prst="rect">
            <a:avLst/>
          </a:prstGeom>
          <a:noFill/>
        </p:spPr>
        <p:txBody>
          <a:bodyPr wrap="square" rtlCol="0">
            <a:spAutoFit/>
          </a:bodyPr>
          <a:lstStyle/>
          <a:p>
            <a:pPr algn="ctr"/>
            <a:r>
              <a:rPr lang="ru-RU" b="1" dirty="0" smtClean="0"/>
              <a:t>Не подвергаются действию естественного отбора.</a:t>
            </a:r>
          </a:p>
          <a:p>
            <a:pPr algn="ctr"/>
            <a:r>
              <a:rPr lang="ru-RU" b="1" dirty="0" smtClean="0"/>
              <a:t>На них влияет случайный генетический дрейф:</a:t>
            </a:r>
          </a:p>
          <a:p>
            <a:pPr marL="342900" indent="-342900">
              <a:buAutoNum type="arabicPeriod"/>
            </a:pPr>
            <a:r>
              <a:rPr lang="ru-RU" b="1" dirty="0" smtClean="0">
                <a:solidFill>
                  <a:srgbClr val="FF0000"/>
                </a:solidFill>
              </a:rPr>
              <a:t>«Бутылочное горлышко».</a:t>
            </a:r>
          </a:p>
          <a:p>
            <a:pPr marL="342900" indent="-342900">
              <a:buAutoNum type="arabicPeriod"/>
            </a:pPr>
            <a:r>
              <a:rPr lang="ru-RU" b="1" dirty="0" smtClean="0">
                <a:solidFill>
                  <a:srgbClr val="FF0000"/>
                </a:solidFill>
              </a:rPr>
              <a:t>«Эффект основателя».</a:t>
            </a:r>
            <a:endParaRPr lang="ru-RU" b="1" dirty="0">
              <a:solidFill>
                <a:srgbClr val="FF0000"/>
              </a:solidFill>
            </a:endParaRPr>
          </a:p>
        </p:txBody>
      </p:sp>
      <p:sp>
        <p:nvSpPr>
          <p:cNvPr id="19" name="TextBox 18"/>
          <p:cNvSpPr txBox="1"/>
          <p:nvPr/>
        </p:nvSpPr>
        <p:spPr>
          <a:xfrm>
            <a:off x="8159262" y="5291015"/>
            <a:ext cx="3058865" cy="1200329"/>
          </a:xfrm>
          <a:prstGeom prst="rect">
            <a:avLst/>
          </a:prstGeom>
          <a:noFill/>
        </p:spPr>
        <p:txBody>
          <a:bodyPr wrap="square" rtlCol="0">
            <a:spAutoFit/>
          </a:bodyPr>
          <a:lstStyle/>
          <a:p>
            <a:pPr algn="ctr"/>
            <a:r>
              <a:rPr lang="ru-RU" b="1" dirty="0" smtClean="0"/>
              <a:t>Отрицательный (очищающий) естественный отбор.</a:t>
            </a:r>
          </a:p>
          <a:p>
            <a:pPr algn="ctr"/>
            <a:r>
              <a:rPr lang="ru-RU" b="1" dirty="0" smtClean="0"/>
              <a:t>Вероятно удаление мутаций</a:t>
            </a:r>
            <a:endParaRPr lang="ru-RU" b="1" dirty="0"/>
          </a:p>
        </p:txBody>
      </p:sp>
      <p:sp>
        <p:nvSpPr>
          <p:cNvPr id="20" name="TextBox 19"/>
          <p:cNvSpPr txBox="1"/>
          <p:nvPr/>
        </p:nvSpPr>
        <p:spPr>
          <a:xfrm>
            <a:off x="390829" y="1129322"/>
            <a:ext cx="2217701" cy="1477328"/>
          </a:xfrm>
          <a:prstGeom prst="rect">
            <a:avLst/>
          </a:prstGeom>
          <a:noFill/>
        </p:spPr>
        <p:txBody>
          <a:bodyPr wrap="square" rtlCol="0">
            <a:spAutoFit/>
          </a:bodyPr>
          <a:lstStyle/>
          <a:p>
            <a:r>
              <a:rPr lang="ru-RU" b="1" dirty="0" smtClean="0"/>
              <a:t> </a:t>
            </a:r>
            <a:r>
              <a:rPr lang="ru-RU" b="1" dirty="0">
                <a:solidFill>
                  <a:srgbClr val="FF0000"/>
                </a:solidFill>
              </a:rPr>
              <a:t>П</a:t>
            </a:r>
            <a:r>
              <a:rPr lang="ru-RU" b="1" dirty="0" smtClean="0">
                <a:solidFill>
                  <a:srgbClr val="FF0000"/>
                </a:solidFill>
              </a:rPr>
              <a:t>олезные</a:t>
            </a:r>
            <a:r>
              <a:rPr lang="ru-RU" b="1" dirty="0" smtClean="0"/>
              <a:t> мутации – способствуют приспособляемости (эффективности размножения) </a:t>
            </a:r>
            <a:endParaRPr lang="ru-RU" b="1" dirty="0"/>
          </a:p>
        </p:txBody>
      </p:sp>
      <p:sp>
        <p:nvSpPr>
          <p:cNvPr id="21" name="TextBox 20"/>
          <p:cNvSpPr txBox="1"/>
          <p:nvPr/>
        </p:nvSpPr>
        <p:spPr>
          <a:xfrm>
            <a:off x="8159263" y="1129322"/>
            <a:ext cx="3524738" cy="923330"/>
          </a:xfrm>
          <a:prstGeom prst="rect">
            <a:avLst/>
          </a:prstGeom>
          <a:noFill/>
        </p:spPr>
        <p:txBody>
          <a:bodyPr wrap="square" rtlCol="0">
            <a:spAutoFit/>
          </a:bodyPr>
          <a:lstStyle/>
          <a:p>
            <a:r>
              <a:rPr lang="ru-RU" b="1" dirty="0" smtClean="0"/>
              <a:t> </a:t>
            </a:r>
            <a:r>
              <a:rPr lang="ru-RU" b="1" dirty="0">
                <a:solidFill>
                  <a:srgbClr val="FF0000"/>
                </a:solidFill>
              </a:rPr>
              <a:t>В</a:t>
            </a:r>
            <a:r>
              <a:rPr lang="ru-RU" b="1" dirty="0" smtClean="0">
                <a:solidFill>
                  <a:srgbClr val="FF0000"/>
                </a:solidFill>
              </a:rPr>
              <a:t>редные</a:t>
            </a:r>
            <a:r>
              <a:rPr lang="ru-RU" b="1" dirty="0" smtClean="0"/>
              <a:t> мутации – уменьшают приспособляемость (эффективность размножения)</a:t>
            </a:r>
            <a:endParaRPr lang="ru-RU" b="1" dirty="0"/>
          </a:p>
        </p:txBody>
      </p:sp>
      <p:sp>
        <p:nvSpPr>
          <p:cNvPr id="22" name="TextBox 21"/>
          <p:cNvSpPr txBox="1"/>
          <p:nvPr/>
        </p:nvSpPr>
        <p:spPr>
          <a:xfrm>
            <a:off x="3837878" y="1585352"/>
            <a:ext cx="3102185" cy="923330"/>
          </a:xfrm>
          <a:prstGeom prst="rect">
            <a:avLst/>
          </a:prstGeom>
          <a:noFill/>
        </p:spPr>
        <p:txBody>
          <a:bodyPr wrap="square" rtlCol="0">
            <a:spAutoFit/>
          </a:bodyPr>
          <a:lstStyle/>
          <a:p>
            <a:pPr algn="ctr"/>
            <a:r>
              <a:rPr lang="ru-RU" b="1" dirty="0" smtClean="0">
                <a:solidFill>
                  <a:srgbClr val="FF0000"/>
                </a:solidFill>
              </a:rPr>
              <a:t>Селективно нейтральные</a:t>
            </a:r>
          </a:p>
          <a:p>
            <a:pPr algn="ctr"/>
            <a:r>
              <a:rPr lang="ru-RU" b="1" dirty="0" smtClean="0">
                <a:solidFill>
                  <a:srgbClr val="FF0000"/>
                </a:solidFill>
              </a:rPr>
              <a:t>(</a:t>
            </a:r>
            <a:r>
              <a:rPr lang="ru-RU" sz="1600" b="1" dirty="0" smtClean="0">
                <a:solidFill>
                  <a:srgbClr val="FF0000"/>
                </a:solidFill>
              </a:rPr>
              <a:t>их подавляющее большинство</a:t>
            </a:r>
            <a:r>
              <a:rPr lang="ru-RU" b="1" dirty="0" smtClean="0">
                <a:solidFill>
                  <a:srgbClr val="FF0000"/>
                </a:solidFill>
              </a:rPr>
              <a:t>)</a:t>
            </a:r>
          </a:p>
          <a:p>
            <a:endParaRPr lang="ru-RU" b="1" dirty="0">
              <a:solidFill>
                <a:srgbClr val="FF0000"/>
              </a:solidFill>
            </a:endParaRPr>
          </a:p>
        </p:txBody>
      </p:sp>
    </p:spTree>
    <p:extLst>
      <p:ext uri="{BB962C8B-B14F-4D97-AF65-F5344CB8AC3E}">
        <p14:creationId xmlns:p14="http://schemas.microsoft.com/office/powerpoint/2010/main" val="8738937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2339</Words>
  <Application>Microsoft Office PowerPoint</Application>
  <PresentationFormat>Широкоэкранный</PresentationFormat>
  <Paragraphs>149</Paragraphs>
  <Slides>26</Slides>
  <Notes>1</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31" baseType="lpstr">
      <vt:lpstr>Arial</vt:lpstr>
      <vt:lpstr>Calibri</vt:lpstr>
      <vt:lpstr>Calibri Light</vt:lpstr>
      <vt:lpstr>Тема Office</vt:lpstr>
      <vt:lpstr>Документ</vt:lpstr>
      <vt:lpstr>Лекция 7</vt:lpstr>
      <vt:lpstr>Как возникла жизнь: биологическая эволюция или креационизм</vt:lpstr>
      <vt:lpstr>Чарльз Дарвин – «великий физик» (Л.Больтцман, основоположник термодинамики)</vt:lpstr>
      <vt:lpstr>Важнейшие факторы эволюции</vt:lpstr>
      <vt:lpstr>Эволюция по Дарвину</vt:lpstr>
      <vt:lpstr>Трудности теории Дарвина-1</vt:lpstr>
      <vt:lpstr>Трудности теории Дарвина-2 «Кошмар Дженкина»</vt:lpstr>
      <vt:lpstr>Теория (почти) нейтральной эволюции</vt:lpstr>
      <vt:lpstr>Синтетическая теория эволюции (СТЭ) – синтез дарвинизма и генетики</vt:lpstr>
      <vt:lpstr>Хромосомный набор человека</vt:lpstr>
      <vt:lpstr>Аллели генов</vt:lpstr>
      <vt:lpstr> Гомологичные хромосомы</vt:lpstr>
      <vt:lpstr>Судьба нейтральных мутаций</vt:lpstr>
      <vt:lpstr>Генетический дрейф – случайное изменение частот аллелей. Наиболее выражен для малых популяций.</vt:lpstr>
      <vt:lpstr>Две главные движущие силы эволюции, естественный отбор и дрейф, –    кто и когда сильнее?</vt:lpstr>
      <vt:lpstr>Дополнительная сила эволюции: дупликация генов  </vt:lpstr>
      <vt:lpstr>Пример дупликации генов – «незамерзайка» арктических рыб</vt:lpstr>
      <vt:lpstr>Вертикальный перенос генов</vt:lpstr>
      <vt:lpstr>Дополнительная сила эволюции: горизонтальный перенос генов</vt:lpstr>
      <vt:lpstr>Эволюция и  «центральная догма молекулярной биологии»</vt:lpstr>
      <vt:lpstr>Гипотеза  (логически неизбежного) «мира РНК»</vt:lpstr>
      <vt:lpstr>Рибозимы</vt:lpstr>
      <vt:lpstr>Потенциал эволюции «мира РНК»</vt:lpstr>
      <vt:lpstr>Национальное управление по аэронавтике и исследованию космического пространства (NASA)</vt:lpstr>
      <vt:lpstr>Доклады в Институте физических проблем</vt:lpstr>
      <vt:lpstr>Лекция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7</dc:title>
  <dc:creator>Кирилл</dc:creator>
  <cp:lastModifiedBy>Кирилл</cp:lastModifiedBy>
  <cp:revision>37</cp:revision>
  <dcterms:created xsi:type="dcterms:W3CDTF">2020-08-04T14:56:36Z</dcterms:created>
  <dcterms:modified xsi:type="dcterms:W3CDTF">2020-10-22T17:44:56Z</dcterms:modified>
</cp:coreProperties>
</file>