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4" r:id="rId4"/>
    <p:sldId id="276" r:id="rId5"/>
    <p:sldId id="275" r:id="rId6"/>
    <p:sldId id="268" r:id="rId7"/>
    <p:sldId id="269" r:id="rId8"/>
    <p:sldId id="270" r:id="rId9"/>
    <p:sldId id="271" r:id="rId10"/>
    <p:sldId id="272" r:id="rId11"/>
    <p:sldId id="273" r:id="rId12"/>
    <p:sldId id="27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57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20A5-E584-4F9A-9F42-D2E7EE6CB50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F60A-0141-4020-9BC4-40C7310D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9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20A5-E584-4F9A-9F42-D2E7EE6CB50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F60A-0141-4020-9BC4-40C7310D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05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20A5-E584-4F9A-9F42-D2E7EE6CB50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F60A-0141-4020-9BC4-40C7310D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2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20A5-E584-4F9A-9F42-D2E7EE6CB50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F60A-0141-4020-9BC4-40C7310D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8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20A5-E584-4F9A-9F42-D2E7EE6CB50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F60A-0141-4020-9BC4-40C7310D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88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20A5-E584-4F9A-9F42-D2E7EE6CB50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F60A-0141-4020-9BC4-40C7310D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34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20A5-E584-4F9A-9F42-D2E7EE6CB50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F60A-0141-4020-9BC4-40C7310D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87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20A5-E584-4F9A-9F42-D2E7EE6CB50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F60A-0141-4020-9BC4-40C7310D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7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20A5-E584-4F9A-9F42-D2E7EE6CB50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F60A-0141-4020-9BC4-40C7310D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94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20A5-E584-4F9A-9F42-D2E7EE6CB50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F60A-0141-4020-9BC4-40C7310D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25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20A5-E584-4F9A-9F42-D2E7EE6CB50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F60A-0141-4020-9BC4-40C7310D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0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B20A5-E584-4F9A-9F42-D2E7EE6CB50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FF60A-0141-4020-9BC4-40C7310D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71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6715"/>
            <a:ext cx="9144000" cy="71217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Лекция 9в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600200"/>
            <a:ext cx="9144000" cy="50995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05840"/>
            <a:ext cx="9274233" cy="54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6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80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Сходство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коронавирусов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: человек и панголины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8" y="757238"/>
            <a:ext cx="5289550" cy="59161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31" y="757238"/>
            <a:ext cx="6348045" cy="2786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1377" y="3543300"/>
            <a:ext cx="62864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Панголин – индокитайский ящер. Близок к муравьедам и броненосцам. Тело покрыто жесткими ромбическими чешуйками. Мясо панголинов </a:t>
            </a:r>
            <a:r>
              <a:rPr lang="ru-RU" b="1" dirty="0" smtClean="0"/>
              <a:t>повсемест</a:t>
            </a:r>
            <a:r>
              <a:rPr lang="ru-RU" b="1" dirty="0"/>
              <a:t>н</a:t>
            </a:r>
            <a:r>
              <a:rPr lang="ru-RU" b="1" dirty="0" smtClean="0"/>
              <a:t>о </a:t>
            </a:r>
            <a:r>
              <a:rPr lang="ru-RU" b="1" dirty="0" smtClean="0"/>
              <a:t>употребляют в пищу в странах Юго-Восточной Азии (Индонезия, Таиланд, Филиппины и др.). Препараты из чешуи используются знахарями в народной медицине.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Степень сходства </a:t>
            </a:r>
            <a:r>
              <a:rPr lang="ru-RU" b="1" dirty="0" err="1" smtClean="0">
                <a:solidFill>
                  <a:srgbClr val="FF0000"/>
                </a:solidFill>
              </a:rPr>
              <a:t>коронавируса</a:t>
            </a:r>
            <a:r>
              <a:rPr lang="ru-RU" b="1" dirty="0" smtClean="0">
                <a:solidFill>
                  <a:srgbClr val="FF0000"/>
                </a:solidFill>
              </a:rPr>
              <a:t> человека и панголина – 91,2%.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3142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95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Сходство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коронавирусов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: человек и летучие мыши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763221"/>
            <a:ext cx="5736981" cy="27888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" y="685800"/>
            <a:ext cx="5920154" cy="28662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210" y="3807069"/>
            <a:ext cx="116937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Сообщества </a:t>
            </a:r>
            <a:r>
              <a:rPr lang="ru-RU" b="1" dirty="0" smtClean="0"/>
              <a:t>летучих мышей являются естественными резервуарами вирусов бешенства, </a:t>
            </a:r>
            <a:r>
              <a:rPr lang="ru-RU" b="1" dirty="0" err="1" smtClean="0"/>
              <a:t>Эбола</a:t>
            </a:r>
            <a:r>
              <a:rPr lang="ru-RU" b="1" dirty="0" smtClean="0"/>
              <a:t> и </a:t>
            </a:r>
            <a:r>
              <a:rPr lang="ru-RU" b="1" dirty="0" err="1" smtClean="0"/>
              <a:t>коронавирусов</a:t>
            </a:r>
            <a:r>
              <a:rPr lang="ru-RU" b="1" dirty="0" smtClean="0"/>
              <a:t>. Эта очень серьезная опасность для человека является следствием образа жизни этих животных – чрезвычайная скученность (в стае до 150 тыс. особей) и возможность питаться кровью других животных. Многие вирусные инфекции протекают у летучих мышей без симптомов. Даже здоровая на вид летучая мышь может являться переносчиком различных вирусов.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Степень сходства </a:t>
            </a:r>
            <a:r>
              <a:rPr lang="ru-RU" b="1" dirty="0" err="1" smtClean="0">
                <a:solidFill>
                  <a:srgbClr val="FF0000"/>
                </a:solidFill>
              </a:rPr>
              <a:t>коронавируса</a:t>
            </a:r>
            <a:r>
              <a:rPr lang="ru-RU" b="1" dirty="0" smtClean="0">
                <a:solidFill>
                  <a:srgbClr val="FF0000"/>
                </a:solidFill>
              </a:rPr>
              <a:t> человека и летучей мыши – 88%.</a:t>
            </a:r>
          </a:p>
          <a:p>
            <a:r>
              <a:rPr lang="ru-RU" b="1" dirty="0" smtClean="0"/>
              <a:t>«В</a:t>
            </a:r>
            <a:r>
              <a:rPr lang="ru-RU" b="1" dirty="0" smtClean="0"/>
              <a:t>ирус </a:t>
            </a:r>
            <a:r>
              <a:rPr lang="ru-RU" b="1" dirty="0" smtClean="0"/>
              <a:t>легко поддается генетическим рекомбинациям </a:t>
            </a:r>
            <a:r>
              <a:rPr lang="ru-RU" b="1" dirty="0" smtClean="0"/>
              <a:t>в естественных условиях, </a:t>
            </a:r>
            <a:r>
              <a:rPr lang="ru-RU" b="1" dirty="0" smtClean="0"/>
              <a:t>так что </a:t>
            </a:r>
            <a:r>
              <a:rPr lang="ru-RU" b="1" dirty="0" smtClean="0"/>
              <a:t>вирус </a:t>
            </a:r>
            <a:r>
              <a:rPr lang="ru-RU" b="1" dirty="0" smtClean="0"/>
              <a:t>может быть </a:t>
            </a:r>
            <a:r>
              <a:rPr lang="ru-RU" b="1" dirty="0" err="1" smtClean="0"/>
              <a:t>перенацелен</a:t>
            </a:r>
            <a:r>
              <a:rPr lang="ru-RU" b="1" dirty="0" smtClean="0"/>
              <a:t> как в естественных , так и в искусственных условиях с диких животных на человека путем </a:t>
            </a:r>
            <a:r>
              <a:rPr lang="ru-RU" b="1" dirty="0" smtClean="0"/>
              <a:t>/мутационных/ </a:t>
            </a:r>
            <a:r>
              <a:rPr lang="ru-RU" b="1" dirty="0" smtClean="0"/>
              <a:t>изменений структуры белка </a:t>
            </a:r>
            <a:r>
              <a:rPr lang="en-US" b="1" dirty="0" smtClean="0"/>
              <a:t>S</a:t>
            </a:r>
            <a:r>
              <a:rPr lang="ru-RU" b="1" dirty="0" smtClean="0"/>
              <a:t>1» (</a:t>
            </a:r>
            <a:r>
              <a:rPr lang="ru-RU" b="1" dirty="0" err="1" smtClean="0"/>
              <a:t>М.В.Супотницкий</a:t>
            </a:r>
            <a:r>
              <a:rPr lang="ru-RU" b="1" dirty="0" smtClean="0"/>
              <a:t>. Новый </a:t>
            </a:r>
            <a:r>
              <a:rPr lang="ru-RU" b="1" dirty="0" err="1" smtClean="0"/>
              <a:t>коронавирус</a:t>
            </a:r>
            <a:r>
              <a:rPr lang="ru-RU" b="1" dirty="0" smtClean="0"/>
              <a:t> </a:t>
            </a:r>
            <a:r>
              <a:rPr lang="en-US" b="1" dirty="0" smtClean="0"/>
              <a:t>SARS-CoV-2 </a:t>
            </a:r>
            <a:r>
              <a:rPr lang="ru-RU" b="1" dirty="0" smtClean="0"/>
              <a:t>в аспекте глобальной эпидемиологии </a:t>
            </a:r>
            <a:r>
              <a:rPr lang="ru-RU" b="1" dirty="0" err="1" smtClean="0"/>
              <a:t>коронавирусных</a:t>
            </a:r>
            <a:r>
              <a:rPr lang="ru-RU" b="1" dirty="0" smtClean="0"/>
              <a:t> инфекций. </a:t>
            </a:r>
            <a:r>
              <a:rPr lang="en-US" b="1" dirty="0" smtClean="0"/>
              <a:t>Journal of NBC Protection Corp</a:t>
            </a:r>
            <a:r>
              <a:rPr lang="ru-RU" b="1" dirty="0" smtClean="0"/>
              <a:t>.</a:t>
            </a:r>
            <a:r>
              <a:rPr lang="ru-RU" b="1" dirty="0" smtClean="0"/>
              <a:t>, 2020, </a:t>
            </a:r>
            <a:r>
              <a:rPr lang="en-US" b="1" dirty="0" smtClean="0"/>
              <a:t>v.4, </a:t>
            </a:r>
            <a:r>
              <a:rPr lang="ru-RU" b="1" dirty="0" smtClean="0"/>
              <a:t>№ 1.</a:t>
            </a:r>
            <a:endParaRPr lang="ru-RU" b="1" dirty="0" smtClean="0"/>
          </a:p>
          <a:p>
            <a:endParaRPr lang="en-US" b="1" dirty="0" smtClean="0"/>
          </a:p>
          <a:p>
            <a:r>
              <a:rPr lang="ru-RU" b="1" dirty="0" smtClean="0"/>
              <a:t>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5113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6353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Географическое распределение летучих мышей, носителей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SARS-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подобных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коронавирусов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4654" y="1122219"/>
            <a:ext cx="6982691" cy="55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00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10462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Механизм эволюции по Дарвину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09" y="858472"/>
            <a:ext cx="5818781" cy="4351338"/>
          </a:xfrm>
        </p:spPr>
      </p:pic>
      <p:sp>
        <p:nvSpPr>
          <p:cNvPr id="5" name="TextBox 4"/>
          <p:cNvSpPr txBox="1"/>
          <p:nvPr/>
        </p:nvSpPr>
        <p:spPr>
          <a:xfrm flipH="1">
            <a:off x="318281" y="5503985"/>
            <a:ext cx="11700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Чарльз  Дарвин: большинство наследственных вариаций случайны, а направленность эволюции полностью задается </a:t>
            </a:r>
            <a:r>
              <a:rPr lang="ru-RU" sz="2000" b="1" dirty="0" smtClean="0">
                <a:solidFill>
                  <a:srgbClr val="00B050"/>
                </a:solidFill>
              </a:rPr>
              <a:t>естественным отбором</a:t>
            </a:r>
            <a:r>
              <a:rPr lang="ru-RU" sz="2000" b="1" dirty="0" smtClean="0"/>
              <a:t>. Именно отбор определяет будет ли случайная мутация закреплена в популяции (полезное изменение для выживания) или будет отбракована (негативное изменение для выживания).  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3187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95836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Механизм эволюции по Ламарку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5" y="852854"/>
            <a:ext cx="6198577" cy="5767754"/>
          </a:xfrm>
        </p:spPr>
      </p:pic>
      <p:sp>
        <p:nvSpPr>
          <p:cNvPr id="5" name="TextBox 4"/>
          <p:cNvSpPr txBox="1"/>
          <p:nvPr/>
        </p:nvSpPr>
        <p:spPr>
          <a:xfrm>
            <a:off x="6655777" y="958362"/>
            <a:ext cx="529003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Ламарк: наследуются те изменения организма, которые возникают в результате упражнения (или </a:t>
            </a:r>
            <a:r>
              <a:rPr lang="ru-RU" sz="2400" b="1" dirty="0" err="1" smtClean="0"/>
              <a:t>неупражения</a:t>
            </a:r>
            <a:r>
              <a:rPr lang="ru-RU" sz="2400" b="1" dirty="0" smtClean="0"/>
              <a:t>)  органов организма и, соответственно, имеют </a:t>
            </a:r>
            <a:r>
              <a:rPr lang="ru-RU" sz="2400" b="1" dirty="0" smtClean="0">
                <a:solidFill>
                  <a:srgbClr val="00B0F0"/>
                </a:solidFill>
              </a:rPr>
              <a:t>адаптивный характер </a:t>
            </a:r>
            <a:r>
              <a:rPr lang="ru-RU" sz="2400" b="1" dirty="0" smtClean="0"/>
              <a:t>– т.е. полезны для организма.</a:t>
            </a:r>
          </a:p>
          <a:p>
            <a:r>
              <a:rPr lang="ru-RU" sz="2400" b="1" dirty="0" smtClean="0"/>
              <a:t>Этот вывод Ламарк сделал на основе сформулированных им самим фундаментальных «законов»:</a:t>
            </a:r>
          </a:p>
          <a:p>
            <a:r>
              <a:rPr lang="ru-RU" sz="2400" b="1" dirty="0" smtClean="0"/>
              <a:t> 1. </a:t>
            </a:r>
            <a:r>
              <a:rPr lang="ru-RU" sz="2400" b="1" dirty="0" err="1" smtClean="0"/>
              <a:t>Упражения</a:t>
            </a:r>
            <a:r>
              <a:rPr lang="ru-RU" sz="2400" b="1" dirty="0" smtClean="0"/>
              <a:t> (использования) или </a:t>
            </a:r>
            <a:r>
              <a:rPr lang="ru-RU" sz="2400" b="1" dirty="0" err="1" smtClean="0"/>
              <a:t>неупражнения</a:t>
            </a:r>
            <a:r>
              <a:rPr lang="ru-RU" sz="2400" b="1" dirty="0" smtClean="0"/>
              <a:t> (не использования) органов.</a:t>
            </a:r>
          </a:p>
          <a:p>
            <a:r>
              <a:rPr lang="ru-RU" sz="2400" b="1" dirty="0" smtClean="0"/>
              <a:t> 2. Наследование приобретенных в результате (см. пункт 1) признаков.</a:t>
            </a:r>
          </a:p>
          <a:p>
            <a:endParaRPr lang="ru-RU" b="1" dirty="0"/>
          </a:p>
        </p:txBody>
      </p:sp>
      <p:sp>
        <p:nvSpPr>
          <p:cNvPr id="6" name="Стрелка вверх 5"/>
          <p:cNvSpPr/>
          <p:nvPr/>
        </p:nvSpPr>
        <p:spPr>
          <a:xfrm rot="2684094">
            <a:off x="4149575" y="2915145"/>
            <a:ext cx="484632" cy="39898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8655074">
            <a:off x="3302380" y="5209371"/>
            <a:ext cx="287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Эволюционный прогресс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1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131"/>
            <a:ext cx="10515600" cy="9056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Примеры, якобы подтверждающие «законы» Ламарка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70" y="815792"/>
            <a:ext cx="3727938" cy="4791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815792"/>
            <a:ext cx="4305299" cy="4791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" y="5882054"/>
            <a:ext cx="1171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</a:t>
            </a:r>
            <a:r>
              <a:rPr lang="ru-RU" sz="2400" b="1" dirty="0" smtClean="0"/>
              <a:t>Жираф                                                  Муравьед                                     Крот</a:t>
            </a:r>
            <a:endParaRPr lang="ru-RU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78198"/>
            <a:ext cx="3616570" cy="5066262"/>
          </a:xfrm>
        </p:spPr>
      </p:pic>
      <p:sp>
        <p:nvSpPr>
          <p:cNvPr id="3" name="TextBox 2"/>
          <p:cNvSpPr txBox="1"/>
          <p:nvPr/>
        </p:nvSpPr>
        <p:spPr>
          <a:xfrm>
            <a:off x="931025" y="6343719"/>
            <a:ext cx="150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Упражнение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78335" y="6284422"/>
            <a:ext cx="1620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</a:t>
            </a:r>
            <a:r>
              <a:rPr lang="ru-RU" b="1" dirty="0" smtClean="0"/>
              <a:t>пражнение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853055" y="6284422"/>
            <a:ext cx="1787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Неупражнение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57290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339"/>
            <a:ext cx="10515600" cy="94956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Опровержение «законов» Ламарка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908"/>
            <a:ext cx="7772400" cy="31300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47" y="1375264"/>
            <a:ext cx="4246684" cy="5095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222" y="4246685"/>
            <a:ext cx="72184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Знаменитый немецкий биолог Август Вейсман взялся в эксперименте опровергнуть «закон» Ламарка </a:t>
            </a:r>
            <a:r>
              <a:rPr lang="ru-RU" b="1" dirty="0" smtClean="0"/>
              <a:t>о </a:t>
            </a:r>
            <a:r>
              <a:rPr lang="ru-RU" b="1" dirty="0" smtClean="0"/>
              <a:t>наследовании приобретенных признаков. В течение 2-х лет он последовательно отрезал хвосты у мышей – самок и самцов, после чего спаривал их. На протяжении 5-ти поколений у родителей с отрубленными хвостами все потомство (849 мышат) имело совершенно нормальные хвосты.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Эти опыты нанесли серьезный удар по </a:t>
            </a:r>
            <a:r>
              <a:rPr lang="ru-RU" b="1" dirty="0" err="1" smtClean="0"/>
              <a:t>ламарковскому</a:t>
            </a:r>
            <a:r>
              <a:rPr lang="ru-RU" b="1" dirty="0" smtClean="0"/>
              <a:t> «закону», который имел в те времена многих сторонников.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63795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989"/>
            <a:ext cx="10515600" cy="92382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Опыты Пауля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Каммерера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" y="1285391"/>
            <a:ext cx="5640372" cy="4487159"/>
          </a:xfrm>
        </p:spPr>
      </p:pic>
      <p:sp>
        <p:nvSpPr>
          <p:cNvPr id="5" name="TextBox 4"/>
          <p:cNvSpPr txBox="1"/>
          <p:nvPr/>
        </p:nvSpPr>
        <p:spPr>
          <a:xfrm>
            <a:off x="6287678" y="989814"/>
            <a:ext cx="56875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Австрийский зоолог </a:t>
            </a:r>
            <a:r>
              <a:rPr lang="ru-RU" b="1" dirty="0" err="1" smtClean="0"/>
              <a:t>Паул</a:t>
            </a:r>
            <a:r>
              <a:rPr lang="ru-RU" b="1" dirty="0" smtClean="0"/>
              <a:t> </a:t>
            </a:r>
            <a:r>
              <a:rPr lang="ru-RU" b="1" dirty="0" err="1" smtClean="0"/>
              <a:t>Каммерер</a:t>
            </a:r>
            <a:r>
              <a:rPr lang="ru-RU" b="1" dirty="0" smtClean="0"/>
              <a:t> пытался подтвердить «закон» о наследовании приобретенных признаков. Он выращивал поголовье жаб, сидящих в клетках на черном песке. Заметил, что из поколения в поколения подушечки этих жаб становились все темнее и темнее. </a:t>
            </a:r>
          </a:p>
          <a:p>
            <a:r>
              <a:rPr lang="ru-RU" b="1" dirty="0" smtClean="0"/>
              <a:t>   Разразился большой скандал, когда выяснилось, что его лаборант впрыскивал в подушечки лап этих животных черные чернила.</a:t>
            </a:r>
          </a:p>
          <a:p>
            <a:r>
              <a:rPr lang="ru-RU" b="1" dirty="0" smtClean="0"/>
              <a:t>   По этому поводу в авторитетном журнале «</a:t>
            </a:r>
            <a:r>
              <a:rPr lang="en-US" b="1" dirty="0" smtClean="0"/>
              <a:t>Nature</a:t>
            </a:r>
            <a:r>
              <a:rPr lang="ru-RU" b="1" dirty="0" smtClean="0"/>
              <a:t>» была опубликована статья с критикой опытов </a:t>
            </a:r>
            <a:r>
              <a:rPr lang="ru-RU" b="1" dirty="0" err="1" smtClean="0"/>
              <a:t>Каммерера</a:t>
            </a:r>
            <a:r>
              <a:rPr lang="ru-RU" b="1" dirty="0" smtClean="0"/>
              <a:t>. В итоге ученый не смог вытерпеть осуждения научной общественности и покончил жизнь самоубийством.</a:t>
            </a:r>
          </a:p>
          <a:p>
            <a:r>
              <a:rPr lang="ru-RU" b="1" dirty="0" smtClean="0"/>
              <a:t>   Этот скандал </a:t>
            </a:r>
            <a:r>
              <a:rPr lang="ru-RU" b="1" dirty="0" smtClean="0"/>
              <a:t>самым </a:t>
            </a:r>
            <a:r>
              <a:rPr lang="ru-RU" b="1" dirty="0" smtClean="0"/>
              <a:t>пагубным образом отразился на репутации </a:t>
            </a:r>
            <a:r>
              <a:rPr lang="ru-RU" b="1" dirty="0" err="1" smtClean="0"/>
              <a:t>ламарковской</a:t>
            </a:r>
            <a:r>
              <a:rPr lang="ru-RU" b="1" dirty="0" smtClean="0"/>
              <a:t> теории наследования приобретенных признаков.</a:t>
            </a:r>
          </a:p>
          <a:p>
            <a:r>
              <a:rPr lang="ru-RU" b="1" dirty="0" smtClean="0"/>
              <a:t>   Однако самое худшее для Ламарка было впереди.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26456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4842"/>
            <a:ext cx="10515600" cy="9803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Ламаркизм и «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лысенковщина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2" y="1065231"/>
            <a:ext cx="5869757" cy="531671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5" y="4053526"/>
            <a:ext cx="1815838" cy="2177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63093" y="1065230"/>
            <a:ext cx="5486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Трофим Лысенко – злодей биологии и генетики в Советском Союзе.</a:t>
            </a:r>
          </a:p>
          <a:p>
            <a:r>
              <a:rPr lang="ru-RU" b="1" dirty="0" smtClean="0"/>
              <a:t>   Основывался на взглядах Ламарка о наследовании приобретенных признаков, доведя эти взгляды до полного абсурда. Наиболее яркие примеры «</a:t>
            </a:r>
            <a:r>
              <a:rPr lang="ru-RU" b="1" dirty="0" err="1" smtClean="0"/>
              <a:t>лысенковщины</a:t>
            </a:r>
            <a:r>
              <a:rPr lang="ru-RU" b="1" dirty="0" smtClean="0"/>
              <a:t>»:</a:t>
            </a:r>
          </a:p>
          <a:p>
            <a:r>
              <a:rPr lang="ru-RU" b="1" dirty="0" smtClean="0"/>
              <a:t>   </a:t>
            </a:r>
            <a:r>
              <a:rPr lang="ru-RU" b="1" i="1" dirty="0" smtClean="0"/>
              <a:t>Кукушки возникают заново из яиц птиц других видов, рожь возникает из пшеницы, кормление коров сливочным маслом с шоколадом дает породы с молоком повышенной жирности.</a:t>
            </a:r>
          </a:p>
          <a:p>
            <a:r>
              <a:rPr lang="ru-RU" b="1" dirty="0" smtClean="0"/>
              <a:t>   Преступные действия Лысенко и его последователей привели к разгрому генетики в нашей стране.</a:t>
            </a:r>
          </a:p>
          <a:p>
            <a:r>
              <a:rPr lang="ru-RU" b="1" dirty="0" smtClean="0"/>
              <a:t>   Возрождение этой науки в СССР было связано, в основном, с созданием атомной бомбы, когда потребовалось изучение влияния радиации на живые организмы. </a:t>
            </a:r>
            <a:endParaRPr lang="ru-RU" b="1" dirty="0"/>
          </a:p>
          <a:p>
            <a:r>
              <a:rPr lang="ru-RU" b="1" dirty="0" smtClean="0"/>
              <a:t>   Генетики и биологи, находившиеся под зонтиком «Атомного проекта</a:t>
            </a:r>
            <a:r>
              <a:rPr lang="ru-RU" b="1" dirty="0" smtClean="0"/>
              <a:t>», </a:t>
            </a:r>
            <a:r>
              <a:rPr lang="ru-RU" b="1" dirty="0" smtClean="0"/>
              <a:t>были недосягаемы для Лысенко.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32503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127"/>
            <a:ext cx="10515600" cy="85621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Злодей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и герои отечественной науки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" y="1358106"/>
            <a:ext cx="1961804" cy="26486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86" y="1345409"/>
            <a:ext cx="3348990" cy="26486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76" y="4148504"/>
            <a:ext cx="2190923" cy="2585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95" y="789710"/>
            <a:ext cx="4863638" cy="32170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15" y="939338"/>
            <a:ext cx="2128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Лысенко Трофим Денисович 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86545" y="1039091"/>
            <a:ext cx="3506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Вавилов Николай Иванович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90851" y="5993476"/>
            <a:ext cx="240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45607" y="6178142"/>
            <a:ext cx="2299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Рапопорт</a:t>
            </a:r>
            <a:r>
              <a:rPr lang="ru-RU" sz="1400" b="1" dirty="0" smtClean="0"/>
              <a:t> Иосиф Абрамович</a:t>
            </a:r>
            <a:endParaRPr lang="ru-RU" sz="1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54" y="4522124"/>
            <a:ext cx="4669096" cy="21031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15695" y="4135809"/>
            <a:ext cx="4863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   </a:t>
            </a:r>
            <a:r>
              <a:rPr lang="ru-RU" sz="1400" b="1" dirty="0" err="1" smtClean="0"/>
              <a:t>С.П.Королев</a:t>
            </a:r>
            <a:r>
              <a:rPr lang="ru-RU" sz="1400" b="1" dirty="0" smtClean="0"/>
              <a:t>             </a:t>
            </a:r>
            <a:r>
              <a:rPr lang="ru-RU" sz="1400" b="1" dirty="0" err="1" smtClean="0"/>
              <a:t>И.В.Курчатов</a:t>
            </a:r>
            <a:r>
              <a:rPr lang="ru-RU" sz="1400" b="1" dirty="0" smtClean="0"/>
              <a:t>                 </a:t>
            </a:r>
            <a:r>
              <a:rPr lang="ru-RU" sz="1400" b="1" dirty="0" err="1" smtClean="0"/>
              <a:t>М.В.Келдыш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357658" y="5993476"/>
            <a:ext cx="179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Харитон </a:t>
            </a:r>
          </a:p>
          <a:p>
            <a:r>
              <a:rPr lang="ru-RU" sz="1400" b="1" dirty="0" smtClean="0"/>
              <a:t>Юлий Борисович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4606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6"/>
            <a:ext cx="10515600" cy="847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Один из лучших источников информации о Ковиде-19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8" y="1336432"/>
            <a:ext cx="11210193" cy="5301760"/>
          </a:xfrm>
        </p:spPr>
      </p:pic>
      <p:sp>
        <p:nvSpPr>
          <p:cNvPr id="5" name="TextBox 4"/>
          <p:cNvSpPr txBox="1"/>
          <p:nvPr/>
        </p:nvSpPr>
        <p:spPr>
          <a:xfrm>
            <a:off x="993531" y="1987062"/>
            <a:ext cx="106386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Вестник войск радиохимической и биологической защиты.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2020. том. 4. № 1.</a:t>
            </a:r>
          </a:p>
          <a:p>
            <a:pPr algn="ctr"/>
            <a:endParaRPr lang="ru-RU" sz="6000" b="1" dirty="0" smtClean="0">
              <a:solidFill>
                <a:srgbClr val="FF0000"/>
              </a:solidFill>
            </a:endParaRPr>
          </a:p>
          <a:p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22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" y="74816"/>
            <a:ext cx="11912138" cy="63176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Горизонтальный перенос генов: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ламарковская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составляющая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706581"/>
            <a:ext cx="7963593" cy="5976851"/>
          </a:xfrm>
        </p:spPr>
      </p:pic>
      <p:sp>
        <p:nvSpPr>
          <p:cNvPr id="6" name="TextBox 5"/>
          <p:cNvSpPr txBox="1"/>
          <p:nvPr/>
        </p:nvSpPr>
        <p:spPr>
          <a:xfrm>
            <a:off x="8370916" y="798022"/>
            <a:ext cx="365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Донорная клетка бактерий, живущих в океане, обладает геном белка </a:t>
            </a:r>
            <a:r>
              <a:rPr lang="ru-RU" b="1" dirty="0" err="1" smtClean="0"/>
              <a:t>бактериородопсина</a:t>
            </a:r>
            <a:r>
              <a:rPr lang="ru-RU" b="1" dirty="0" smtClean="0"/>
              <a:t> (важный компонент системы фотосинтеза).</a:t>
            </a:r>
          </a:p>
          <a:p>
            <a:r>
              <a:rPr lang="ru-RU" b="1" dirty="0" smtClean="0"/>
              <a:t>   С помощью бактериофага этот ген может быть перенесен в клетки, не обладающие таким геном и, следовательно, неспособными использовать энергию света для своей жизнедеятельности.</a:t>
            </a:r>
          </a:p>
          <a:p>
            <a:r>
              <a:rPr lang="ru-RU" b="1" dirty="0" smtClean="0"/>
              <a:t>   Гены фотосинтеза наделяют организм их обладателя большим селективным преимуществом, поэтому они фиксируются в популяции с высокой частотой.</a:t>
            </a:r>
          </a:p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Горизонтальный перенос генов – основной способ адаптации бактерий к окружающей среде.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378" y="1271847"/>
            <a:ext cx="41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6378" y="4172989"/>
            <a:ext cx="48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6378" y="5669280"/>
            <a:ext cx="48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49782" y="3782291"/>
            <a:ext cx="42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49782" y="5203767"/>
            <a:ext cx="57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05993" y="11222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05993" y="210312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72495" y="2892829"/>
            <a:ext cx="39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72495" y="4680065"/>
            <a:ext cx="39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05993" y="562356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34603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61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Эволюция по Ламарку и Дарвину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62" y="1084326"/>
            <a:ext cx="5937738" cy="56945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95854" y="3235570"/>
            <a:ext cx="61546" cy="395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3789485" y="3235568"/>
            <a:ext cx="45719" cy="395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65032" y="5811716"/>
            <a:ext cx="52753" cy="738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H="1" flipV="1">
            <a:off x="1742634" y="5811715"/>
            <a:ext cx="45719" cy="738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95853" y="5782469"/>
            <a:ext cx="45719" cy="76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2062671" y="5782469"/>
            <a:ext cx="45719" cy="76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12731" y="5811715"/>
            <a:ext cx="45719" cy="738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2317073" y="5811714"/>
            <a:ext cx="45719" cy="738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05576" y="5811714"/>
            <a:ext cx="45719" cy="738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89484" y="5811714"/>
            <a:ext cx="45719" cy="738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242858" y="1084326"/>
            <a:ext cx="57690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Ламарковский</a:t>
            </a:r>
            <a:r>
              <a:rPr lang="ru-RU" b="1" dirty="0" smtClean="0">
                <a:solidFill>
                  <a:srgbClr val="00B050"/>
                </a:solidFill>
              </a:rPr>
              <a:t> механизм </a:t>
            </a:r>
            <a:r>
              <a:rPr lang="ru-RU" b="1" dirty="0" smtClean="0"/>
              <a:t>эволюции (в терминах, совместимых с современной генетикой):</a:t>
            </a:r>
          </a:p>
          <a:p>
            <a:r>
              <a:rPr lang="ru-RU" b="1" dirty="0" smtClean="0"/>
              <a:t>1. Факторы окружающей среды вызывают наследуемые изменения генома.</a:t>
            </a:r>
          </a:p>
          <a:p>
            <a:r>
              <a:rPr lang="ru-RU" b="1" dirty="0" smtClean="0"/>
              <a:t>2. Индуцированные изменения (мутации) затрагивают конкретный ген или группу генов.</a:t>
            </a:r>
          </a:p>
          <a:p>
            <a:r>
              <a:rPr lang="ru-RU" b="1" dirty="0" smtClean="0"/>
              <a:t>3. Эти мутации обеспечивают адаптацию (приспособление) организма к факторам среды.</a:t>
            </a:r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Дарвиновский механизм </a:t>
            </a:r>
            <a:r>
              <a:rPr lang="ru-RU" b="1" dirty="0" smtClean="0"/>
              <a:t>эволюции:</a:t>
            </a:r>
          </a:p>
          <a:p>
            <a:r>
              <a:rPr lang="ru-RU" b="1" dirty="0" smtClean="0"/>
              <a:t>1. Большинство наследственных изменений (мутаций) случайны.</a:t>
            </a:r>
          </a:p>
          <a:p>
            <a:r>
              <a:rPr lang="ru-RU" b="1" dirty="0" smtClean="0"/>
              <a:t>2. Под действием факторов окружающей среды из всех возникших мутаций происходит отбор полезных мутаций.</a:t>
            </a:r>
          </a:p>
          <a:p>
            <a:r>
              <a:rPr lang="ru-RU" b="1" dirty="0" smtClean="0"/>
              <a:t>3. Полезные мутации обеспечивают адаптацию (приспособление) организма к факторам среды.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2962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182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Лекция 9в</a:t>
            </a: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76945"/>
            <a:ext cx="10515600" cy="36000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35818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1194"/>
            <a:ext cx="10515600" cy="8478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Коронавирусные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аббревиатуры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207" y="1138844"/>
            <a:ext cx="10630593" cy="5038119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SARS-</a:t>
            </a:r>
            <a:r>
              <a:rPr lang="en-US" b="1" dirty="0" err="1" smtClean="0">
                <a:solidFill>
                  <a:srgbClr val="FF0000"/>
                </a:solidFill>
              </a:rPr>
              <a:t>CoV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/>
              <a:t>evere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cute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b="1" dirty="0" smtClean="0"/>
              <a:t>espiratory 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/>
              <a:t>yndrome-related </a:t>
            </a:r>
            <a:r>
              <a:rPr lang="en-US" b="1" dirty="0" err="1" smtClean="0">
                <a:solidFill>
                  <a:srgbClr val="FF0000"/>
                </a:solidFill>
              </a:rPr>
              <a:t>Co</a:t>
            </a:r>
            <a:r>
              <a:rPr lang="en-US" b="1" dirty="0" err="1" smtClean="0"/>
              <a:t>rona</a:t>
            </a:r>
            <a:r>
              <a:rPr lang="en-US" b="1" dirty="0" err="1" smtClean="0">
                <a:solidFill>
                  <a:srgbClr val="FF0000"/>
                </a:solidFill>
              </a:rPr>
              <a:t>V</a:t>
            </a:r>
            <a:r>
              <a:rPr lang="en-US" b="1" dirty="0" err="1" smtClean="0"/>
              <a:t>irus</a:t>
            </a:r>
            <a:r>
              <a:rPr lang="en-US" b="1" dirty="0" smtClean="0"/>
              <a:t>. </a:t>
            </a:r>
            <a:r>
              <a:rPr lang="ru-RU" b="1" dirty="0" err="1" smtClean="0"/>
              <a:t>Коронавирус</a:t>
            </a:r>
            <a:r>
              <a:rPr lang="ru-RU" b="1" dirty="0" smtClean="0"/>
              <a:t> тяжелого острого респираторного синдрома. Вызвал вспышку атипичной пневмонии 2002-2003 годов.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SARS-CoV-2</a:t>
            </a:r>
            <a:r>
              <a:rPr lang="en-US" b="1" dirty="0" smtClean="0"/>
              <a:t> – </a:t>
            </a:r>
            <a:r>
              <a:rPr lang="ru-RU" b="1" dirty="0" err="1" smtClean="0"/>
              <a:t>коронавирус</a:t>
            </a:r>
            <a:r>
              <a:rPr lang="ru-RU" b="1" dirty="0" smtClean="0"/>
              <a:t> тяжелого острого респираторного синдрома-2, вызвавший заболевание </a:t>
            </a:r>
            <a:r>
              <a:rPr lang="en-US" b="1" dirty="0" smtClean="0">
                <a:solidFill>
                  <a:srgbClr val="FF0000"/>
                </a:solidFill>
              </a:rPr>
              <a:t>COVID-19</a:t>
            </a:r>
            <a:r>
              <a:rPr lang="ru-RU" b="1" dirty="0" smtClean="0"/>
              <a:t>, то есть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en-US" b="1" dirty="0" err="1" smtClean="0"/>
              <a:t>rona</a:t>
            </a:r>
            <a:r>
              <a:rPr lang="en-US" b="1" dirty="0" err="1" smtClean="0">
                <a:solidFill>
                  <a:srgbClr val="FF0000"/>
                </a:solidFill>
              </a:rPr>
              <a:t>V</a:t>
            </a:r>
            <a:r>
              <a:rPr lang="en-US" b="1" dirty="0" err="1" smtClean="0"/>
              <a:t>irus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/>
              <a:t>isease 2019, </a:t>
            </a:r>
            <a:r>
              <a:rPr lang="ru-RU" b="1" dirty="0" smtClean="0"/>
              <a:t>или </a:t>
            </a:r>
            <a:r>
              <a:rPr lang="ru-RU" b="1" dirty="0" err="1" smtClean="0"/>
              <a:t>коронавирусная</a:t>
            </a:r>
            <a:r>
              <a:rPr lang="ru-RU" b="1" dirty="0" smtClean="0"/>
              <a:t> болезнь 2019 года.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MERS-</a:t>
            </a:r>
            <a:r>
              <a:rPr lang="en-US" b="1" dirty="0" err="1" smtClean="0">
                <a:solidFill>
                  <a:srgbClr val="FF0000"/>
                </a:solidFill>
              </a:rPr>
              <a:t>CoV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/>
              <a:t>iddle 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b="1" dirty="0" smtClean="0"/>
              <a:t>ast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b="1" dirty="0" smtClean="0"/>
              <a:t>espiratory 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/>
              <a:t>yndrome-related </a:t>
            </a:r>
            <a:r>
              <a:rPr lang="en-US" b="1" dirty="0" err="1" smtClean="0">
                <a:solidFill>
                  <a:srgbClr val="FF0000"/>
                </a:solidFill>
              </a:rPr>
              <a:t>Co</a:t>
            </a:r>
            <a:r>
              <a:rPr lang="en-US" b="1" dirty="0" err="1" smtClean="0"/>
              <a:t>rona</a:t>
            </a:r>
            <a:r>
              <a:rPr lang="en-US" b="1" dirty="0" err="1" smtClean="0">
                <a:solidFill>
                  <a:srgbClr val="FF0000"/>
                </a:solidFill>
              </a:rPr>
              <a:t>V</a:t>
            </a:r>
            <a:r>
              <a:rPr lang="en-US" b="1" dirty="0" err="1" smtClean="0"/>
              <a:t>irus</a:t>
            </a:r>
            <a:r>
              <a:rPr lang="en-US" b="1" dirty="0" smtClean="0"/>
              <a:t>. </a:t>
            </a:r>
            <a:r>
              <a:rPr lang="ru-RU" b="1" dirty="0" err="1" smtClean="0"/>
              <a:t>Коронавирус</a:t>
            </a:r>
            <a:r>
              <a:rPr lang="ru-RU" b="1" dirty="0" smtClean="0"/>
              <a:t> </a:t>
            </a:r>
            <a:r>
              <a:rPr lang="ru-RU" b="1" dirty="0" err="1" smtClean="0"/>
              <a:t>ближевосточного</a:t>
            </a:r>
            <a:r>
              <a:rPr lang="ru-RU" b="1" dirty="0" smtClean="0"/>
              <a:t> респираторного синдрома.</a:t>
            </a:r>
          </a:p>
          <a:p>
            <a:pPr algn="just"/>
            <a:r>
              <a:rPr lang="en-US" b="1" dirty="0" err="1" smtClean="0">
                <a:solidFill>
                  <a:srgbClr val="FF0000"/>
                </a:solidFill>
              </a:rPr>
              <a:t>HCoV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dirty="0" smtClean="0"/>
              <a:t>uman </a:t>
            </a:r>
            <a:r>
              <a:rPr lang="en-US" b="1" dirty="0" err="1" smtClean="0">
                <a:solidFill>
                  <a:srgbClr val="FF0000"/>
                </a:solidFill>
              </a:rPr>
              <a:t>Co</a:t>
            </a:r>
            <a:r>
              <a:rPr lang="en-US" b="1" dirty="0" err="1" smtClean="0"/>
              <a:t>rona</a:t>
            </a:r>
            <a:r>
              <a:rPr lang="en-US" b="1" dirty="0" err="1" smtClean="0">
                <a:solidFill>
                  <a:srgbClr val="FF0000"/>
                </a:solidFill>
              </a:rPr>
              <a:t>V</a:t>
            </a:r>
            <a:r>
              <a:rPr lang="en-US" b="1" dirty="0" err="1" smtClean="0"/>
              <a:t>irus</a:t>
            </a:r>
            <a:r>
              <a:rPr lang="en-US" b="1" dirty="0" smtClean="0"/>
              <a:t>.</a:t>
            </a:r>
            <a:r>
              <a:rPr lang="ru-RU" b="1" dirty="0" smtClean="0"/>
              <a:t> Общее сокращенное название для человеческих </a:t>
            </a:r>
            <a:r>
              <a:rPr lang="ru-RU" b="1" dirty="0" err="1" smtClean="0"/>
              <a:t>коронавирусов</a:t>
            </a:r>
            <a:r>
              <a:rPr lang="ru-RU" b="1" dirty="0" smtClean="0"/>
              <a:t>.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7888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802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Кратко об эпидемиологии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коронавирусов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05" y="798022"/>
            <a:ext cx="5962996" cy="5853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5985" y="798022"/>
            <a:ext cx="573301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1937 г. </a:t>
            </a:r>
            <a:r>
              <a:rPr lang="en-US" b="1" dirty="0" smtClean="0">
                <a:solidFill>
                  <a:srgbClr val="FF0000"/>
                </a:solidFill>
              </a:rPr>
              <a:t>IBV</a:t>
            </a:r>
            <a:r>
              <a:rPr lang="en-US" b="1" dirty="0" smtClean="0"/>
              <a:t> – </a:t>
            </a:r>
            <a:r>
              <a:rPr lang="ru-RU" b="1" dirty="0" smtClean="0"/>
              <a:t>вирус птичьего инфекционного бронхита (заболеваемость среди кур – 100%, смертность – 60%).</a:t>
            </a:r>
          </a:p>
          <a:p>
            <a:r>
              <a:rPr lang="ru-RU" b="1" dirty="0" smtClean="0"/>
              <a:t>   1947 г. </a:t>
            </a:r>
            <a:r>
              <a:rPr lang="en-US" b="1" dirty="0" smtClean="0">
                <a:solidFill>
                  <a:srgbClr val="FF0000"/>
                </a:solidFill>
              </a:rPr>
              <a:t>MHV</a:t>
            </a:r>
            <a:r>
              <a:rPr lang="en-US" b="1" dirty="0" smtClean="0"/>
              <a:t> – </a:t>
            </a:r>
            <a:r>
              <a:rPr lang="ru-RU" b="1" dirty="0" smtClean="0"/>
              <a:t>вирус мышиного гепатита.</a:t>
            </a:r>
          </a:p>
          <a:p>
            <a:r>
              <a:rPr lang="ru-RU" b="1" dirty="0" smtClean="0"/>
              <a:t>     1960-е годы. Человеческие </a:t>
            </a:r>
            <a:r>
              <a:rPr lang="ru-RU" b="1" dirty="0" err="1" smtClean="0"/>
              <a:t>коронавирусы</a:t>
            </a:r>
            <a:r>
              <a:rPr lang="ru-RU" b="1" dirty="0" smtClean="0"/>
              <a:t> – открыты в 60-х годах </a:t>
            </a:r>
            <a:r>
              <a:rPr lang="en-US" b="1" dirty="0" smtClean="0"/>
              <a:t>XX </a:t>
            </a:r>
            <a:r>
              <a:rPr lang="ru-RU" b="1" dirty="0" smtClean="0"/>
              <a:t>века.</a:t>
            </a:r>
          </a:p>
          <a:p>
            <a:r>
              <a:rPr lang="ru-RU" b="1" dirty="0" smtClean="0"/>
              <a:t>   2002-2003 гг. </a:t>
            </a:r>
            <a:r>
              <a:rPr lang="en-US" b="1" dirty="0" smtClean="0">
                <a:solidFill>
                  <a:srgbClr val="FF0000"/>
                </a:solidFill>
              </a:rPr>
              <a:t>SARS-</a:t>
            </a:r>
            <a:r>
              <a:rPr lang="en-US" b="1" dirty="0" err="1" smtClean="0">
                <a:solidFill>
                  <a:srgbClr val="FF0000"/>
                </a:solidFill>
              </a:rPr>
              <a:t>CoV</a:t>
            </a:r>
            <a:r>
              <a:rPr lang="en-US" b="1" dirty="0" smtClean="0"/>
              <a:t> - </a:t>
            </a:r>
            <a:r>
              <a:rPr lang="ru-RU" b="1" dirty="0" smtClean="0"/>
              <a:t>вирус атипичной пневмонии человека: летучие мыши → </a:t>
            </a:r>
            <a:r>
              <a:rPr lang="ru-RU" b="1" dirty="0" err="1" smtClean="0"/>
              <a:t>мусанг</a:t>
            </a:r>
            <a:r>
              <a:rPr lang="ru-RU" b="1" dirty="0" smtClean="0"/>
              <a:t> (малайская пальмовая куница) → человек.</a:t>
            </a:r>
          </a:p>
          <a:p>
            <a:r>
              <a:rPr lang="ru-RU" sz="1400" b="1" dirty="0" err="1" smtClean="0"/>
              <a:t>Мусангам</a:t>
            </a:r>
            <a:r>
              <a:rPr lang="ru-RU" sz="1400" b="1" dirty="0" smtClean="0"/>
              <a:t> скармливают кофейные зерна, далее происходит ферментация этих зерен в кишечнике куниц. Кофе из зерен, которые прогнали через </a:t>
            </a:r>
            <a:r>
              <a:rPr lang="ru-RU" sz="1400" b="1" dirty="0" err="1" smtClean="0"/>
              <a:t>мусангов</a:t>
            </a:r>
            <a:r>
              <a:rPr lang="ru-RU" sz="1400" b="1" dirty="0" smtClean="0"/>
              <a:t>, </a:t>
            </a:r>
            <a:r>
              <a:rPr lang="ru-RU" sz="1400" b="1" dirty="0"/>
              <a:t>с</a:t>
            </a:r>
            <a:r>
              <a:rPr lang="ru-RU" sz="1400" b="1" dirty="0" smtClean="0"/>
              <a:t>читается наиболее изысканным и стоит очень дорого.</a:t>
            </a:r>
          </a:p>
          <a:p>
            <a:r>
              <a:rPr lang="ru-RU" b="1" dirty="0" smtClean="0"/>
              <a:t>   2012 г. Саудовская Аравия. Вирус ближневосточного респираторного синдрома (</a:t>
            </a:r>
            <a:r>
              <a:rPr lang="en-US" b="1" dirty="0" smtClean="0">
                <a:solidFill>
                  <a:srgbClr val="FF0000"/>
                </a:solidFill>
              </a:rPr>
              <a:t>MERS-</a:t>
            </a:r>
            <a:r>
              <a:rPr lang="en-US" b="1" dirty="0" err="1" smtClean="0">
                <a:solidFill>
                  <a:srgbClr val="FF0000"/>
                </a:solidFill>
              </a:rPr>
              <a:t>CoV</a:t>
            </a:r>
            <a:r>
              <a:rPr lang="en-US" b="1" dirty="0" smtClean="0"/>
              <a:t>)</a:t>
            </a:r>
            <a:r>
              <a:rPr lang="ru-RU" b="1" dirty="0" smtClean="0"/>
              <a:t>: летучие мыши → одногорбые верблюды → человек. </a:t>
            </a:r>
          </a:p>
          <a:p>
            <a:endParaRPr lang="ru-RU" b="1" dirty="0" smtClean="0"/>
          </a:p>
          <a:p>
            <a:r>
              <a:rPr lang="ru-RU" b="1" dirty="0" smtClean="0"/>
              <a:t> Известны еще 4 человеческих </a:t>
            </a:r>
            <a:r>
              <a:rPr lang="ru-RU" b="1" dirty="0" err="1" smtClean="0"/>
              <a:t>коронавируса</a:t>
            </a:r>
            <a:r>
              <a:rPr lang="ru-RU" b="1" dirty="0" smtClean="0"/>
              <a:t> (</a:t>
            </a:r>
            <a:r>
              <a:rPr lang="en-US" b="1" dirty="0" smtClean="0"/>
              <a:t>Hco-229E, HCoV-OC43, Hco-NL63 </a:t>
            </a:r>
            <a:r>
              <a:rPr lang="ru-RU" b="1" dirty="0" smtClean="0"/>
              <a:t>и</a:t>
            </a:r>
            <a:r>
              <a:rPr lang="en-US" b="1" dirty="0" smtClean="0"/>
              <a:t> HCo-HKU1). </a:t>
            </a:r>
            <a:r>
              <a:rPr lang="ru-RU" b="1" dirty="0" smtClean="0"/>
              <a:t>Все четыре не вызывают ничего серьезнее мягкого простуды, хотя </a:t>
            </a:r>
            <a:r>
              <a:rPr lang="ru-RU" b="1" dirty="0" err="1" smtClean="0"/>
              <a:t>коронавирусная</a:t>
            </a:r>
            <a:r>
              <a:rPr lang="ru-RU" b="1" dirty="0" smtClean="0"/>
              <a:t> простуда встречается довольно часто – на ее счет относят 15-30% всей простуды в мире.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9238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81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Схема строения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коронавируса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695" y="5020887"/>
            <a:ext cx="117375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Spike glycoprotein</a:t>
            </a:r>
            <a:r>
              <a:rPr lang="ru-RU" b="1" dirty="0" smtClean="0"/>
              <a:t> (</a:t>
            </a:r>
            <a:r>
              <a:rPr lang="en-US" b="1" dirty="0" smtClean="0"/>
              <a:t>S) – </a:t>
            </a:r>
            <a:r>
              <a:rPr lang="ru-RU" b="1" dirty="0" smtClean="0"/>
              <a:t>белок «шипов», содержащий углеводный хвост. Обеспечивает </a:t>
            </a:r>
            <a:r>
              <a:rPr lang="ru-RU" b="1" dirty="0" smtClean="0"/>
              <a:t>узнавание и присоединение </a:t>
            </a:r>
            <a:r>
              <a:rPr lang="ru-RU" b="1" dirty="0" smtClean="0"/>
              <a:t>вируса к клетке.</a:t>
            </a:r>
          </a:p>
          <a:p>
            <a:r>
              <a:rPr lang="ru-RU" b="1" dirty="0" smtClean="0"/>
              <a:t>М</a:t>
            </a:r>
            <a:r>
              <a:rPr lang="en-US" b="1" dirty="0" smtClean="0"/>
              <a:t>-glycoprotein – </a:t>
            </a:r>
            <a:r>
              <a:rPr lang="ru-RU" b="1" dirty="0" smtClean="0"/>
              <a:t>поддерживает  и структурирует  липидную внешнюю оболочку. Е - белок оболочки.</a:t>
            </a:r>
          </a:p>
          <a:p>
            <a:r>
              <a:rPr lang="ru-RU" b="1" dirty="0" smtClean="0"/>
              <a:t>(+)</a:t>
            </a:r>
            <a:r>
              <a:rPr lang="en-US" b="1" dirty="0" smtClean="0"/>
              <a:t>RNA – </a:t>
            </a:r>
            <a:r>
              <a:rPr lang="ru-RU" b="1" dirty="0" smtClean="0"/>
              <a:t>геномная РНК вируса. К ней присоединены молекулы </a:t>
            </a:r>
            <a:r>
              <a:rPr lang="en-US" b="1" dirty="0" smtClean="0"/>
              <a:t>N-</a:t>
            </a:r>
            <a:r>
              <a:rPr lang="ru-RU" b="1" dirty="0" smtClean="0"/>
              <a:t>белка, которые  упаковывают цепь РНК в компактную свернутую спираль в </a:t>
            </a:r>
            <a:r>
              <a:rPr lang="ru-RU" b="1" dirty="0" err="1" smtClean="0"/>
              <a:t>капсиде</a:t>
            </a:r>
            <a:r>
              <a:rPr lang="ru-RU" b="1" dirty="0" smtClean="0"/>
              <a:t>. </a:t>
            </a:r>
          </a:p>
          <a:p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8" y="710651"/>
            <a:ext cx="4419600" cy="418147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59" y="581891"/>
            <a:ext cx="5723131" cy="443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4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7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Присоединение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коронавируса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к клетке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" y="940776"/>
            <a:ext cx="7930662" cy="5741377"/>
          </a:xfrm>
        </p:spPr>
      </p:pic>
      <p:sp>
        <p:nvSpPr>
          <p:cNvPr id="5" name="TextBox 4"/>
          <p:cNvSpPr txBox="1"/>
          <p:nvPr/>
        </p:nvSpPr>
        <p:spPr>
          <a:xfrm>
            <a:off x="7376746" y="940776"/>
            <a:ext cx="43785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Коронавирус</a:t>
            </a:r>
            <a:r>
              <a:rPr lang="ru-RU" sz="2000" b="1" dirty="0" smtClean="0"/>
              <a:t> присоединяется  поверхности клеток с помощью</a:t>
            </a:r>
            <a:r>
              <a:rPr lang="en-US" sz="2000" b="1" dirty="0" smtClean="0"/>
              <a:t> </a:t>
            </a:r>
            <a:r>
              <a:rPr lang="ru-RU" sz="2000" b="1" dirty="0" smtClean="0"/>
              <a:t>«шипов» – т.наз. </a:t>
            </a:r>
            <a:r>
              <a:rPr lang="en-US" sz="2000" b="1" dirty="0" smtClean="0"/>
              <a:t>Spike proteins, </a:t>
            </a:r>
            <a:r>
              <a:rPr lang="ru-RU" sz="2000" b="1" dirty="0" smtClean="0"/>
              <a:t>которые узнают специфические рецепторы </a:t>
            </a:r>
            <a:r>
              <a:rPr lang="en-US" sz="2000" b="1" dirty="0" smtClean="0"/>
              <a:t>ACE2.</a:t>
            </a:r>
            <a:endParaRPr lang="ru-RU" sz="2000" b="1" dirty="0" smtClean="0"/>
          </a:p>
          <a:p>
            <a:r>
              <a:rPr lang="ru-RU" sz="2000" b="1" dirty="0" smtClean="0"/>
              <a:t>Затем вирусная (+)РНК попадает в клетку.  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31" y="3429001"/>
            <a:ext cx="3763107" cy="32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1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923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Spike protein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1" y="879231"/>
            <a:ext cx="6737825" cy="5526812"/>
          </a:xfrm>
        </p:spPr>
      </p:pic>
      <p:sp>
        <p:nvSpPr>
          <p:cNvPr id="5" name="TextBox 4"/>
          <p:cNvSpPr txBox="1"/>
          <p:nvPr/>
        </p:nvSpPr>
        <p:spPr>
          <a:xfrm>
            <a:off x="6954715" y="712177"/>
            <a:ext cx="508195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Коронавирус</a:t>
            </a:r>
            <a:r>
              <a:rPr lang="ru-RU" sz="2800" b="1" dirty="0" smtClean="0"/>
              <a:t> присоединяется к клетке с помощью </a:t>
            </a:r>
            <a:r>
              <a:rPr lang="ru-RU" sz="2800" b="1" dirty="0" smtClean="0"/>
              <a:t>«шипов» </a:t>
            </a:r>
            <a:r>
              <a:rPr lang="ru-RU" sz="2800" b="1" dirty="0" smtClean="0"/>
              <a:t>– </a:t>
            </a:r>
            <a:r>
              <a:rPr lang="en-US" sz="2800" b="1" dirty="0" smtClean="0"/>
              <a:t>spike proteins.</a:t>
            </a:r>
          </a:p>
          <a:p>
            <a:r>
              <a:rPr lang="ru-RU" sz="2800" b="1" dirty="0" smtClean="0"/>
              <a:t>Этот белок шипа состоит из двух субъединиц – </a:t>
            </a:r>
            <a:r>
              <a:rPr lang="en-US" sz="2800" b="1" dirty="0" smtClean="0"/>
              <a:t>S1 </a:t>
            </a:r>
            <a:r>
              <a:rPr lang="ru-RU" sz="2800" b="1" dirty="0" smtClean="0"/>
              <a:t>и </a:t>
            </a:r>
            <a:r>
              <a:rPr lang="en-US" sz="2800" b="1" dirty="0" smtClean="0"/>
              <a:t>S2.</a:t>
            </a:r>
            <a:endParaRPr lang="ru-RU" sz="2800" b="1" dirty="0" smtClean="0"/>
          </a:p>
          <a:p>
            <a:r>
              <a:rPr lang="ru-RU" sz="2800" b="1" dirty="0" smtClean="0"/>
              <a:t>В присоединении к клетке участвует субъединица </a:t>
            </a:r>
            <a:r>
              <a:rPr lang="en-US" sz="2800" b="1" dirty="0" smtClean="0"/>
              <a:t>S1.</a:t>
            </a:r>
          </a:p>
          <a:p>
            <a:r>
              <a:rPr lang="ru-RU" sz="2800" b="1" dirty="0" smtClean="0"/>
              <a:t>Ген субъединицы </a:t>
            </a:r>
            <a:r>
              <a:rPr lang="en-US" sz="2800" b="1" dirty="0" smtClean="0"/>
              <a:t>S1 </a:t>
            </a:r>
            <a:r>
              <a:rPr lang="ru-RU" sz="2800" b="1" dirty="0" smtClean="0"/>
              <a:t>отличается высокой частотой мутаций, порядка 3·10⁻⁴ замен нуклеотидов в год/сайт.</a:t>
            </a:r>
          </a:p>
          <a:p>
            <a:r>
              <a:rPr lang="ru-RU" sz="2800" b="1" dirty="0" smtClean="0"/>
              <a:t>Ген субъединицы </a:t>
            </a:r>
            <a:r>
              <a:rPr lang="en-US" sz="2800" b="1" dirty="0" smtClean="0"/>
              <a:t>S2 – </a:t>
            </a:r>
            <a:r>
              <a:rPr lang="ru-RU" sz="2800" b="1" dirty="0" err="1" smtClean="0"/>
              <a:t>высококонсервативен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79570" y="6018415"/>
            <a:ext cx="201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Protein Data Bank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07008" cy="95836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Жизненный цикл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коронавируса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SARS-CoV-2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Тип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одноцепочечная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(+)РНК.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  29891 основания, 9860 аминокислотных остатков.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2" y="826477"/>
            <a:ext cx="7367952" cy="5574323"/>
          </a:xfrm>
        </p:spPr>
      </p:pic>
      <p:sp>
        <p:nvSpPr>
          <p:cNvPr id="6" name="TextBox 5"/>
          <p:cNvSpPr txBox="1"/>
          <p:nvPr/>
        </p:nvSpPr>
        <p:spPr>
          <a:xfrm>
            <a:off x="7640514" y="958362"/>
            <a:ext cx="455148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</a:t>
            </a:r>
            <a:r>
              <a:rPr lang="ru-RU" sz="2000" b="1" dirty="0" smtClean="0"/>
              <a:t>1. Прикрепление вируса к клетке. </a:t>
            </a:r>
          </a:p>
          <a:p>
            <a:r>
              <a:rPr lang="ru-RU" sz="2000" b="1" dirty="0" smtClean="0"/>
              <a:t>2.  Выход вирусной (+)РНК в цитоплазму. </a:t>
            </a:r>
          </a:p>
          <a:p>
            <a:r>
              <a:rPr lang="ru-RU" sz="2000" b="1" dirty="0" smtClean="0"/>
              <a:t>3.  На ней с использованием клеточных рибосом синтезируется РНК-зависимая РНК-полимераза. 4.  С помощью этого фермента синтезируется (-)цепь РНК. </a:t>
            </a:r>
          </a:p>
          <a:p>
            <a:r>
              <a:rPr lang="ru-RU" sz="2000" b="1" dirty="0" smtClean="0"/>
              <a:t>5.   На этой цепи синтезируются: а) полноразмерная (+)РНК, которая будет использоваться в новых вирусных частицах; б) восемь коротких (+)РНК. </a:t>
            </a:r>
          </a:p>
          <a:p>
            <a:r>
              <a:rPr lang="ru-RU" sz="2000" b="1" dirty="0" smtClean="0"/>
              <a:t> 6.  Трансляция этих коротких (+)РНК с образованием вирусных белков.</a:t>
            </a:r>
          </a:p>
          <a:p>
            <a:r>
              <a:rPr lang="ru-RU" sz="2000" b="1" dirty="0" smtClean="0"/>
              <a:t> 7.  Сборка готовых вирусных частиц из вирусных белков и полноразмерной (+)РНК.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8.   Выход готовых вирусных частиц их клетки.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31123" y="1529862"/>
            <a:ext cx="509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32185" y="2118946"/>
            <a:ext cx="553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2.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332285"/>
            <a:ext cx="694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3. 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2223" y="385548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4.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338" y="5367764"/>
            <a:ext cx="703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5а.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2223" y="488852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5б.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3571434" y="4281854"/>
            <a:ext cx="596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6.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36831" y="4513811"/>
            <a:ext cx="536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7.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36831" y="2118946"/>
            <a:ext cx="650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8.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5508" y="6523892"/>
            <a:ext cx="6787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Клеточные рибосомы не могут различить вирусную РНК и клеточную.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42832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285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Структура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коронавируса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. Тип –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одноцепочечная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(+)РНК.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Длина – 29891 основание, 9860 аминокислотных остатков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6" y="852854"/>
            <a:ext cx="11702562" cy="5873261"/>
          </a:xfrm>
        </p:spPr>
      </p:pic>
      <p:sp>
        <p:nvSpPr>
          <p:cNvPr id="14" name="TextBox 13"/>
          <p:cNvSpPr txBox="1"/>
          <p:nvPr/>
        </p:nvSpPr>
        <p:spPr>
          <a:xfrm>
            <a:off x="96715" y="6453554"/>
            <a:ext cx="2620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Панголин – чешуйчатый ящер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763810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1529</Words>
  <Application>Microsoft Office PowerPoint</Application>
  <PresentationFormat>Широкоэкранный</PresentationFormat>
  <Paragraphs>127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Лекция 9в</vt:lpstr>
      <vt:lpstr>Один из лучших источников информации о Ковиде-19</vt:lpstr>
      <vt:lpstr>Коронавирусные аббревиатуры</vt:lpstr>
      <vt:lpstr>Кратко об эпидемиологии коронавирусов</vt:lpstr>
      <vt:lpstr>Схема строения коронавируса</vt:lpstr>
      <vt:lpstr>Присоединение коронавируса к клетке</vt:lpstr>
      <vt:lpstr>Spike protein</vt:lpstr>
      <vt:lpstr>Жизненный цикл коронавируса  SARS-CoV-2. Тип одноцепочечная (+)РНК.    29891 основания, 9860 аминокислотных остатков.</vt:lpstr>
      <vt:lpstr>Структура коронавируса. Тип – одноцепочечная (+)РНК. Длина – 29891 основание, 9860 аминокислотных остатков</vt:lpstr>
      <vt:lpstr>Сходство коронавирусов: человек и панголины</vt:lpstr>
      <vt:lpstr>Сходство коронавирусов: человек и летучие мыши</vt:lpstr>
      <vt:lpstr>Географическое распределение летучих мышей, носителей  SARS-подобных коронавирусов</vt:lpstr>
      <vt:lpstr>Механизм эволюции по Дарвину </vt:lpstr>
      <vt:lpstr>Механизм эволюции по Ламарку</vt:lpstr>
      <vt:lpstr>Примеры, якобы подтверждающие «законы» Ламарка</vt:lpstr>
      <vt:lpstr>Опровержение «законов» Ламарка</vt:lpstr>
      <vt:lpstr>Опыты Пауля Каммерера</vt:lpstr>
      <vt:lpstr>Ламаркизм и «лысенковщина»</vt:lpstr>
      <vt:lpstr>Злодей и герои отечественной науки</vt:lpstr>
      <vt:lpstr>Горизонтальный перенос генов: ламарковская составляющая</vt:lpstr>
      <vt:lpstr>Эволюция по Ламарку и Дарвину</vt:lpstr>
      <vt:lpstr>Лекция 9в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9в</dc:title>
  <dc:creator>Кирилл</dc:creator>
  <cp:lastModifiedBy>Кирилл</cp:lastModifiedBy>
  <cp:revision>39</cp:revision>
  <dcterms:created xsi:type="dcterms:W3CDTF">2020-11-11T15:56:36Z</dcterms:created>
  <dcterms:modified xsi:type="dcterms:W3CDTF">2020-12-03T08:56:03Z</dcterms:modified>
</cp:coreProperties>
</file>